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9" r:id="rId6"/>
    <p:sldId id="275" r:id="rId7"/>
    <p:sldId id="266" r:id="rId8"/>
    <p:sldId id="260" r:id="rId9"/>
    <p:sldId id="261" r:id="rId10"/>
    <p:sldId id="264" r:id="rId11"/>
    <p:sldId id="270" r:id="rId12"/>
    <p:sldId id="274" r:id="rId13"/>
    <p:sldId id="271" r:id="rId14"/>
    <p:sldId id="272" r:id="rId1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071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071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0071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3697" y="-2159"/>
            <a:ext cx="7990205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71B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330427" y="1168780"/>
            <a:ext cx="7861934" cy="3188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jpg"/><Relationship Id="rId18" Type="http://schemas.openxmlformats.org/officeDocument/2006/relationships/image" Target="../media/image80.png"/><Relationship Id="rId3" Type="http://schemas.openxmlformats.org/officeDocument/2006/relationships/image" Target="../media/image21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20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jp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jpg"/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12" Type="http://schemas.openxmlformats.org/officeDocument/2006/relationships/image" Target="../media/image15.jp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jp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jp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1.pn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" Type="http://schemas.openxmlformats.org/officeDocument/2006/relationships/image" Target="../media/image21.png"/><Relationship Id="rId21" Type="http://schemas.openxmlformats.org/officeDocument/2006/relationships/image" Target="../media/image49.png"/><Relationship Id="rId34" Type="http://schemas.openxmlformats.org/officeDocument/2006/relationships/image" Target="../media/image62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2" Type="http://schemas.openxmlformats.org/officeDocument/2006/relationships/image" Target="../media/image2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Relationship Id="rId35" Type="http://schemas.openxmlformats.org/officeDocument/2006/relationships/image" Target="../media/image63.png"/><Relationship Id="rId8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38822" y="1574165"/>
            <a:ext cx="544195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40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spc="-5" dirty="0">
                <a:solidFill>
                  <a:srgbClr val="FFFFFF"/>
                </a:solidFill>
                <a:latin typeface="Arial"/>
                <a:cs typeface="Arial"/>
              </a:rPr>
              <a:t>реализации</a:t>
            </a:r>
            <a:endParaRPr sz="4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4000" spc="-20" dirty="0">
                <a:solidFill>
                  <a:srgbClr val="FFFFFF"/>
                </a:solidFill>
                <a:latin typeface="Arial"/>
                <a:cs typeface="Arial"/>
              </a:rPr>
              <a:t>федерального</a:t>
            </a:r>
            <a:r>
              <a:rPr sz="40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spc="-5" dirty="0">
                <a:solidFill>
                  <a:srgbClr val="FFFFFF"/>
                </a:solidFill>
                <a:latin typeface="Arial"/>
                <a:cs typeface="Arial"/>
              </a:rPr>
              <a:t>проекта</a:t>
            </a:r>
            <a:endParaRPr sz="4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4000" spc="-15" dirty="0">
                <a:solidFill>
                  <a:srgbClr val="FFFFFF"/>
                </a:solidFill>
                <a:latin typeface="Arial"/>
                <a:cs typeface="Arial"/>
              </a:rPr>
              <a:t>«Профессионалитет»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70600" y="447052"/>
            <a:ext cx="294894" cy="40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31880" y="0"/>
            <a:ext cx="957579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356340" y="152400"/>
            <a:ext cx="706120" cy="820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660758" y="6471284"/>
            <a:ext cx="13906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912991" y="1086103"/>
            <a:ext cx="29673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Федеральная цифровая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платформа 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для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автоматизированного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формирования  </a:t>
            </a: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образовательных</a:t>
            </a:r>
            <a:r>
              <a:rPr sz="1200" spc="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программ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2619" y="1000760"/>
            <a:ext cx="4884928" cy="7167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50582" y="1158875"/>
            <a:ext cx="33870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Жестко </a:t>
            </a: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регулируется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ФГОСом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, статичность</a:t>
            </a:r>
            <a:r>
              <a:rPr sz="1200" spc="-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«неповоротливость»</a:t>
            </a:r>
            <a:r>
              <a:rPr sz="1200" spc="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профессии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69314" y="2401315"/>
            <a:ext cx="39560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Образовательные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программы </a:t>
            </a: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формируются</a:t>
            </a:r>
            <a:r>
              <a:rPr sz="1200" b="1" spc="229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вручную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38009" y="2459354"/>
            <a:ext cx="33762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Автоматическая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сборка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под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запрос</a:t>
            </a:r>
            <a:r>
              <a:rPr sz="1200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заказчика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9150" y="2995040"/>
            <a:ext cx="43338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Срок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появления образовательных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программы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– 2</a:t>
            </a:r>
            <a:r>
              <a:rPr sz="1200" b="1" spc="9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года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(ФГОС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1 </a:t>
            </a: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год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+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примерные программы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3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месяца+</a:t>
            </a:r>
            <a:r>
              <a:rPr sz="1200" spc="8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программа)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23151" y="3031871"/>
            <a:ext cx="358647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Сборка </a:t>
            </a: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образовательной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программы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в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один</a:t>
            </a:r>
            <a:r>
              <a:rPr sz="1200" b="1" spc="1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клик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59472" y="3686555"/>
            <a:ext cx="39331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40"/>
              </a:lnSpc>
              <a:spcBef>
                <a:spcPts val="100"/>
              </a:spcBef>
            </a:pP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Устаревание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института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профессии: новый рынок</a:t>
            </a:r>
            <a:r>
              <a:rPr sz="1200" spc="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1B3181"/>
                </a:solidFill>
                <a:latin typeface="Arial"/>
                <a:cs typeface="Arial"/>
              </a:rPr>
              <a:t>труда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требует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набора</a:t>
            </a:r>
            <a:r>
              <a:rPr sz="1200" b="1" spc="-2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навыков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76033" y="3661791"/>
            <a:ext cx="37344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Освоение набора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профессиональных</a:t>
            </a:r>
            <a:r>
              <a:rPr sz="1200" spc="7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компетенций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32802" y="4393565"/>
            <a:ext cx="32873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Затянутый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срок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обучения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(флорист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– 5</a:t>
            </a:r>
            <a:r>
              <a:rPr sz="1200" spc="1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лет)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76033" y="4382770"/>
            <a:ext cx="3160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Интенсивные практикоориентированные 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программы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–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максимум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2</a:t>
            </a:r>
            <a:r>
              <a:rPr sz="1200" spc="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года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48856" y="5016245"/>
            <a:ext cx="32912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Мультискиллинг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и цифровые</a:t>
            </a: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компетенции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0582" y="4973954"/>
            <a:ext cx="23279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Узконаправленность</a:t>
            </a:r>
            <a:r>
              <a:rPr sz="1200" b="1" spc="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программ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19150" y="6190297"/>
            <a:ext cx="44513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Диплом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СПО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–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подтверждение получения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образования,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но</a:t>
            </a:r>
            <a:r>
              <a:rPr sz="1200" b="1" spc="1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не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навыков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912991" y="6074092"/>
            <a:ext cx="37960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Диплом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+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паспорт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компетенций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1200" spc="10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QR-кодом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с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набором профессиональных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навыков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и </a:t>
            </a:r>
            <a:r>
              <a:rPr sz="1200" spc="-15" dirty="0">
                <a:solidFill>
                  <a:srgbClr val="1B3181"/>
                </a:solidFill>
                <a:latin typeface="Arial"/>
                <a:cs typeface="Arial"/>
              </a:rPr>
              <a:t>уровнем</a:t>
            </a:r>
            <a:r>
              <a:rPr sz="1200" spc="1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B3181"/>
                </a:solidFill>
                <a:latin typeface="Arial"/>
                <a:cs typeface="Arial"/>
              </a:rPr>
              <a:t>их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овладения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Преимущества </a:t>
            </a:r>
            <a:r>
              <a:rPr spc="-15" dirty="0"/>
              <a:t>нового</a:t>
            </a:r>
            <a:r>
              <a:rPr spc="55" dirty="0"/>
              <a:t> </a:t>
            </a:r>
            <a:r>
              <a:rPr spc="-15" dirty="0"/>
              <a:t>уровня</a:t>
            </a:r>
          </a:p>
          <a:p>
            <a:pPr marL="12700">
              <a:lnSpc>
                <a:spcPct val="100000"/>
              </a:lnSpc>
            </a:pPr>
            <a:r>
              <a:rPr spc="-10" dirty="0"/>
              <a:t>образования</a:t>
            </a:r>
            <a:r>
              <a:rPr spc="-65" dirty="0"/>
              <a:t> </a:t>
            </a:r>
            <a:r>
              <a:rPr spc="-20" dirty="0"/>
              <a:t>«Профессионалитет»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819152" y="3349371"/>
            <a:ext cx="294005" cy="478790"/>
          </a:xfrm>
          <a:prstGeom prst="rect">
            <a:avLst/>
          </a:prstGeom>
        </p:spPr>
        <p:txBody>
          <a:bodyPr vert="vert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b="1" spc="5" dirty="0">
                <a:solidFill>
                  <a:srgbClr val="001F5F"/>
                </a:solidFill>
                <a:latin typeface="Cambria"/>
                <a:cs typeface="Cambria"/>
              </a:rPr>
              <a:t>СП</a:t>
            </a:r>
            <a:r>
              <a:rPr sz="1800" b="1" dirty="0">
                <a:solidFill>
                  <a:srgbClr val="001F5F"/>
                </a:solidFill>
                <a:latin typeface="Cambria"/>
                <a:cs typeface="Cambria"/>
              </a:rPr>
              <a:t>О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948682" y="2292985"/>
            <a:ext cx="294005" cy="2454275"/>
          </a:xfrm>
          <a:prstGeom prst="rect">
            <a:avLst/>
          </a:prstGeom>
        </p:spPr>
        <p:txBody>
          <a:bodyPr vert="vert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800" b="1" spc="-5" dirty="0">
                <a:solidFill>
                  <a:srgbClr val="001F5F"/>
                </a:solidFill>
                <a:latin typeface="Cambria"/>
                <a:cs typeface="Cambria"/>
              </a:rPr>
              <a:t>ПРОФЕССИОНАЛИТЕТ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1289" y="1169669"/>
            <a:ext cx="387985" cy="77470"/>
          </a:xfrm>
          <a:custGeom>
            <a:avLst/>
            <a:gdLst/>
            <a:ahLst/>
            <a:cxnLst/>
            <a:rect l="l" t="t" r="r" b="b"/>
            <a:pathLst>
              <a:path w="387984" h="77469">
                <a:moveTo>
                  <a:pt x="0" y="77088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776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289" y="1246758"/>
            <a:ext cx="387985" cy="385445"/>
          </a:xfrm>
          <a:custGeom>
            <a:avLst/>
            <a:gdLst/>
            <a:ahLst/>
            <a:cxnLst/>
            <a:rect l="l" t="t" r="r" b="b"/>
            <a:pathLst>
              <a:path w="387984" h="385444">
                <a:moveTo>
                  <a:pt x="387769" y="385190"/>
                </a:moveTo>
                <a:lnTo>
                  <a:pt x="77050" y="385190"/>
                </a:lnTo>
                <a:lnTo>
                  <a:pt x="47057" y="379128"/>
                </a:lnTo>
                <a:lnTo>
                  <a:pt x="22566" y="362600"/>
                </a:lnTo>
                <a:lnTo>
                  <a:pt x="6054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9059" y="116966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80">
                <a:moveTo>
                  <a:pt x="0" y="0"/>
                </a:moveTo>
                <a:lnTo>
                  <a:pt x="29993" y="6062"/>
                </a:lnTo>
                <a:lnTo>
                  <a:pt x="54484" y="22590"/>
                </a:lnTo>
                <a:lnTo>
                  <a:pt x="70996" y="47095"/>
                </a:lnTo>
                <a:lnTo>
                  <a:pt x="77050" y="77088"/>
                </a:lnTo>
                <a:lnTo>
                  <a:pt x="77050" y="385190"/>
                </a:lnTo>
                <a:lnTo>
                  <a:pt x="70996" y="415184"/>
                </a:lnTo>
                <a:lnTo>
                  <a:pt x="54484" y="439689"/>
                </a:lnTo>
                <a:lnTo>
                  <a:pt x="29993" y="456217"/>
                </a:lnTo>
                <a:lnTo>
                  <a:pt x="0" y="46227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1289" y="1169669"/>
            <a:ext cx="464820" cy="462280"/>
          </a:xfrm>
          <a:custGeom>
            <a:avLst/>
            <a:gdLst/>
            <a:ahLst/>
            <a:cxnLst/>
            <a:rect l="l" t="t" r="r" b="b"/>
            <a:pathLst>
              <a:path w="464820" h="462280">
                <a:moveTo>
                  <a:pt x="387769" y="0"/>
                </a:moveTo>
                <a:lnTo>
                  <a:pt x="77050" y="0"/>
                </a:lnTo>
                <a:lnTo>
                  <a:pt x="47057" y="6062"/>
                </a:lnTo>
                <a:lnTo>
                  <a:pt x="22566" y="22590"/>
                </a:lnTo>
                <a:lnTo>
                  <a:pt x="6054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54" y="415184"/>
                </a:lnTo>
                <a:lnTo>
                  <a:pt x="22566" y="439689"/>
                </a:lnTo>
                <a:lnTo>
                  <a:pt x="47057" y="456217"/>
                </a:lnTo>
                <a:lnTo>
                  <a:pt x="77050" y="462279"/>
                </a:lnTo>
                <a:lnTo>
                  <a:pt x="387769" y="462279"/>
                </a:lnTo>
                <a:lnTo>
                  <a:pt x="417762" y="456217"/>
                </a:lnTo>
                <a:lnTo>
                  <a:pt x="442253" y="439689"/>
                </a:lnTo>
                <a:lnTo>
                  <a:pt x="458765" y="415184"/>
                </a:lnTo>
                <a:lnTo>
                  <a:pt x="464819" y="385190"/>
                </a:lnTo>
                <a:lnTo>
                  <a:pt x="464819" y="77088"/>
                </a:lnTo>
                <a:lnTo>
                  <a:pt x="458765" y="47095"/>
                </a:lnTo>
                <a:lnTo>
                  <a:pt x="442253" y="22590"/>
                </a:lnTo>
                <a:lnTo>
                  <a:pt x="417762" y="6062"/>
                </a:lnTo>
                <a:lnTo>
                  <a:pt x="3877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61289" y="1169669"/>
            <a:ext cx="464820" cy="462280"/>
          </a:xfrm>
          <a:custGeom>
            <a:avLst/>
            <a:gdLst/>
            <a:ahLst/>
            <a:cxnLst/>
            <a:rect l="l" t="t" r="r" b="b"/>
            <a:pathLst>
              <a:path w="464820" h="462280">
                <a:moveTo>
                  <a:pt x="0" y="77088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7769" y="0"/>
                </a:lnTo>
                <a:lnTo>
                  <a:pt x="417762" y="6062"/>
                </a:lnTo>
                <a:lnTo>
                  <a:pt x="442253" y="22590"/>
                </a:lnTo>
                <a:lnTo>
                  <a:pt x="458765" y="47095"/>
                </a:lnTo>
                <a:lnTo>
                  <a:pt x="464819" y="77088"/>
                </a:lnTo>
                <a:lnTo>
                  <a:pt x="464819" y="385190"/>
                </a:lnTo>
                <a:lnTo>
                  <a:pt x="458765" y="415184"/>
                </a:lnTo>
                <a:lnTo>
                  <a:pt x="442253" y="439689"/>
                </a:lnTo>
                <a:lnTo>
                  <a:pt x="417762" y="456217"/>
                </a:lnTo>
                <a:lnTo>
                  <a:pt x="387769" y="462279"/>
                </a:lnTo>
                <a:lnTo>
                  <a:pt x="77050" y="462279"/>
                </a:lnTo>
                <a:lnTo>
                  <a:pt x="47057" y="456217"/>
                </a:lnTo>
                <a:lnTo>
                  <a:pt x="22566" y="439689"/>
                </a:lnTo>
                <a:lnTo>
                  <a:pt x="6054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68910" y="234822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69">
                <a:moveTo>
                  <a:pt x="0" y="77089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68910" y="2425319"/>
            <a:ext cx="77470" cy="385445"/>
          </a:xfrm>
          <a:custGeom>
            <a:avLst/>
            <a:gdLst/>
            <a:ahLst/>
            <a:cxnLst/>
            <a:rect l="l" t="t" r="r" b="b"/>
            <a:pathLst>
              <a:path w="77470" h="385444">
                <a:moveTo>
                  <a:pt x="77050" y="385190"/>
                </a:moveTo>
                <a:lnTo>
                  <a:pt x="47057" y="379128"/>
                </a:lnTo>
                <a:lnTo>
                  <a:pt x="22566" y="362600"/>
                </a:lnTo>
                <a:lnTo>
                  <a:pt x="6054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54139" y="234822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80">
                <a:moveTo>
                  <a:pt x="0" y="0"/>
                </a:moveTo>
                <a:lnTo>
                  <a:pt x="29993" y="6062"/>
                </a:lnTo>
                <a:lnTo>
                  <a:pt x="54484" y="22590"/>
                </a:lnTo>
                <a:lnTo>
                  <a:pt x="70996" y="47095"/>
                </a:lnTo>
                <a:lnTo>
                  <a:pt x="77050" y="77089"/>
                </a:lnTo>
                <a:lnTo>
                  <a:pt x="77050" y="385191"/>
                </a:lnTo>
                <a:lnTo>
                  <a:pt x="70996" y="415184"/>
                </a:lnTo>
                <a:lnTo>
                  <a:pt x="54484" y="439689"/>
                </a:lnTo>
                <a:lnTo>
                  <a:pt x="29993" y="456217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8910" y="234822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80">
                <a:moveTo>
                  <a:pt x="385229" y="0"/>
                </a:moveTo>
                <a:lnTo>
                  <a:pt x="77050" y="0"/>
                </a:lnTo>
                <a:lnTo>
                  <a:pt x="47057" y="6062"/>
                </a:lnTo>
                <a:lnTo>
                  <a:pt x="22566" y="22590"/>
                </a:lnTo>
                <a:lnTo>
                  <a:pt x="6054" y="47095"/>
                </a:lnTo>
                <a:lnTo>
                  <a:pt x="0" y="77089"/>
                </a:lnTo>
                <a:lnTo>
                  <a:pt x="0" y="385191"/>
                </a:lnTo>
                <a:lnTo>
                  <a:pt x="6054" y="415184"/>
                </a:lnTo>
                <a:lnTo>
                  <a:pt x="22566" y="439689"/>
                </a:lnTo>
                <a:lnTo>
                  <a:pt x="47057" y="456217"/>
                </a:lnTo>
                <a:lnTo>
                  <a:pt x="77050" y="462280"/>
                </a:lnTo>
                <a:lnTo>
                  <a:pt x="385229" y="462280"/>
                </a:lnTo>
                <a:lnTo>
                  <a:pt x="415222" y="456217"/>
                </a:lnTo>
                <a:lnTo>
                  <a:pt x="439713" y="439689"/>
                </a:lnTo>
                <a:lnTo>
                  <a:pt x="456225" y="415184"/>
                </a:lnTo>
                <a:lnTo>
                  <a:pt x="462280" y="385191"/>
                </a:lnTo>
                <a:lnTo>
                  <a:pt x="462280" y="77089"/>
                </a:lnTo>
                <a:lnTo>
                  <a:pt x="456225" y="47095"/>
                </a:lnTo>
                <a:lnTo>
                  <a:pt x="439713" y="22590"/>
                </a:lnTo>
                <a:lnTo>
                  <a:pt x="415222" y="6062"/>
                </a:lnTo>
                <a:lnTo>
                  <a:pt x="385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8910" y="234822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80">
                <a:moveTo>
                  <a:pt x="0" y="77089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  <a:lnTo>
                  <a:pt x="415222" y="6062"/>
                </a:lnTo>
                <a:lnTo>
                  <a:pt x="439713" y="22590"/>
                </a:lnTo>
                <a:lnTo>
                  <a:pt x="456225" y="47095"/>
                </a:lnTo>
                <a:lnTo>
                  <a:pt x="462280" y="77089"/>
                </a:lnTo>
                <a:lnTo>
                  <a:pt x="462280" y="385191"/>
                </a:lnTo>
                <a:lnTo>
                  <a:pt x="456225" y="415184"/>
                </a:lnTo>
                <a:lnTo>
                  <a:pt x="439713" y="439689"/>
                </a:lnTo>
                <a:lnTo>
                  <a:pt x="415222" y="456217"/>
                </a:lnTo>
                <a:lnTo>
                  <a:pt x="385229" y="462280"/>
                </a:lnTo>
                <a:lnTo>
                  <a:pt x="77050" y="462280"/>
                </a:lnTo>
                <a:lnTo>
                  <a:pt x="47057" y="456217"/>
                </a:lnTo>
                <a:lnTo>
                  <a:pt x="22566" y="439689"/>
                </a:lnTo>
                <a:lnTo>
                  <a:pt x="6054" y="415184"/>
                </a:lnTo>
                <a:lnTo>
                  <a:pt x="0" y="385191"/>
                </a:lnTo>
                <a:lnTo>
                  <a:pt x="0" y="77089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37160" y="2989579"/>
            <a:ext cx="406399" cy="5562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317500" y="3012059"/>
            <a:ext cx="1720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1F5F"/>
                </a:solidFill>
                <a:latin typeface="Ebrima"/>
                <a:cs typeface="Ebrima"/>
              </a:rPr>
              <a:t>2</a:t>
            </a:r>
            <a:endParaRPr sz="2000">
              <a:latin typeface="Ebrima"/>
              <a:cs typeface="Ebrim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7320" y="3685540"/>
            <a:ext cx="474980" cy="4749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46050" y="430149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89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46050" y="4378578"/>
            <a:ext cx="77470" cy="385445"/>
          </a:xfrm>
          <a:custGeom>
            <a:avLst/>
            <a:gdLst/>
            <a:ahLst/>
            <a:cxnLst/>
            <a:rect l="l" t="t" r="r" b="b"/>
            <a:pathLst>
              <a:path w="77470" h="385445">
                <a:moveTo>
                  <a:pt x="77050" y="385191"/>
                </a:moveTo>
                <a:lnTo>
                  <a:pt x="47057" y="379128"/>
                </a:lnTo>
                <a:lnTo>
                  <a:pt x="22566" y="362600"/>
                </a:lnTo>
                <a:lnTo>
                  <a:pt x="6054" y="338095"/>
                </a:lnTo>
                <a:lnTo>
                  <a:pt x="0" y="308102"/>
                </a:lnTo>
                <a:lnTo>
                  <a:pt x="0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1279" y="430149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62"/>
                </a:lnTo>
                <a:lnTo>
                  <a:pt x="54484" y="22590"/>
                </a:lnTo>
                <a:lnTo>
                  <a:pt x="70996" y="47095"/>
                </a:lnTo>
                <a:lnTo>
                  <a:pt x="77050" y="77089"/>
                </a:lnTo>
                <a:lnTo>
                  <a:pt x="77050" y="385191"/>
                </a:lnTo>
                <a:lnTo>
                  <a:pt x="70996" y="415184"/>
                </a:lnTo>
                <a:lnTo>
                  <a:pt x="54484" y="439689"/>
                </a:lnTo>
                <a:lnTo>
                  <a:pt x="29993" y="456217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6050" y="43014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385229" y="0"/>
                </a:moveTo>
                <a:lnTo>
                  <a:pt x="77050" y="0"/>
                </a:lnTo>
                <a:lnTo>
                  <a:pt x="47057" y="6062"/>
                </a:lnTo>
                <a:lnTo>
                  <a:pt x="22566" y="22590"/>
                </a:lnTo>
                <a:lnTo>
                  <a:pt x="6054" y="47095"/>
                </a:lnTo>
                <a:lnTo>
                  <a:pt x="0" y="77089"/>
                </a:lnTo>
                <a:lnTo>
                  <a:pt x="0" y="385191"/>
                </a:lnTo>
                <a:lnTo>
                  <a:pt x="6054" y="415184"/>
                </a:lnTo>
                <a:lnTo>
                  <a:pt x="22566" y="439689"/>
                </a:lnTo>
                <a:lnTo>
                  <a:pt x="47057" y="456217"/>
                </a:lnTo>
                <a:lnTo>
                  <a:pt x="77050" y="462280"/>
                </a:lnTo>
                <a:lnTo>
                  <a:pt x="385229" y="462280"/>
                </a:lnTo>
                <a:lnTo>
                  <a:pt x="415222" y="456217"/>
                </a:lnTo>
                <a:lnTo>
                  <a:pt x="439713" y="439689"/>
                </a:lnTo>
                <a:lnTo>
                  <a:pt x="456225" y="415184"/>
                </a:lnTo>
                <a:lnTo>
                  <a:pt x="462280" y="385191"/>
                </a:lnTo>
                <a:lnTo>
                  <a:pt x="462280" y="77089"/>
                </a:lnTo>
                <a:lnTo>
                  <a:pt x="456225" y="47095"/>
                </a:lnTo>
                <a:lnTo>
                  <a:pt x="439713" y="22590"/>
                </a:lnTo>
                <a:lnTo>
                  <a:pt x="415222" y="6062"/>
                </a:lnTo>
                <a:lnTo>
                  <a:pt x="385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46050" y="43014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0" y="77089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  <a:lnTo>
                  <a:pt x="415222" y="6062"/>
                </a:lnTo>
                <a:lnTo>
                  <a:pt x="439713" y="22590"/>
                </a:lnTo>
                <a:lnTo>
                  <a:pt x="456225" y="47095"/>
                </a:lnTo>
                <a:lnTo>
                  <a:pt x="462280" y="77089"/>
                </a:lnTo>
                <a:lnTo>
                  <a:pt x="462280" y="385191"/>
                </a:lnTo>
                <a:lnTo>
                  <a:pt x="456225" y="415184"/>
                </a:lnTo>
                <a:lnTo>
                  <a:pt x="439713" y="439689"/>
                </a:lnTo>
                <a:lnTo>
                  <a:pt x="415222" y="456217"/>
                </a:lnTo>
                <a:lnTo>
                  <a:pt x="385229" y="462280"/>
                </a:lnTo>
                <a:lnTo>
                  <a:pt x="77050" y="462280"/>
                </a:lnTo>
                <a:lnTo>
                  <a:pt x="47057" y="456217"/>
                </a:lnTo>
                <a:lnTo>
                  <a:pt x="22566" y="439689"/>
                </a:lnTo>
                <a:lnTo>
                  <a:pt x="6054" y="415184"/>
                </a:lnTo>
                <a:lnTo>
                  <a:pt x="0" y="385191"/>
                </a:lnTo>
                <a:lnTo>
                  <a:pt x="0" y="77089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53670" y="555625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50"/>
                </a:moveTo>
                <a:lnTo>
                  <a:pt x="6054" y="47057"/>
                </a:lnTo>
                <a:lnTo>
                  <a:pt x="22566" y="22566"/>
                </a:lnTo>
                <a:lnTo>
                  <a:pt x="47057" y="6054"/>
                </a:lnTo>
                <a:lnTo>
                  <a:pt x="77050" y="0"/>
                </a:lnTo>
                <a:lnTo>
                  <a:pt x="38522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53670" y="5633300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385229" y="385229"/>
                </a:moveTo>
                <a:lnTo>
                  <a:pt x="77050" y="385229"/>
                </a:lnTo>
                <a:lnTo>
                  <a:pt x="47057" y="379174"/>
                </a:lnTo>
                <a:lnTo>
                  <a:pt x="22566" y="362662"/>
                </a:lnTo>
                <a:lnTo>
                  <a:pt x="6054" y="338171"/>
                </a:lnTo>
                <a:lnTo>
                  <a:pt x="0" y="308178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38899" y="555625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54"/>
                </a:lnTo>
                <a:lnTo>
                  <a:pt x="54484" y="22566"/>
                </a:lnTo>
                <a:lnTo>
                  <a:pt x="70996" y="47057"/>
                </a:lnTo>
                <a:lnTo>
                  <a:pt x="77050" y="77050"/>
                </a:lnTo>
                <a:lnTo>
                  <a:pt x="77050" y="385229"/>
                </a:lnTo>
                <a:lnTo>
                  <a:pt x="70996" y="415222"/>
                </a:lnTo>
                <a:lnTo>
                  <a:pt x="54484" y="439713"/>
                </a:lnTo>
                <a:lnTo>
                  <a:pt x="29993" y="456225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53670" y="55562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385229" y="0"/>
                </a:moveTo>
                <a:lnTo>
                  <a:pt x="77050" y="0"/>
                </a:lnTo>
                <a:lnTo>
                  <a:pt x="47057" y="6054"/>
                </a:lnTo>
                <a:lnTo>
                  <a:pt x="22566" y="22566"/>
                </a:lnTo>
                <a:lnTo>
                  <a:pt x="6054" y="47057"/>
                </a:lnTo>
                <a:lnTo>
                  <a:pt x="0" y="77050"/>
                </a:lnTo>
                <a:lnTo>
                  <a:pt x="0" y="385229"/>
                </a:lnTo>
                <a:lnTo>
                  <a:pt x="6054" y="415222"/>
                </a:lnTo>
                <a:lnTo>
                  <a:pt x="22566" y="439713"/>
                </a:lnTo>
                <a:lnTo>
                  <a:pt x="47057" y="456225"/>
                </a:lnTo>
                <a:lnTo>
                  <a:pt x="77050" y="462280"/>
                </a:lnTo>
                <a:lnTo>
                  <a:pt x="385229" y="462280"/>
                </a:lnTo>
                <a:lnTo>
                  <a:pt x="415222" y="456225"/>
                </a:lnTo>
                <a:lnTo>
                  <a:pt x="439713" y="439713"/>
                </a:lnTo>
                <a:lnTo>
                  <a:pt x="456225" y="415222"/>
                </a:lnTo>
                <a:lnTo>
                  <a:pt x="462280" y="385229"/>
                </a:lnTo>
                <a:lnTo>
                  <a:pt x="462280" y="77050"/>
                </a:lnTo>
                <a:lnTo>
                  <a:pt x="456225" y="47057"/>
                </a:lnTo>
                <a:lnTo>
                  <a:pt x="439713" y="22566"/>
                </a:lnTo>
                <a:lnTo>
                  <a:pt x="415222" y="6054"/>
                </a:lnTo>
                <a:lnTo>
                  <a:pt x="385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53670" y="55562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0" y="77050"/>
                </a:moveTo>
                <a:lnTo>
                  <a:pt x="6054" y="47057"/>
                </a:lnTo>
                <a:lnTo>
                  <a:pt x="22566" y="22566"/>
                </a:lnTo>
                <a:lnTo>
                  <a:pt x="47057" y="6054"/>
                </a:lnTo>
                <a:lnTo>
                  <a:pt x="77050" y="0"/>
                </a:lnTo>
                <a:lnTo>
                  <a:pt x="385229" y="0"/>
                </a:lnTo>
                <a:lnTo>
                  <a:pt x="415222" y="6054"/>
                </a:lnTo>
                <a:lnTo>
                  <a:pt x="439713" y="22566"/>
                </a:lnTo>
                <a:lnTo>
                  <a:pt x="456225" y="47057"/>
                </a:lnTo>
                <a:lnTo>
                  <a:pt x="462280" y="77050"/>
                </a:lnTo>
                <a:lnTo>
                  <a:pt x="462280" y="385229"/>
                </a:lnTo>
                <a:lnTo>
                  <a:pt x="456225" y="415222"/>
                </a:lnTo>
                <a:lnTo>
                  <a:pt x="439713" y="439713"/>
                </a:lnTo>
                <a:lnTo>
                  <a:pt x="415222" y="456225"/>
                </a:lnTo>
                <a:lnTo>
                  <a:pt x="385229" y="462280"/>
                </a:lnTo>
                <a:lnTo>
                  <a:pt x="77050" y="462280"/>
                </a:lnTo>
                <a:lnTo>
                  <a:pt x="47057" y="456225"/>
                </a:lnTo>
                <a:lnTo>
                  <a:pt x="22566" y="439713"/>
                </a:lnTo>
                <a:lnTo>
                  <a:pt x="6054" y="415222"/>
                </a:lnTo>
                <a:lnTo>
                  <a:pt x="0" y="385229"/>
                </a:lnTo>
                <a:lnTo>
                  <a:pt x="0" y="77050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8750" y="619379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50"/>
                </a:moveTo>
                <a:lnTo>
                  <a:pt x="6054" y="47057"/>
                </a:lnTo>
                <a:lnTo>
                  <a:pt x="22566" y="22566"/>
                </a:lnTo>
                <a:lnTo>
                  <a:pt x="47057" y="6054"/>
                </a:lnTo>
                <a:lnTo>
                  <a:pt x="77050" y="0"/>
                </a:lnTo>
                <a:lnTo>
                  <a:pt x="38522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58750" y="6270840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385229" y="385229"/>
                </a:moveTo>
                <a:lnTo>
                  <a:pt x="77050" y="385229"/>
                </a:lnTo>
                <a:lnTo>
                  <a:pt x="47057" y="379174"/>
                </a:lnTo>
                <a:lnTo>
                  <a:pt x="22566" y="362662"/>
                </a:lnTo>
                <a:lnTo>
                  <a:pt x="6054" y="338171"/>
                </a:lnTo>
                <a:lnTo>
                  <a:pt x="0" y="308178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43979" y="619379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54"/>
                </a:lnTo>
                <a:lnTo>
                  <a:pt x="54484" y="22566"/>
                </a:lnTo>
                <a:lnTo>
                  <a:pt x="70996" y="47057"/>
                </a:lnTo>
                <a:lnTo>
                  <a:pt x="77050" y="77050"/>
                </a:lnTo>
                <a:lnTo>
                  <a:pt x="77050" y="385229"/>
                </a:lnTo>
                <a:lnTo>
                  <a:pt x="70996" y="415222"/>
                </a:lnTo>
                <a:lnTo>
                  <a:pt x="54484" y="439713"/>
                </a:lnTo>
                <a:lnTo>
                  <a:pt x="29993" y="456225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58750" y="61937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385229" y="0"/>
                </a:moveTo>
                <a:lnTo>
                  <a:pt x="77050" y="0"/>
                </a:lnTo>
                <a:lnTo>
                  <a:pt x="47057" y="6054"/>
                </a:lnTo>
                <a:lnTo>
                  <a:pt x="22566" y="22566"/>
                </a:lnTo>
                <a:lnTo>
                  <a:pt x="6054" y="47057"/>
                </a:lnTo>
                <a:lnTo>
                  <a:pt x="0" y="77050"/>
                </a:lnTo>
                <a:lnTo>
                  <a:pt x="0" y="385229"/>
                </a:lnTo>
                <a:lnTo>
                  <a:pt x="6054" y="415222"/>
                </a:lnTo>
                <a:lnTo>
                  <a:pt x="22566" y="439713"/>
                </a:lnTo>
                <a:lnTo>
                  <a:pt x="47057" y="456225"/>
                </a:lnTo>
                <a:lnTo>
                  <a:pt x="77050" y="462280"/>
                </a:lnTo>
                <a:lnTo>
                  <a:pt x="385229" y="462280"/>
                </a:lnTo>
                <a:lnTo>
                  <a:pt x="415222" y="456225"/>
                </a:lnTo>
                <a:lnTo>
                  <a:pt x="439713" y="439713"/>
                </a:lnTo>
                <a:lnTo>
                  <a:pt x="456225" y="415222"/>
                </a:lnTo>
                <a:lnTo>
                  <a:pt x="462280" y="385229"/>
                </a:lnTo>
                <a:lnTo>
                  <a:pt x="462280" y="77050"/>
                </a:lnTo>
                <a:lnTo>
                  <a:pt x="456225" y="47057"/>
                </a:lnTo>
                <a:lnTo>
                  <a:pt x="439713" y="22566"/>
                </a:lnTo>
                <a:lnTo>
                  <a:pt x="415222" y="6054"/>
                </a:lnTo>
                <a:lnTo>
                  <a:pt x="385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58750" y="61937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0" y="77050"/>
                </a:moveTo>
                <a:lnTo>
                  <a:pt x="6054" y="47057"/>
                </a:lnTo>
                <a:lnTo>
                  <a:pt x="22566" y="22566"/>
                </a:lnTo>
                <a:lnTo>
                  <a:pt x="47057" y="6054"/>
                </a:lnTo>
                <a:lnTo>
                  <a:pt x="77050" y="0"/>
                </a:lnTo>
                <a:lnTo>
                  <a:pt x="385229" y="0"/>
                </a:lnTo>
                <a:lnTo>
                  <a:pt x="415222" y="6054"/>
                </a:lnTo>
                <a:lnTo>
                  <a:pt x="439713" y="22566"/>
                </a:lnTo>
                <a:lnTo>
                  <a:pt x="456225" y="47057"/>
                </a:lnTo>
                <a:lnTo>
                  <a:pt x="462280" y="77050"/>
                </a:lnTo>
                <a:lnTo>
                  <a:pt x="462280" y="385229"/>
                </a:lnTo>
                <a:lnTo>
                  <a:pt x="456225" y="415222"/>
                </a:lnTo>
                <a:lnTo>
                  <a:pt x="439713" y="439713"/>
                </a:lnTo>
                <a:lnTo>
                  <a:pt x="415222" y="456225"/>
                </a:lnTo>
                <a:lnTo>
                  <a:pt x="385229" y="462280"/>
                </a:lnTo>
                <a:lnTo>
                  <a:pt x="77050" y="462280"/>
                </a:lnTo>
                <a:lnTo>
                  <a:pt x="47057" y="456225"/>
                </a:lnTo>
                <a:lnTo>
                  <a:pt x="22566" y="439713"/>
                </a:lnTo>
                <a:lnTo>
                  <a:pt x="6054" y="415222"/>
                </a:lnTo>
                <a:lnTo>
                  <a:pt x="0" y="385229"/>
                </a:lnTo>
                <a:lnTo>
                  <a:pt x="0" y="77050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28600" y="4390901"/>
            <a:ext cx="287655" cy="288290"/>
          </a:xfrm>
          <a:custGeom>
            <a:avLst/>
            <a:gdLst/>
            <a:ahLst/>
            <a:cxnLst/>
            <a:rect l="l" t="t" r="r" b="b"/>
            <a:pathLst>
              <a:path w="287655" h="288289">
                <a:moveTo>
                  <a:pt x="143563" y="678"/>
                </a:moveTo>
                <a:lnTo>
                  <a:pt x="88582" y="11513"/>
                </a:lnTo>
                <a:lnTo>
                  <a:pt x="42022" y="42696"/>
                </a:lnTo>
                <a:lnTo>
                  <a:pt x="10852" y="89215"/>
                </a:lnTo>
                <a:lnTo>
                  <a:pt x="0" y="144192"/>
                </a:lnTo>
                <a:lnTo>
                  <a:pt x="2756" y="172423"/>
                </a:lnTo>
                <a:lnTo>
                  <a:pt x="24028" y="223809"/>
                </a:lnTo>
                <a:lnTo>
                  <a:pt x="63940" y="263725"/>
                </a:lnTo>
                <a:lnTo>
                  <a:pt x="115329" y="285024"/>
                </a:lnTo>
                <a:lnTo>
                  <a:pt x="143563" y="287786"/>
                </a:lnTo>
                <a:lnTo>
                  <a:pt x="171798" y="285024"/>
                </a:lnTo>
                <a:lnTo>
                  <a:pt x="198543" y="276914"/>
                </a:lnTo>
                <a:lnTo>
                  <a:pt x="209736" y="270920"/>
                </a:lnTo>
                <a:lnTo>
                  <a:pt x="143563" y="270920"/>
                </a:lnTo>
                <a:lnTo>
                  <a:pt x="94268" y="260948"/>
                </a:lnTo>
                <a:lnTo>
                  <a:pt x="53979" y="233769"/>
                </a:lnTo>
                <a:lnTo>
                  <a:pt x="26797" y="193482"/>
                </a:lnTo>
                <a:lnTo>
                  <a:pt x="16825" y="144192"/>
                </a:lnTo>
                <a:lnTo>
                  <a:pt x="26797" y="94914"/>
                </a:lnTo>
                <a:lnTo>
                  <a:pt x="53979" y="54625"/>
                </a:lnTo>
                <a:lnTo>
                  <a:pt x="94268" y="27436"/>
                </a:lnTo>
                <a:lnTo>
                  <a:pt x="143563" y="17459"/>
                </a:lnTo>
                <a:lnTo>
                  <a:pt x="210440" y="17459"/>
                </a:lnTo>
                <a:lnTo>
                  <a:pt x="199399" y="11909"/>
                </a:lnTo>
                <a:lnTo>
                  <a:pt x="181417" y="5709"/>
                </a:lnTo>
                <a:lnTo>
                  <a:pt x="162733" y="1945"/>
                </a:lnTo>
                <a:lnTo>
                  <a:pt x="143563" y="678"/>
                </a:lnTo>
                <a:close/>
              </a:path>
              <a:path w="287655" h="288289">
                <a:moveTo>
                  <a:pt x="283386" y="135776"/>
                </a:moveTo>
                <a:lnTo>
                  <a:pt x="274089" y="135776"/>
                </a:lnTo>
                <a:lnTo>
                  <a:pt x="270304" y="139560"/>
                </a:lnTo>
                <a:lnTo>
                  <a:pt x="270304" y="144192"/>
                </a:lnTo>
                <a:lnTo>
                  <a:pt x="260326" y="193482"/>
                </a:lnTo>
                <a:lnTo>
                  <a:pt x="233135" y="233769"/>
                </a:lnTo>
                <a:lnTo>
                  <a:pt x="192843" y="260948"/>
                </a:lnTo>
                <a:lnTo>
                  <a:pt x="143563" y="270920"/>
                </a:lnTo>
                <a:lnTo>
                  <a:pt x="209736" y="270920"/>
                </a:lnTo>
                <a:lnTo>
                  <a:pt x="245065" y="245725"/>
                </a:lnTo>
                <a:lnTo>
                  <a:pt x="276273" y="199168"/>
                </a:lnTo>
                <a:lnTo>
                  <a:pt x="287131" y="144192"/>
                </a:lnTo>
                <a:lnTo>
                  <a:pt x="287131" y="139560"/>
                </a:lnTo>
                <a:lnTo>
                  <a:pt x="283386" y="135776"/>
                </a:lnTo>
                <a:close/>
              </a:path>
              <a:path w="287655" h="288289">
                <a:moveTo>
                  <a:pt x="210440" y="17459"/>
                </a:moveTo>
                <a:lnTo>
                  <a:pt x="143563" y="17459"/>
                </a:lnTo>
                <a:lnTo>
                  <a:pt x="159398" y="18444"/>
                </a:lnTo>
                <a:lnTo>
                  <a:pt x="174871" y="21365"/>
                </a:lnTo>
                <a:lnTo>
                  <a:pt x="189824" y="26171"/>
                </a:lnTo>
                <a:lnTo>
                  <a:pt x="204099" y="32811"/>
                </a:lnTo>
                <a:lnTo>
                  <a:pt x="193579" y="43324"/>
                </a:lnTo>
                <a:lnTo>
                  <a:pt x="191180" y="45763"/>
                </a:lnTo>
                <a:lnTo>
                  <a:pt x="190467" y="49385"/>
                </a:lnTo>
                <a:lnTo>
                  <a:pt x="193075" y="55648"/>
                </a:lnTo>
                <a:lnTo>
                  <a:pt x="196148" y="57711"/>
                </a:lnTo>
                <a:lnTo>
                  <a:pt x="244437" y="57711"/>
                </a:lnTo>
                <a:lnTo>
                  <a:pt x="248222" y="53926"/>
                </a:lnTo>
                <a:lnTo>
                  <a:pt x="248222" y="20487"/>
                </a:lnTo>
                <a:lnTo>
                  <a:pt x="216463" y="20487"/>
                </a:lnTo>
                <a:lnTo>
                  <a:pt x="210440" y="17459"/>
                </a:lnTo>
                <a:close/>
              </a:path>
              <a:path w="287655" h="288289">
                <a:moveTo>
                  <a:pt x="239851" y="0"/>
                </a:moveTo>
                <a:lnTo>
                  <a:pt x="236234" y="717"/>
                </a:lnTo>
                <a:lnTo>
                  <a:pt x="233834" y="3072"/>
                </a:lnTo>
                <a:lnTo>
                  <a:pt x="216463" y="20487"/>
                </a:lnTo>
                <a:lnTo>
                  <a:pt x="248222" y="20487"/>
                </a:lnTo>
                <a:lnTo>
                  <a:pt x="248222" y="5640"/>
                </a:lnTo>
                <a:lnTo>
                  <a:pt x="246159" y="2567"/>
                </a:lnTo>
                <a:lnTo>
                  <a:pt x="2398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3752" y="4472627"/>
            <a:ext cx="70881" cy="708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94640" y="2451023"/>
            <a:ext cx="254635" cy="292735"/>
          </a:xfrm>
          <a:custGeom>
            <a:avLst/>
            <a:gdLst/>
            <a:ahLst/>
            <a:cxnLst/>
            <a:rect l="l" t="t" r="r" b="b"/>
            <a:pathLst>
              <a:path w="254634" h="292735">
                <a:moveTo>
                  <a:pt x="61116" y="31930"/>
                </a:moveTo>
                <a:lnTo>
                  <a:pt x="21163" y="31930"/>
                </a:lnTo>
                <a:lnTo>
                  <a:pt x="12936" y="33613"/>
                </a:lnTo>
                <a:lnTo>
                  <a:pt x="6208" y="38201"/>
                </a:lnTo>
                <a:lnTo>
                  <a:pt x="1666" y="45004"/>
                </a:lnTo>
                <a:lnTo>
                  <a:pt x="0" y="53334"/>
                </a:lnTo>
                <a:lnTo>
                  <a:pt x="0" y="270782"/>
                </a:lnTo>
                <a:lnTo>
                  <a:pt x="1666" y="279092"/>
                </a:lnTo>
                <a:lnTo>
                  <a:pt x="6208" y="285897"/>
                </a:lnTo>
                <a:lnTo>
                  <a:pt x="12936" y="290496"/>
                </a:lnTo>
                <a:lnTo>
                  <a:pt x="21163" y="292184"/>
                </a:lnTo>
                <a:lnTo>
                  <a:pt x="155865" y="292184"/>
                </a:lnTo>
                <a:lnTo>
                  <a:pt x="157776" y="290258"/>
                </a:lnTo>
                <a:lnTo>
                  <a:pt x="157776" y="285507"/>
                </a:lnTo>
                <a:lnTo>
                  <a:pt x="155865" y="283623"/>
                </a:lnTo>
                <a:lnTo>
                  <a:pt x="14165" y="283623"/>
                </a:lnTo>
                <a:lnTo>
                  <a:pt x="8439" y="277845"/>
                </a:lnTo>
                <a:lnTo>
                  <a:pt x="8439" y="46224"/>
                </a:lnTo>
                <a:lnTo>
                  <a:pt x="14165" y="40489"/>
                </a:lnTo>
                <a:lnTo>
                  <a:pt x="60477" y="40489"/>
                </a:lnTo>
                <a:lnTo>
                  <a:pt x="60477" y="32529"/>
                </a:lnTo>
                <a:lnTo>
                  <a:pt x="61116" y="31930"/>
                </a:lnTo>
                <a:close/>
              </a:path>
              <a:path w="254634" h="292735">
                <a:moveTo>
                  <a:pt x="209219" y="200965"/>
                </a:moveTo>
                <a:lnTo>
                  <a:pt x="200738" y="200965"/>
                </a:lnTo>
                <a:lnTo>
                  <a:pt x="200738" y="277845"/>
                </a:lnTo>
                <a:lnTo>
                  <a:pt x="195011" y="283623"/>
                </a:lnTo>
                <a:lnTo>
                  <a:pt x="171006" y="283623"/>
                </a:lnTo>
                <a:lnTo>
                  <a:pt x="169095" y="285507"/>
                </a:lnTo>
                <a:lnTo>
                  <a:pt x="169095" y="290258"/>
                </a:lnTo>
                <a:lnTo>
                  <a:pt x="171006" y="292184"/>
                </a:lnTo>
                <a:lnTo>
                  <a:pt x="188012" y="292184"/>
                </a:lnTo>
                <a:lnTo>
                  <a:pt x="196265" y="290496"/>
                </a:lnTo>
                <a:lnTo>
                  <a:pt x="203006" y="285897"/>
                </a:lnTo>
                <a:lnTo>
                  <a:pt x="207552" y="279092"/>
                </a:lnTo>
                <a:lnTo>
                  <a:pt x="209219" y="270782"/>
                </a:lnTo>
                <a:lnTo>
                  <a:pt x="209219" y="200965"/>
                </a:lnTo>
                <a:close/>
              </a:path>
              <a:path w="254634" h="292735">
                <a:moveTo>
                  <a:pt x="38807" y="48752"/>
                </a:moveTo>
                <a:lnTo>
                  <a:pt x="19848" y="48752"/>
                </a:lnTo>
                <a:lnTo>
                  <a:pt x="16668" y="51964"/>
                </a:lnTo>
                <a:lnTo>
                  <a:pt x="16668" y="272109"/>
                </a:lnTo>
                <a:lnTo>
                  <a:pt x="19848" y="275319"/>
                </a:lnTo>
                <a:lnTo>
                  <a:pt x="189369" y="275319"/>
                </a:lnTo>
                <a:lnTo>
                  <a:pt x="192507" y="272109"/>
                </a:lnTo>
                <a:lnTo>
                  <a:pt x="192507" y="266758"/>
                </a:lnTo>
                <a:lnTo>
                  <a:pt x="25150" y="266758"/>
                </a:lnTo>
                <a:lnTo>
                  <a:pt x="25150" y="57311"/>
                </a:lnTo>
                <a:lnTo>
                  <a:pt x="38807" y="57311"/>
                </a:lnTo>
                <a:lnTo>
                  <a:pt x="40673" y="55388"/>
                </a:lnTo>
                <a:lnTo>
                  <a:pt x="40673" y="50680"/>
                </a:lnTo>
                <a:lnTo>
                  <a:pt x="38807" y="48752"/>
                </a:lnTo>
                <a:close/>
              </a:path>
              <a:path w="254634" h="292735">
                <a:moveTo>
                  <a:pt x="192507" y="230117"/>
                </a:moveTo>
                <a:lnTo>
                  <a:pt x="184026" y="230117"/>
                </a:lnTo>
                <a:lnTo>
                  <a:pt x="184026" y="266758"/>
                </a:lnTo>
                <a:lnTo>
                  <a:pt x="192507" y="266758"/>
                </a:lnTo>
                <a:lnTo>
                  <a:pt x="192507" y="230117"/>
                </a:lnTo>
                <a:close/>
              </a:path>
              <a:path w="254634" h="292735">
                <a:moveTo>
                  <a:pt x="192507" y="57311"/>
                </a:moveTo>
                <a:lnTo>
                  <a:pt x="184026" y="57311"/>
                </a:lnTo>
                <a:lnTo>
                  <a:pt x="184026" y="134279"/>
                </a:lnTo>
                <a:lnTo>
                  <a:pt x="140894" y="209741"/>
                </a:lnTo>
                <a:lnTo>
                  <a:pt x="139323" y="212440"/>
                </a:lnTo>
                <a:lnTo>
                  <a:pt x="138719" y="215219"/>
                </a:lnTo>
                <a:lnTo>
                  <a:pt x="138719" y="216634"/>
                </a:lnTo>
                <a:lnTo>
                  <a:pt x="140894" y="247753"/>
                </a:lnTo>
                <a:lnTo>
                  <a:pt x="142206" y="249850"/>
                </a:lnTo>
                <a:lnTo>
                  <a:pt x="145304" y="251733"/>
                </a:lnTo>
                <a:lnTo>
                  <a:pt x="146537" y="252034"/>
                </a:lnTo>
                <a:lnTo>
                  <a:pt x="148781" y="252034"/>
                </a:lnTo>
                <a:lnTo>
                  <a:pt x="149799" y="251819"/>
                </a:lnTo>
                <a:lnTo>
                  <a:pt x="150777" y="251391"/>
                </a:lnTo>
                <a:lnTo>
                  <a:pt x="169225" y="242745"/>
                </a:lnTo>
                <a:lnTo>
                  <a:pt x="149036" y="242745"/>
                </a:lnTo>
                <a:lnTo>
                  <a:pt x="147300" y="218089"/>
                </a:lnTo>
                <a:lnTo>
                  <a:pt x="147215" y="216634"/>
                </a:lnTo>
                <a:lnTo>
                  <a:pt x="147509" y="215219"/>
                </a:lnTo>
                <a:lnTo>
                  <a:pt x="148305" y="213895"/>
                </a:lnTo>
                <a:lnTo>
                  <a:pt x="152852" y="205930"/>
                </a:lnTo>
                <a:lnTo>
                  <a:pt x="169860" y="205930"/>
                </a:lnTo>
                <a:lnTo>
                  <a:pt x="157092" y="198483"/>
                </a:lnTo>
                <a:lnTo>
                  <a:pt x="202309" y="119466"/>
                </a:lnTo>
                <a:lnTo>
                  <a:pt x="192507" y="119466"/>
                </a:lnTo>
                <a:lnTo>
                  <a:pt x="192507" y="57311"/>
                </a:lnTo>
                <a:close/>
              </a:path>
              <a:path w="254634" h="292735">
                <a:moveTo>
                  <a:pt x="169860" y="205930"/>
                </a:moveTo>
                <a:lnTo>
                  <a:pt x="152852" y="205930"/>
                </a:lnTo>
                <a:lnTo>
                  <a:pt x="179277" y="221302"/>
                </a:lnTo>
                <a:lnTo>
                  <a:pt x="174737" y="229301"/>
                </a:lnTo>
                <a:lnTo>
                  <a:pt x="173974" y="230585"/>
                </a:lnTo>
                <a:lnTo>
                  <a:pt x="172917" y="231572"/>
                </a:lnTo>
                <a:lnTo>
                  <a:pt x="149036" y="242745"/>
                </a:lnTo>
                <a:lnTo>
                  <a:pt x="169225" y="242745"/>
                </a:lnTo>
                <a:lnTo>
                  <a:pt x="178045" y="238592"/>
                </a:lnTo>
                <a:lnTo>
                  <a:pt x="180464" y="236409"/>
                </a:lnTo>
                <a:lnTo>
                  <a:pt x="184026" y="230117"/>
                </a:lnTo>
                <a:lnTo>
                  <a:pt x="192507" y="230117"/>
                </a:lnTo>
                <a:lnTo>
                  <a:pt x="192556" y="215219"/>
                </a:lnTo>
                <a:lnTo>
                  <a:pt x="193316" y="213895"/>
                </a:lnTo>
                <a:lnTo>
                  <a:pt x="183517" y="213895"/>
                </a:lnTo>
                <a:lnTo>
                  <a:pt x="169860" y="205930"/>
                </a:lnTo>
                <a:close/>
              </a:path>
              <a:path w="254634" h="292735">
                <a:moveTo>
                  <a:pt x="226031" y="107609"/>
                </a:moveTo>
                <a:lnTo>
                  <a:pt x="209095" y="107609"/>
                </a:lnTo>
                <a:lnTo>
                  <a:pt x="235514" y="123021"/>
                </a:lnTo>
                <a:lnTo>
                  <a:pt x="183517" y="213895"/>
                </a:lnTo>
                <a:lnTo>
                  <a:pt x="193316" y="213895"/>
                </a:lnTo>
                <a:lnTo>
                  <a:pt x="200738" y="200965"/>
                </a:lnTo>
                <a:lnTo>
                  <a:pt x="209219" y="200965"/>
                </a:lnTo>
                <a:lnTo>
                  <a:pt x="209219" y="186113"/>
                </a:lnTo>
                <a:lnTo>
                  <a:pt x="249540" y="115615"/>
                </a:lnTo>
                <a:lnTo>
                  <a:pt x="239754" y="115615"/>
                </a:lnTo>
                <a:lnTo>
                  <a:pt x="226031" y="107609"/>
                </a:lnTo>
                <a:close/>
              </a:path>
              <a:path w="254634" h="292735">
                <a:moveTo>
                  <a:pt x="204536" y="40489"/>
                </a:moveTo>
                <a:lnTo>
                  <a:pt x="195011" y="40489"/>
                </a:lnTo>
                <a:lnTo>
                  <a:pt x="200738" y="46224"/>
                </a:lnTo>
                <a:lnTo>
                  <a:pt x="200738" y="105127"/>
                </a:lnTo>
                <a:lnTo>
                  <a:pt x="192507" y="119466"/>
                </a:lnTo>
                <a:lnTo>
                  <a:pt x="202309" y="119466"/>
                </a:lnTo>
                <a:lnTo>
                  <a:pt x="209095" y="107609"/>
                </a:lnTo>
                <a:lnTo>
                  <a:pt x="226031" y="107609"/>
                </a:lnTo>
                <a:lnTo>
                  <a:pt x="213335" y="100203"/>
                </a:lnTo>
                <a:lnTo>
                  <a:pt x="216851" y="94040"/>
                </a:lnTo>
                <a:lnTo>
                  <a:pt x="217106" y="93567"/>
                </a:lnTo>
                <a:lnTo>
                  <a:pt x="217530" y="93396"/>
                </a:lnTo>
                <a:lnTo>
                  <a:pt x="218338" y="93224"/>
                </a:lnTo>
                <a:lnTo>
                  <a:pt x="235302" y="93224"/>
                </a:lnTo>
                <a:lnTo>
                  <a:pt x="230249" y="90274"/>
                </a:lnTo>
                <a:lnTo>
                  <a:pt x="209219" y="90274"/>
                </a:lnTo>
                <a:lnTo>
                  <a:pt x="209219" y="53334"/>
                </a:lnTo>
                <a:lnTo>
                  <a:pt x="207552" y="45004"/>
                </a:lnTo>
                <a:lnTo>
                  <a:pt x="204536" y="40489"/>
                </a:lnTo>
                <a:close/>
              </a:path>
              <a:path w="254634" h="292735">
                <a:moveTo>
                  <a:pt x="235302" y="93224"/>
                </a:moveTo>
                <a:lnTo>
                  <a:pt x="218338" y="93224"/>
                </a:lnTo>
                <a:lnTo>
                  <a:pt x="218808" y="93481"/>
                </a:lnTo>
                <a:lnTo>
                  <a:pt x="242768" y="107478"/>
                </a:lnTo>
                <a:lnTo>
                  <a:pt x="243237" y="107735"/>
                </a:lnTo>
                <a:lnTo>
                  <a:pt x="243407" y="108123"/>
                </a:lnTo>
                <a:lnTo>
                  <a:pt x="243576" y="108979"/>
                </a:lnTo>
                <a:lnTo>
                  <a:pt x="239754" y="115615"/>
                </a:lnTo>
                <a:lnTo>
                  <a:pt x="249540" y="115615"/>
                </a:lnTo>
                <a:lnTo>
                  <a:pt x="251972" y="111375"/>
                </a:lnTo>
                <a:lnTo>
                  <a:pt x="252311" y="108722"/>
                </a:lnTo>
                <a:lnTo>
                  <a:pt x="251039" y="103843"/>
                </a:lnTo>
                <a:lnTo>
                  <a:pt x="249637" y="101875"/>
                </a:lnTo>
                <a:lnTo>
                  <a:pt x="247732" y="100545"/>
                </a:lnTo>
                <a:lnTo>
                  <a:pt x="250199" y="96220"/>
                </a:lnTo>
                <a:lnTo>
                  <a:pt x="240433" y="96220"/>
                </a:lnTo>
                <a:lnTo>
                  <a:pt x="235302" y="93224"/>
                </a:lnTo>
                <a:close/>
              </a:path>
              <a:path w="254634" h="292735">
                <a:moveTo>
                  <a:pt x="252011" y="80386"/>
                </a:moveTo>
                <a:lnTo>
                  <a:pt x="235853" y="80386"/>
                </a:lnTo>
                <a:lnTo>
                  <a:pt x="245272" y="85864"/>
                </a:lnTo>
                <a:lnTo>
                  <a:pt x="245442" y="86292"/>
                </a:lnTo>
                <a:lnTo>
                  <a:pt x="245566" y="86719"/>
                </a:lnTo>
                <a:lnTo>
                  <a:pt x="245612" y="87107"/>
                </a:lnTo>
                <a:lnTo>
                  <a:pt x="240433" y="96220"/>
                </a:lnTo>
                <a:lnTo>
                  <a:pt x="250199" y="96220"/>
                </a:lnTo>
                <a:lnTo>
                  <a:pt x="254007" y="89544"/>
                </a:lnTo>
                <a:lnTo>
                  <a:pt x="254306" y="87450"/>
                </a:lnTo>
                <a:lnTo>
                  <a:pt x="254243" y="86292"/>
                </a:lnTo>
                <a:lnTo>
                  <a:pt x="253708" y="84277"/>
                </a:lnTo>
                <a:lnTo>
                  <a:pt x="252990" y="81710"/>
                </a:lnTo>
                <a:lnTo>
                  <a:pt x="252011" y="80386"/>
                </a:lnTo>
                <a:close/>
              </a:path>
              <a:path w="254634" h="292735">
                <a:moveTo>
                  <a:pt x="217829" y="84494"/>
                </a:moveTo>
                <a:lnTo>
                  <a:pt x="212996" y="85778"/>
                </a:lnTo>
                <a:lnTo>
                  <a:pt x="210830" y="87450"/>
                </a:lnTo>
                <a:lnTo>
                  <a:pt x="209219" y="90274"/>
                </a:lnTo>
                <a:lnTo>
                  <a:pt x="230249" y="90274"/>
                </a:lnTo>
                <a:lnTo>
                  <a:pt x="229663" y="89932"/>
                </a:lnTo>
                <a:lnTo>
                  <a:pt x="232073" y="85692"/>
                </a:lnTo>
                <a:lnTo>
                  <a:pt x="222285" y="85692"/>
                </a:lnTo>
                <a:lnTo>
                  <a:pt x="220164" y="84705"/>
                </a:lnTo>
                <a:lnTo>
                  <a:pt x="217829" y="84494"/>
                </a:lnTo>
                <a:close/>
              </a:path>
              <a:path w="254634" h="292735">
                <a:moveTo>
                  <a:pt x="235814" y="71650"/>
                </a:moveTo>
                <a:lnTo>
                  <a:pt x="233270" y="72380"/>
                </a:lnTo>
                <a:lnTo>
                  <a:pt x="230725" y="73065"/>
                </a:lnTo>
                <a:lnTo>
                  <a:pt x="228560" y="74691"/>
                </a:lnTo>
                <a:lnTo>
                  <a:pt x="222285" y="85692"/>
                </a:lnTo>
                <a:lnTo>
                  <a:pt x="232073" y="85692"/>
                </a:lnTo>
                <a:lnTo>
                  <a:pt x="234966" y="80597"/>
                </a:lnTo>
                <a:lnTo>
                  <a:pt x="235853" y="80386"/>
                </a:lnTo>
                <a:lnTo>
                  <a:pt x="252011" y="80386"/>
                </a:lnTo>
                <a:lnTo>
                  <a:pt x="251378" y="79530"/>
                </a:lnTo>
                <a:lnTo>
                  <a:pt x="238482" y="72038"/>
                </a:lnTo>
                <a:lnTo>
                  <a:pt x="235814" y="71650"/>
                </a:lnTo>
                <a:close/>
              </a:path>
              <a:path w="254634" h="292735">
                <a:moveTo>
                  <a:pt x="60477" y="40489"/>
                </a:moveTo>
                <a:lnTo>
                  <a:pt x="51997" y="40489"/>
                </a:lnTo>
                <a:lnTo>
                  <a:pt x="51997" y="66817"/>
                </a:lnTo>
                <a:lnTo>
                  <a:pt x="56450" y="71308"/>
                </a:lnTo>
                <a:lnTo>
                  <a:pt x="152728" y="71308"/>
                </a:lnTo>
                <a:lnTo>
                  <a:pt x="157177" y="66817"/>
                </a:lnTo>
                <a:lnTo>
                  <a:pt x="157177" y="62749"/>
                </a:lnTo>
                <a:lnTo>
                  <a:pt x="61116" y="62749"/>
                </a:lnTo>
                <a:lnTo>
                  <a:pt x="60477" y="62109"/>
                </a:lnTo>
                <a:lnTo>
                  <a:pt x="60477" y="40489"/>
                </a:lnTo>
                <a:close/>
              </a:path>
              <a:path w="254634" h="292735">
                <a:moveTo>
                  <a:pt x="188012" y="31930"/>
                </a:moveTo>
                <a:lnTo>
                  <a:pt x="148063" y="31930"/>
                </a:lnTo>
                <a:lnTo>
                  <a:pt x="148696" y="32529"/>
                </a:lnTo>
                <a:lnTo>
                  <a:pt x="148696" y="62109"/>
                </a:lnTo>
                <a:lnTo>
                  <a:pt x="148063" y="62749"/>
                </a:lnTo>
                <a:lnTo>
                  <a:pt x="157177" y="62749"/>
                </a:lnTo>
                <a:lnTo>
                  <a:pt x="157177" y="57311"/>
                </a:lnTo>
                <a:lnTo>
                  <a:pt x="192507" y="57311"/>
                </a:lnTo>
                <a:lnTo>
                  <a:pt x="192507" y="51964"/>
                </a:lnTo>
                <a:lnTo>
                  <a:pt x="189369" y="48752"/>
                </a:lnTo>
                <a:lnTo>
                  <a:pt x="157177" y="48752"/>
                </a:lnTo>
                <a:lnTo>
                  <a:pt x="157177" y="40489"/>
                </a:lnTo>
                <a:lnTo>
                  <a:pt x="204536" y="40489"/>
                </a:lnTo>
                <a:lnTo>
                  <a:pt x="203006" y="38201"/>
                </a:lnTo>
                <a:lnTo>
                  <a:pt x="196265" y="33613"/>
                </a:lnTo>
                <a:lnTo>
                  <a:pt x="188012" y="31930"/>
                </a:lnTo>
                <a:close/>
              </a:path>
              <a:path w="254634" h="292735">
                <a:moveTo>
                  <a:pt x="152258" y="23366"/>
                </a:moveTo>
                <a:lnTo>
                  <a:pt x="56915" y="23366"/>
                </a:lnTo>
                <a:lnTo>
                  <a:pt x="52803" y="27092"/>
                </a:lnTo>
                <a:lnTo>
                  <a:pt x="52125" y="31930"/>
                </a:lnTo>
                <a:lnTo>
                  <a:pt x="157092" y="31930"/>
                </a:lnTo>
                <a:lnTo>
                  <a:pt x="156374" y="27092"/>
                </a:lnTo>
                <a:lnTo>
                  <a:pt x="152258" y="23366"/>
                </a:lnTo>
                <a:close/>
              </a:path>
              <a:path w="254634" h="292735">
                <a:moveTo>
                  <a:pt x="127150" y="0"/>
                </a:moveTo>
                <a:lnTo>
                  <a:pt x="82023" y="0"/>
                </a:lnTo>
                <a:lnTo>
                  <a:pt x="76301" y="5688"/>
                </a:lnTo>
                <a:lnTo>
                  <a:pt x="76301" y="23366"/>
                </a:lnTo>
                <a:lnTo>
                  <a:pt x="84782" y="23366"/>
                </a:lnTo>
                <a:lnTo>
                  <a:pt x="84782" y="10442"/>
                </a:lnTo>
                <a:lnTo>
                  <a:pt x="86693" y="8513"/>
                </a:lnTo>
                <a:lnTo>
                  <a:pt x="132878" y="8513"/>
                </a:lnTo>
                <a:lnTo>
                  <a:pt x="132878" y="5688"/>
                </a:lnTo>
                <a:lnTo>
                  <a:pt x="127150" y="0"/>
                </a:lnTo>
                <a:close/>
              </a:path>
              <a:path w="254634" h="292735">
                <a:moveTo>
                  <a:pt x="132878" y="8513"/>
                </a:moveTo>
                <a:lnTo>
                  <a:pt x="122486" y="8513"/>
                </a:lnTo>
                <a:lnTo>
                  <a:pt x="124397" y="10442"/>
                </a:lnTo>
                <a:lnTo>
                  <a:pt x="124397" y="23366"/>
                </a:lnTo>
                <a:lnTo>
                  <a:pt x="132878" y="23366"/>
                </a:lnTo>
                <a:lnTo>
                  <a:pt x="132878" y="85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36500" y="2670094"/>
            <a:ext cx="58419" cy="21590"/>
          </a:xfrm>
          <a:custGeom>
            <a:avLst/>
            <a:gdLst/>
            <a:ahLst/>
            <a:cxnLst/>
            <a:rect l="l" t="t" r="r" b="b"/>
            <a:pathLst>
              <a:path w="58420" h="21589">
                <a:moveTo>
                  <a:pt x="52612" y="9289"/>
                </a:moveTo>
                <a:lnTo>
                  <a:pt x="41264" y="9289"/>
                </a:lnTo>
                <a:lnTo>
                  <a:pt x="51486" y="20977"/>
                </a:lnTo>
                <a:lnTo>
                  <a:pt x="54200" y="21148"/>
                </a:lnTo>
                <a:lnTo>
                  <a:pt x="56183" y="19350"/>
                </a:lnTo>
                <a:lnTo>
                  <a:pt x="57683" y="18023"/>
                </a:lnTo>
                <a:lnTo>
                  <a:pt x="57852" y="15326"/>
                </a:lnTo>
                <a:lnTo>
                  <a:pt x="56326" y="13528"/>
                </a:lnTo>
                <a:lnTo>
                  <a:pt x="52612" y="9289"/>
                </a:lnTo>
                <a:close/>
              </a:path>
              <a:path w="58420" h="21589">
                <a:moveTo>
                  <a:pt x="14377" y="433"/>
                </a:moveTo>
                <a:lnTo>
                  <a:pt x="12426" y="1289"/>
                </a:lnTo>
                <a:lnTo>
                  <a:pt x="11069" y="2870"/>
                </a:lnTo>
                <a:lnTo>
                  <a:pt x="1569" y="13660"/>
                </a:lnTo>
                <a:lnTo>
                  <a:pt x="0" y="15411"/>
                </a:lnTo>
                <a:lnTo>
                  <a:pt x="169" y="18109"/>
                </a:lnTo>
                <a:lnTo>
                  <a:pt x="2714" y="20420"/>
                </a:lnTo>
                <a:lnTo>
                  <a:pt x="3732" y="20763"/>
                </a:lnTo>
                <a:lnTo>
                  <a:pt x="5895" y="20763"/>
                </a:lnTo>
                <a:lnTo>
                  <a:pt x="7082" y="20292"/>
                </a:lnTo>
                <a:lnTo>
                  <a:pt x="16326" y="9762"/>
                </a:lnTo>
                <a:lnTo>
                  <a:pt x="27366" y="9762"/>
                </a:lnTo>
                <a:lnTo>
                  <a:pt x="20442" y="1415"/>
                </a:lnTo>
                <a:lnTo>
                  <a:pt x="18491" y="473"/>
                </a:lnTo>
                <a:lnTo>
                  <a:pt x="16456" y="473"/>
                </a:lnTo>
                <a:lnTo>
                  <a:pt x="14377" y="433"/>
                </a:lnTo>
                <a:close/>
              </a:path>
              <a:path w="58420" h="21589">
                <a:moveTo>
                  <a:pt x="27366" y="9762"/>
                </a:moveTo>
                <a:lnTo>
                  <a:pt x="16326" y="9762"/>
                </a:lnTo>
                <a:lnTo>
                  <a:pt x="24134" y="19179"/>
                </a:lnTo>
                <a:lnTo>
                  <a:pt x="26039" y="20121"/>
                </a:lnTo>
                <a:lnTo>
                  <a:pt x="30110" y="20206"/>
                </a:lnTo>
                <a:lnTo>
                  <a:pt x="32066" y="19393"/>
                </a:lnTo>
                <a:lnTo>
                  <a:pt x="39820" y="10875"/>
                </a:lnTo>
                <a:lnTo>
                  <a:pt x="28289" y="10875"/>
                </a:lnTo>
                <a:lnTo>
                  <a:pt x="27366" y="9762"/>
                </a:lnTo>
                <a:close/>
              </a:path>
              <a:path w="58420" h="21589">
                <a:moveTo>
                  <a:pt x="41349" y="0"/>
                </a:moveTo>
                <a:lnTo>
                  <a:pt x="39314" y="0"/>
                </a:lnTo>
                <a:lnTo>
                  <a:pt x="37448" y="861"/>
                </a:lnTo>
                <a:lnTo>
                  <a:pt x="35977" y="2442"/>
                </a:lnTo>
                <a:lnTo>
                  <a:pt x="28289" y="10875"/>
                </a:lnTo>
                <a:lnTo>
                  <a:pt x="39820" y="10875"/>
                </a:lnTo>
                <a:lnTo>
                  <a:pt x="41264" y="9289"/>
                </a:lnTo>
                <a:lnTo>
                  <a:pt x="52612" y="9289"/>
                </a:lnTo>
                <a:lnTo>
                  <a:pt x="46499" y="2316"/>
                </a:lnTo>
                <a:lnTo>
                  <a:pt x="45256" y="947"/>
                </a:lnTo>
                <a:lnTo>
                  <a:pt x="43390" y="45"/>
                </a:lnTo>
                <a:lnTo>
                  <a:pt x="41349" y="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34635" y="2541167"/>
            <a:ext cx="128930" cy="9986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66700" y="5653964"/>
            <a:ext cx="231140" cy="274955"/>
          </a:xfrm>
          <a:custGeom>
            <a:avLst/>
            <a:gdLst/>
            <a:ahLst/>
            <a:cxnLst/>
            <a:rect l="l" t="t" r="r" b="b"/>
            <a:pathLst>
              <a:path w="231140" h="274954">
                <a:moveTo>
                  <a:pt x="188817" y="0"/>
                </a:moveTo>
                <a:lnTo>
                  <a:pt x="5940" y="0"/>
                </a:lnTo>
                <a:lnTo>
                  <a:pt x="0" y="5905"/>
                </a:lnTo>
                <a:lnTo>
                  <a:pt x="0" y="232073"/>
                </a:lnTo>
                <a:lnTo>
                  <a:pt x="5940" y="238022"/>
                </a:lnTo>
                <a:lnTo>
                  <a:pt x="36286" y="238022"/>
                </a:lnTo>
                <a:lnTo>
                  <a:pt x="36286" y="268413"/>
                </a:lnTo>
                <a:lnTo>
                  <a:pt x="42226" y="274403"/>
                </a:lnTo>
                <a:lnTo>
                  <a:pt x="168988" y="274403"/>
                </a:lnTo>
                <a:lnTo>
                  <a:pt x="179261" y="270303"/>
                </a:lnTo>
                <a:lnTo>
                  <a:pt x="185448" y="264474"/>
                </a:lnTo>
                <a:lnTo>
                  <a:pt x="47725" y="264474"/>
                </a:lnTo>
                <a:lnTo>
                  <a:pt x="46200" y="262946"/>
                </a:lnTo>
                <a:lnTo>
                  <a:pt x="46200" y="228093"/>
                </a:lnTo>
                <a:lnTo>
                  <a:pt x="11399" y="228093"/>
                </a:lnTo>
                <a:lnTo>
                  <a:pt x="9874" y="226565"/>
                </a:lnTo>
                <a:lnTo>
                  <a:pt x="9874" y="11376"/>
                </a:lnTo>
                <a:lnTo>
                  <a:pt x="11399" y="9886"/>
                </a:lnTo>
                <a:lnTo>
                  <a:pt x="194757" y="9886"/>
                </a:lnTo>
                <a:lnTo>
                  <a:pt x="194757" y="5905"/>
                </a:lnTo>
                <a:lnTo>
                  <a:pt x="188817" y="0"/>
                </a:lnTo>
                <a:close/>
              </a:path>
              <a:path w="231140" h="274954">
                <a:moveTo>
                  <a:pt x="231082" y="46230"/>
                </a:moveTo>
                <a:lnTo>
                  <a:pt x="219642" y="46230"/>
                </a:lnTo>
                <a:lnTo>
                  <a:pt x="221167" y="47757"/>
                </a:lnTo>
                <a:lnTo>
                  <a:pt x="221167" y="209238"/>
                </a:lnTo>
                <a:lnTo>
                  <a:pt x="221007" y="210363"/>
                </a:lnTo>
                <a:lnTo>
                  <a:pt x="220729" y="211569"/>
                </a:lnTo>
                <a:lnTo>
                  <a:pt x="183194" y="211569"/>
                </a:lnTo>
                <a:lnTo>
                  <a:pt x="176143" y="212995"/>
                </a:lnTo>
                <a:lnTo>
                  <a:pt x="170377" y="216887"/>
                </a:lnTo>
                <a:lnTo>
                  <a:pt x="166484" y="222662"/>
                </a:lnTo>
                <a:lnTo>
                  <a:pt x="165055" y="229740"/>
                </a:lnTo>
                <a:lnTo>
                  <a:pt x="165055" y="264072"/>
                </a:lnTo>
                <a:lnTo>
                  <a:pt x="163846" y="264313"/>
                </a:lnTo>
                <a:lnTo>
                  <a:pt x="162722" y="264474"/>
                </a:lnTo>
                <a:lnTo>
                  <a:pt x="185448" y="264474"/>
                </a:lnTo>
                <a:lnTo>
                  <a:pt x="190013" y="260172"/>
                </a:lnTo>
                <a:lnTo>
                  <a:pt x="174965" y="260172"/>
                </a:lnTo>
                <a:lnTo>
                  <a:pt x="174965" y="227489"/>
                </a:lnTo>
                <a:lnTo>
                  <a:pt x="175848" y="225440"/>
                </a:lnTo>
                <a:lnTo>
                  <a:pt x="178903" y="222384"/>
                </a:lnTo>
                <a:lnTo>
                  <a:pt x="180947" y="221500"/>
                </a:lnTo>
                <a:lnTo>
                  <a:pt x="228499" y="221500"/>
                </a:lnTo>
                <a:lnTo>
                  <a:pt x="231082" y="215508"/>
                </a:lnTo>
                <a:lnTo>
                  <a:pt x="231082" y="46230"/>
                </a:lnTo>
                <a:close/>
              </a:path>
              <a:path w="231140" h="274954">
                <a:moveTo>
                  <a:pt x="228499" y="221500"/>
                </a:moveTo>
                <a:lnTo>
                  <a:pt x="216229" y="221500"/>
                </a:lnTo>
                <a:lnTo>
                  <a:pt x="215710" y="222183"/>
                </a:lnTo>
                <a:lnTo>
                  <a:pt x="215185" y="222826"/>
                </a:lnTo>
                <a:lnTo>
                  <a:pt x="177014" y="258805"/>
                </a:lnTo>
                <a:lnTo>
                  <a:pt x="176051" y="259489"/>
                </a:lnTo>
                <a:lnTo>
                  <a:pt x="174965" y="260172"/>
                </a:lnTo>
                <a:lnTo>
                  <a:pt x="190013" y="260172"/>
                </a:lnTo>
                <a:lnTo>
                  <a:pt x="226748" y="225560"/>
                </a:lnTo>
                <a:lnTo>
                  <a:pt x="228499" y="221500"/>
                </a:lnTo>
                <a:close/>
              </a:path>
              <a:path w="231140" h="274954">
                <a:moveTo>
                  <a:pt x="225143" y="36337"/>
                </a:moveTo>
                <a:lnTo>
                  <a:pt x="42226" y="36337"/>
                </a:lnTo>
                <a:lnTo>
                  <a:pt x="36286" y="42286"/>
                </a:lnTo>
                <a:lnTo>
                  <a:pt x="36286" y="228093"/>
                </a:lnTo>
                <a:lnTo>
                  <a:pt x="46200" y="228093"/>
                </a:lnTo>
                <a:lnTo>
                  <a:pt x="46200" y="47757"/>
                </a:lnTo>
                <a:lnTo>
                  <a:pt x="47725" y="46230"/>
                </a:lnTo>
                <a:lnTo>
                  <a:pt x="231082" y="46230"/>
                </a:lnTo>
                <a:lnTo>
                  <a:pt x="231082" y="42286"/>
                </a:lnTo>
                <a:lnTo>
                  <a:pt x="225143" y="36337"/>
                </a:lnTo>
                <a:close/>
              </a:path>
              <a:path w="231140" h="274954">
                <a:moveTo>
                  <a:pt x="194757" y="9886"/>
                </a:moveTo>
                <a:lnTo>
                  <a:pt x="183354" y="9886"/>
                </a:lnTo>
                <a:lnTo>
                  <a:pt x="184879" y="11376"/>
                </a:lnTo>
                <a:lnTo>
                  <a:pt x="184879" y="36337"/>
                </a:lnTo>
                <a:lnTo>
                  <a:pt x="194757" y="36337"/>
                </a:lnTo>
                <a:lnTo>
                  <a:pt x="194757" y="98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47579" y="574154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647" y="0"/>
                </a:lnTo>
              </a:path>
            </a:pathLst>
          </a:custGeom>
          <a:ln w="99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47579" y="5807667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647" y="0"/>
                </a:lnTo>
              </a:path>
            </a:pathLst>
          </a:custGeom>
          <a:ln w="99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47579" y="5835787"/>
            <a:ext cx="62865" cy="10160"/>
          </a:xfrm>
          <a:custGeom>
            <a:avLst/>
            <a:gdLst/>
            <a:ahLst/>
            <a:cxnLst/>
            <a:rect l="l" t="t" r="r" b="b"/>
            <a:pathLst>
              <a:path w="62865" h="10160">
                <a:moveTo>
                  <a:pt x="60488" y="0"/>
                </a:moveTo>
                <a:lnTo>
                  <a:pt x="2209" y="0"/>
                </a:lnTo>
                <a:lnTo>
                  <a:pt x="0" y="2213"/>
                </a:lnTo>
                <a:lnTo>
                  <a:pt x="0" y="7679"/>
                </a:lnTo>
                <a:lnTo>
                  <a:pt x="2209" y="9886"/>
                </a:lnTo>
                <a:lnTo>
                  <a:pt x="60488" y="9886"/>
                </a:lnTo>
                <a:lnTo>
                  <a:pt x="62698" y="7679"/>
                </a:lnTo>
                <a:lnTo>
                  <a:pt x="62698" y="2213"/>
                </a:lnTo>
                <a:lnTo>
                  <a:pt x="604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47579" y="5774603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0" y="0"/>
                </a:moveTo>
                <a:lnTo>
                  <a:pt x="105647" y="0"/>
                </a:lnTo>
              </a:path>
            </a:pathLst>
          </a:custGeom>
          <a:ln w="98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43840" y="6306732"/>
            <a:ext cx="297815" cy="255270"/>
          </a:xfrm>
          <a:custGeom>
            <a:avLst/>
            <a:gdLst/>
            <a:ahLst/>
            <a:cxnLst/>
            <a:rect l="l" t="t" r="r" b="b"/>
            <a:pathLst>
              <a:path w="297815" h="255270">
                <a:moveTo>
                  <a:pt x="231312" y="248794"/>
                </a:moveTo>
                <a:lnTo>
                  <a:pt x="214498" y="248794"/>
                </a:lnTo>
                <a:lnTo>
                  <a:pt x="227782" y="254914"/>
                </a:lnTo>
                <a:lnTo>
                  <a:pt x="231312" y="253018"/>
                </a:lnTo>
                <a:lnTo>
                  <a:pt x="231312" y="248794"/>
                </a:lnTo>
                <a:close/>
              </a:path>
              <a:path w="297815" h="255270">
                <a:moveTo>
                  <a:pt x="8666" y="61680"/>
                </a:moveTo>
                <a:lnTo>
                  <a:pt x="0" y="61680"/>
                </a:lnTo>
                <a:lnTo>
                  <a:pt x="0" y="225777"/>
                </a:lnTo>
                <a:lnTo>
                  <a:pt x="4529" y="230302"/>
                </a:lnTo>
                <a:lnTo>
                  <a:pt x="197644" y="230302"/>
                </a:lnTo>
                <a:lnTo>
                  <a:pt x="197644" y="249785"/>
                </a:lnTo>
                <a:lnTo>
                  <a:pt x="198254" y="253363"/>
                </a:lnTo>
                <a:lnTo>
                  <a:pt x="200344" y="254656"/>
                </a:lnTo>
                <a:lnTo>
                  <a:pt x="203827" y="253708"/>
                </a:lnTo>
                <a:lnTo>
                  <a:pt x="214498" y="248794"/>
                </a:lnTo>
                <a:lnTo>
                  <a:pt x="231312" y="248794"/>
                </a:lnTo>
                <a:lnTo>
                  <a:pt x="231312" y="243061"/>
                </a:lnTo>
                <a:lnTo>
                  <a:pt x="206353" y="243061"/>
                </a:lnTo>
                <a:lnTo>
                  <a:pt x="206353" y="221682"/>
                </a:lnTo>
                <a:lnTo>
                  <a:pt x="9320" y="221682"/>
                </a:lnTo>
                <a:lnTo>
                  <a:pt x="8666" y="221035"/>
                </a:lnTo>
                <a:lnTo>
                  <a:pt x="8666" y="61680"/>
                </a:lnTo>
                <a:close/>
              </a:path>
              <a:path w="297815" h="255270">
                <a:moveTo>
                  <a:pt x="215154" y="239613"/>
                </a:moveTo>
                <a:lnTo>
                  <a:pt x="213802" y="239613"/>
                </a:lnTo>
                <a:lnTo>
                  <a:pt x="212629" y="240130"/>
                </a:lnTo>
                <a:lnTo>
                  <a:pt x="206353" y="243061"/>
                </a:lnTo>
                <a:lnTo>
                  <a:pt x="222597" y="243061"/>
                </a:lnTo>
                <a:lnTo>
                  <a:pt x="216327" y="240130"/>
                </a:lnTo>
                <a:lnTo>
                  <a:pt x="215154" y="239613"/>
                </a:lnTo>
                <a:close/>
              </a:path>
              <a:path w="297815" h="255270">
                <a:moveTo>
                  <a:pt x="231312" y="189959"/>
                </a:moveTo>
                <a:lnTo>
                  <a:pt x="222597" y="189959"/>
                </a:lnTo>
                <a:lnTo>
                  <a:pt x="222597" y="243061"/>
                </a:lnTo>
                <a:lnTo>
                  <a:pt x="231312" y="243061"/>
                </a:lnTo>
                <a:lnTo>
                  <a:pt x="231312" y="230302"/>
                </a:lnTo>
                <a:lnTo>
                  <a:pt x="292719" y="230302"/>
                </a:lnTo>
                <a:lnTo>
                  <a:pt x="297294" y="225777"/>
                </a:lnTo>
                <a:lnTo>
                  <a:pt x="297294" y="221682"/>
                </a:lnTo>
                <a:lnTo>
                  <a:pt x="231312" y="221682"/>
                </a:lnTo>
                <a:lnTo>
                  <a:pt x="231312" y="212716"/>
                </a:lnTo>
                <a:lnTo>
                  <a:pt x="277520" y="212716"/>
                </a:lnTo>
                <a:lnTo>
                  <a:pt x="279482" y="210777"/>
                </a:lnTo>
                <a:lnTo>
                  <a:pt x="279482" y="204096"/>
                </a:lnTo>
                <a:lnTo>
                  <a:pt x="231312" y="204096"/>
                </a:lnTo>
                <a:lnTo>
                  <a:pt x="231312" y="189959"/>
                </a:lnTo>
                <a:close/>
              </a:path>
              <a:path w="297815" h="255270">
                <a:moveTo>
                  <a:pt x="277520" y="17587"/>
                </a:moveTo>
                <a:lnTo>
                  <a:pt x="19729" y="17587"/>
                </a:lnTo>
                <a:lnTo>
                  <a:pt x="17813" y="19483"/>
                </a:lnTo>
                <a:lnTo>
                  <a:pt x="17813" y="210777"/>
                </a:lnTo>
                <a:lnTo>
                  <a:pt x="19729" y="212716"/>
                </a:lnTo>
                <a:lnTo>
                  <a:pt x="197644" y="212716"/>
                </a:lnTo>
                <a:lnTo>
                  <a:pt x="197644" y="221682"/>
                </a:lnTo>
                <a:lnTo>
                  <a:pt x="206353" y="221682"/>
                </a:lnTo>
                <a:lnTo>
                  <a:pt x="206353" y="204096"/>
                </a:lnTo>
                <a:lnTo>
                  <a:pt x="26524" y="204096"/>
                </a:lnTo>
                <a:lnTo>
                  <a:pt x="26524" y="26206"/>
                </a:lnTo>
                <a:lnTo>
                  <a:pt x="279482" y="26206"/>
                </a:lnTo>
                <a:lnTo>
                  <a:pt x="279482" y="19483"/>
                </a:lnTo>
                <a:lnTo>
                  <a:pt x="277520" y="17587"/>
                </a:lnTo>
                <a:close/>
              </a:path>
              <a:path w="297815" h="255270">
                <a:moveTo>
                  <a:pt x="297294" y="8578"/>
                </a:moveTo>
                <a:lnTo>
                  <a:pt x="287929" y="8578"/>
                </a:lnTo>
                <a:lnTo>
                  <a:pt x="288586" y="9227"/>
                </a:lnTo>
                <a:lnTo>
                  <a:pt x="288586" y="221035"/>
                </a:lnTo>
                <a:lnTo>
                  <a:pt x="287929" y="221682"/>
                </a:lnTo>
                <a:lnTo>
                  <a:pt x="297294" y="221682"/>
                </a:lnTo>
                <a:lnTo>
                  <a:pt x="297294" y="8578"/>
                </a:lnTo>
                <a:close/>
              </a:path>
              <a:path w="297815" h="255270">
                <a:moveTo>
                  <a:pt x="213396" y="184961"/>
                </a:moveTo>
                <a:lnTo>
                  <a:pt x="197644" y="184961"/>
                </a:lnTo>
                <a:lnTo>
                  <a:pt x="197644" y="204096"/>
                </a:lnTo>
                <a:lnTo>
                  <a:pt x="206353" y="204096"/>
                </a:lnTo>
                <a:lnTo>
                  <a:pt x="206353" y="189959"/>
                </a:lnTo>
                <a:lnTo>
                  <a:pt x="231312" y="189959"/>
                </a:lnTo>
                <a:lnTo>
                  <a:pt x="231312" y="185650"/>
                </a:lnTo>
                <a:lnTo>
                  <a:pt x="214498" y="185650"/>
                </a:lnTo>
                <a:lnTo>
                  <a:pt x="213715" y="185346"/>
                </a:lnTo>
                <a:lnTo>
                  <a:pt x="213396" y="184961"/>
                </a:lnTo>
                <a:close/>
              </a:path>
              <a:path w="297815" h="255270">
                <a:moveTo>
                  <a:pt x="279482" y="157674"/>
                </a:moveTo>
                <a:lnTo>
                  <a:pt x="270768" y="157674"/>
                </a:lnTo>
                <a:lnTo>
                  <a:pt x="270768" y="204096"/>
                </a:lnTo>
                <a:lnTo>
                  <a:pt x="279482" y="204096"/>
                </a:lnTo>
                <a:lnTo>
                  <a:pt x="279482" y="157674"/>
                </a:lnTo>
                <a:close/>
              </a:path>
              <a:path w="297815" h="255270">
                <a:moveTo>
                  <a:pt x="222597" y="189959"/>
                </a:moveTo>
                <a:lnTo>
                  <a:pt x="206353" y="189959"/>
                </a:lnTo>
                <a:lnTo>
                  <a:pt x="208402" y="192200"/>
                </a:lnTo>
                <a:lnTo>
                  <a:pt x="210974" y="194309"/>
                </a:lnTo>
                <a:lnTo>
                  <a:pt x="217982" y="194309"/>
                </a:lnTo>
                <a:lnTo>
                  <a:pt x="220554" y="192200"/>
                </a:lnTo>
                <a:lnTo>
                  <a:pt x="222597" y="189959"/>
                </a:lnTo>
                <a:close/>
              </a:path>
              <a:path w="297815" h="255270">
                <a:moveTo>
                  <a:pt x="187496" y="122889"/>
                </a:moveTo>
                <a:lnTo>
                  <a:pt x="182706" y="127417"/>
                </a:lnTo>
                <a:lnTo>
                  <a:pt x="183925" y="141121"/>
                </a:lnTo>
                <a:lnTo>
                  <a:pt x="183577" y="142155"/>
                </a:lnTo>
                <a:lnTo>
                  <a:pt x="172906" y="150952"/>
                </a:lnTo>
                <a:lnTo>
                  <a:pt x="172877" y="157800"/>
                </a:lnTo>
                <a:lnTo>
                  <a:pt x="183577" y="166597"/>
                </a:lnTo>
                <a:lnTo>
                  <a:pt x="183925" y="167631"/>
                </a:lnTo>
                <a:lnTo>
                  <a:pt x="182660" y="181812"/>
                </a:lnTo>
                <a:lnTo>
                  <a:pt x="187670" y="185822"/>
                </a:lnTo>
                <a:lnTo>
                  <a:pt x="197644" y="184961"/>
                </a:lnTo>
                <a:lnTo>
                  <a:pt x="213396" y="184961"/>
                </a:lnTo>
                <a:lnTo>
                  <a:pt x="209535" y="180301"/>
                </a:lnTo>
                <a:lnTo>
                  <a:pt x="207659" y="178106"/>
                </a:lnTo>
                <a:lnTo>
                  <a:pt x="205047" y="177026"/>
                </a:lnTo>
                <a:lnTo>
                  <a:pt x="204198" y="176767"/>
                </a:lnTo>
                <a:lnTo>
                  <a:pt x="192111" y="176767"/>
                </a:lnTo>
                <a:lnTo>
                  <a:pt x="191897" y="176555"/>
                </a:lnTo>
                <a:lnTo>
                  <a:pt x="192855" y="165603"/>
                </a:lnTo>
                <a:lnTo>
                  <a:pt x="191328" y="161771"/>
                </a:lnTo>
                <a:lnTo>
                  <a:pt x="182619" y="154612"/>
                </a:lnTo>
                <a:lnTo>
                  <a:pt x="182619" y="154140"/>
                </a:lnTo>
                <a:lnTo>
                  <a:pt x="191328" y="146981"/>
                </a:lnTo>
                <a:lnTo>
                  <a:pt x="192855" y="143103"/>
                </a:lnTo>
                <a:lnTo>
                  <a:pt x="191897" y="132197"/>
                </a:lnTo>
                <a:lnTo>
                  <a:pt x="192111" y="131985"/>
                </a:lnTo>
                <a:lnTo>
                  <a:pt x="205526" y="131985"/>
                </a:lnTo>
                <a:lnTo>
                  <a:pt x="207050" y="131382"/>
                </a:lnTo>
                <a:lnTo>
                  <a:pt x="211323" y="126251"/>
                </a:lnTo>
                <a:lnTo>
                  <a:pt x="213149" y="124096"/>
                </a:lnTo>
                <a:lnTo>
                  <a:pt x="201087" y="124096"/>
                </a:lnTo>
                <a:lnTo>
                  <a:pt x="187496" y="122889"/>
                </a:lnTo>
                <a:close/>
              </a:path>
              <a:path w="297815" h="255270">
                <a:moveTo>
                  <a:pt x="240584" y="184961"/>
                </a:moveTo>
                <a:lnTo>
                  <a:pt x="231614" y="184961"/>
                </a:lnTo>
                <a:lnTo>
                  <a:pt x="231747" y="185001"/>
                </a:lnTo>
                <a:lnTo>
                  <a:pt x="239846" y="185690"/>
                </a:lnTo>
                <a:lnTo>
                  <a:pt x="240584" y="184961"/>
                </a:lnTo>
                <a:close/>
              </a:path>
              <a:path w="297815" h="255270">
                <a:moveTo>
                  <a:pt x="226650" y="175905"/>
                </a:moveTo>
                <a:lnTo>
                  <a:pt x="221291" y="178106"/>
                </a:lnTo>
                <a:lnTo>
                  <a:pt x="219422" y="180301"/>
                </a:lnTo>
                <a:lnTo>
                  <a:pt x="217634" y="182455"/>
                </a:lnTo>
                <a:lnTo>
                  <a:pt x="216809" y="183490"/>
                </a:lnTo>
                <a:lnTo>
                  <a:pt x="215242" y="185346"/>
                </a:lnTo>
                <a:lnTo>
                  <a:pt x="214498" y="185650"/>
                </a:lnTo>
                <a:lnTo>
                  <a:pt x="231312" y="185650"/>
                </a:lnTo>
                <a:lnTo>
                  <a:pt x="231312" y="184961"/>
                </a:lnTo>
                <a:lnTo>
                  <a:pt x="240584" y="184961"/>
                </a:lnTo>
                <a:lnTo>
                  <a:pt x="246076" y="179525"/>
                </a:lnTo>
                <a:lnTo>
                  <a:pt x="245834" y="176767"/>
                </a:lnTo>
                <a:lnTo>
                  <a:pt x="236885" y="176767"/>
                </a:lnTo>
                <a:lnTo>
                  <a:pt x="226650" y="175905"/>
                </a:lnTo>
                <a:close/>
              </a:path>
              <a:path w="297815" h="255270">
                <a:moveTo>
                  <a:pt x="199345" y="175951"/>
                </a:moveTo>
                <a:lnTo>
                  <a:pt x="196466" y="176382"/>
                </a:lnTo>
                <a:lnTo>
                  <a:pt x="192111" y="176767"/>
                </a:lnTo>
                <a:lnTo>
                  <a:pt x="204198" y="176767"/>
                </a:lnTo>
                <a:lnTo>
                  <a:pt x="202219" y="176164"/>
                </a:lnTo>
                <a:lnTo>
                  <a:pt x="199345" y="175951"/>
                </a:lnTo>
                <a:close/>
              </a:path>
              <a:path w="297815" h="255270">
                <a:moveTo>
                  <a:pt x="245829" y="131939"/>
                </a:moveTo>
                <a:lnTo>
                  <a:pt x="236885" y="131939"/>
                </a:lnTo>
                <a:lnTo>
                  <a:pt x="237000" y="132933"/>
                </a:lnTo>
                <a:lnTo>
                  <a:pt x="236711" y="136512"/>
                </a:lnTo>
                <a:lnTo>
                  <a:pt x="236102" y="143103"/>
                </a:lnTo>
                <a:lnTo>
                  <a:pt x="237669" y="146981"/>
                </a:lnTo>
                <a:lnTo>
                  <a:pt x="242807" y="151250"/>
                </a:lnTo>
                <a:lnTo>
                  <a:pt x="246337" y="154140"/>
                </a:lnTo>
                <a:lnTo>
                  <a:pt x="246337" y="154612"/>
                </a:lnTo>
                <a:lnTo>
                  <a:pt x="242448" y="157800"/>
                </a:lnTo>
                <a:lnTo>
                  <a:pt x="237669" y="161771"/>
                </a:lnTo>
                <a:lnTo>
                  <a:pt x="236102" y="165603"/>
                </a:lnTo>
                <a:lnTo>
                  <a:pt x="236711" y="172245"/>
                </a:lnTo>
                <a:lnTo>
                  <a:pt x="237060" y="176555"/>
                </a:lnTo>
                <a:lnTo>
                  <a:pt x="236885" y="176767"/>
                </a:lnTo>
                <a:lnTo>
                  <a:pt x="245834" y="176767"/>
                </a:lnTo>
                <a:lnTo>
                  <a:pt x="245031" y="167631"/>
                </a:lnTo>
                <a:lnTo>
                  <a:pt x="245379" y="166597"/>
                </a:lnTo>
                <a:lnTo>
                  <a:pt x="256050" y="157800"/>
                </a:lnTo>
                <a:lnTo>
                  <a:pt x="256144" y="154140"/>
                </a:lnTo>
                <a:lnTo>
                  <a:pt x="256119" y="150952"/>
                </a:lnTo>
                <a:lnTo>
                  <a:pt x="245379" y="142155"/>
                </a:lnTo>
                <a:lnTo>
                  <a:pt x="245031" y="141121"/>
                </a:lnTo>
                <a:lnTo>
                  <a:pt x="245829" y="131939"/>
                </a:lnTo>
                <a:close/>
              </a:path>
              <a:path w="297815" h="255270">
                <a:moveTo>
                  <a:pt x="279482" y="26206"/>
                </a:moveTo>
                <a:lnTo>
                  <a:pt x="270768" y="26206"/>
                </a:lnTo>
                <a:lnTo>
                  <a:pt x="270768" y="145821"/>
                </a:lnTo>
                <a:lnTo>
                  <a:pt x="279482" y="145821"/>
                </a:lnTo>
                <a:lnTo>
                  <a:pt x="279482" y="26206"/>
                </a:lnTo>
                <a:close/>
              </a:path>
              <a:path w="297815" h="255270">
                <a:moveTo>
                  <a:pt x="205526" y="131985"/>
                </a:moveTo>
                <a:lnTo>
                  <a:pt x="192111" y="131985"/>
                </a:lnTo>
                <a:lnTo>
                  <a:pt x="196466" y="132330"/>
                </a:lnTo>
                <a:lnTo>
                  <a:pt x="203131" y="132933"/>
                </a:lnTo>
                <a:lnTo>
                  <a:pt x="205526" y="131985"/>
                </a:lnTo>
                <a:close/>
              </a:path>
              <a:path w="297815" h="255270">
                <a:moveTo>
                  <a:pt x="226019" y="122757"/>
                </a:moveTo>
                <a:lnTo>
                  <a:pt x="214719" y="122757"/>
                </a:lnTo>
                <a:lnTo>
                  <a:pt x="221901" y="131382"/>
                </a:lnTo>
                <a:lnTo>
                  <a:pt x="225825" y="132933"/>
                </a:lnTo>
                <a:lnTo>
                  <a:pt x="236885" y="131939"/>
                </a:lnTo>
                <a:lnTo>
                  <a:pt x="245829" y="131939"/>
                </a:lnTo>
                <a:lnTo>
                  <a:pt x="246204" y="127630"/>
                </a:lnTo>
                <a:lnTo>
                  <a:pt x="242828" y="124096"/>
                </a:lnTo>
                <a:lnTo>
                  <a:pt x="227869" y="124096"/>
                </a:lnTo>
                <a:lnTo>
                  <a:pt x="226824" y="123711"/>
                </a:lnTo>
                <a:lnTo>
                  <a:pt x="226019" y="122757"/>
                </a:lnTo>
                <a:close/>
              </a:path>
              <a:path w="297815" h="255270">
                <a:moveTo>
                  <a:pt x="211102" y="113018"/>
                </a:moveTo>
                <a:lnTo>
                  <a:pt x="202173" y="123711"/>
                </a:lnTo>
                <a:lnTo>
                  <a:pt x="201087" y="124096"/>
                </a:lnTo>
                <a:lnTo>
                  <a:pt x="213149" y="124096"/>
                </a:lnTo>
                <a:lnTo>
                  <a:pt x="214284" y="122757"/>
                </a:lnTo>
                <a:lnTo>
                  <a:pt x="226019" y="122757"/>
                </a:lnTo>
                <a:lnTo>
                  <a:pt x="217982" y="113150"/>
                </a:lnTo>
                <a:lnTo>
                  <a:pt x="211102" y="113018"/>
                </a:lnTo>
                <a:close/>
              </a:path>
              <a:path w="297815" h="255270">
                <a:moveTo>
                  <a:pt x="241675" y="122889"/>
                </a:moveTo>
                <a:lnTo>
                  <a:pt x="227869" y="124096"/>
                </a:lnTo>
                <a:lnTo>
                  <a:pt x="242828" y="124096"/>
                </a:lnTo>
                <a:lnTo>
                  <a:pt x="241675" y="122889"/>
                </a:lnTo>
                <a:close/>
              </a:path>
              <a:path w="297815" h="255270">
                <a:moveTo>
                  <a:pt x="292719" y="0"/>
                </a:moveTo>
                <a:lnTo>
                  <a:pt x="4529" y="0"/>
                </a:lnTo>
                <a:lnTo>
                  <a:pt x="0" y="4487"/>
                </a:lnTo>
                <a:lnTo>
                  <a:pt x="0" y="50993"/>
                </a:lnTo>
                <a:lnTo>
                  <a:pt x="8666" y="50993"/>
                </a:lnTo>
                <a:lnTo>
                  <a:pt x="8666" y="9227"/>
                </a:lnTo>
                <a:lnTo>
                  <a:pt x="9320" y="8578"/>
                </a:lnTo>
                <a:lnTo>
                  <a:pt x="297294" y="8578"/>
                </a:lnTo>
                <a:lnTo>
                  <a:pt x="297294" y="4487"/>
                </a:lnTo>
                <a:lnTo>
                  <a:pt x="2927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94666" y="6360397"/>
            <a:ext cx="194332" cy="1347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244590" y="110108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80">
                <a:moveTo>
                  <a:pt x="385190" y="0"/>
                </a:moveTo>
                <a:lnTo>
                  <a:pt x="77088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8" y="462280"/>
                </a:lnTo>
                <a:lnTo>
                  <a:pt x="385190" y="0"/>
                </a:lnTo>
                <a:close/>
              </a:path>
              <a:path w="462279" h="462280">
                <a:moveTo>
                  <a:pt x="385190" y="0"/>
                </a:moveTo>
                <a:lnTo>
                  <a:pt x="385190" y="462280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80" y="385190"/>
                </a:lnTo>
                <a:lnTo>
                  <a:pt x="462280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244590" y="110108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69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244590" y="1178178"/>
            <a:ext cx="77470" cy="385445"/>
          </a:xfrm>
          <a:custGeom>
            <a:avLst/>
            <a:gdLst/>
            <a:ahLst/>
            <a:cxnLst/>
            <a:rect l="l" t="t" r="r" b="b"/>
            <a:pathLst>
              <a:path w="77470" h="385444">
                <a:moveTo>
                  <a:pt x="77088" y="385191"/>
                </a:moveTo>
                <a:lnTo>
                  <a:pt x="47095" y="379128"/>
                </a:lnTo>
                <a:lnTo>
                  <a:pt x="22590" y="362600"/>
                </a:lnTo>
                <a:lnTo>
                  <a:pt x="6062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629781" y="110108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80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9" y="77088"/>
                </a:lnTo>
                <a:lnTo>
                  <a:pt x="77089" y="385190"/>
                </a:lnTo>
                <a:lnTo>
                  <a:pt x="71026" y="415184"/>
                </a:lnTo>
                <a:lnTo>
                  <a:pt x="54498" y="439689"/>
                </a:lnTo>
                <a:lnTo>
                  <a:pt x="29993" y="456217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244590" y="110108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80">
                <a:moveTo>
                  <a:pt x="385190" y="0"/>
                </a:moveTo>
                <a:lnTo>
                  <a:pt x="77088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8" y="462280"/>
                </a:lnTo>
                <a:lnTo>
                  <a:pt x="385190" y="462280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80" y="385190"/>
                </a:lnTo>
                <a:lnTo>
                  <a:pt x="462280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244590" y="110108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80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0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80" y="77088"/>
                </a:lnTo>
                <a:lnTo>
                  <a:pt x="462280" y="385190"/>
                </a:lnTo>
                <a:lnTo>
                  <a:pt x="456217" y="415184"/>
                </a:lnTo>
                <a:lnTo>
                  <a:pt x="439689" y="439689"/>
                </a:lnTo>
                <a:lnTo>
                  <a:pt x="415184" y="456217"/>
                </a:lnTo>
                <a:lnTo>
                  <a:pt x="385190" y="462280"/>
                </a:lnTo>
                <a:lnTo>
                  <a:pt x="77088" y="462280"/>
                </a:lnTo>
                <a:lnTo>
                  <a:pt x="47095" y="456217"/>
                </a:lnTo>
                <a:lnTo>
                  <a:pt x="22590" y="439689"/>
                </a:lnTo>
                <a:lnTo>
                  <a:pt x="6062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238240" y="2341879"/>
            <a:ext cx="474980" cy="47498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259829" y="298068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69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9" y="0"/>
                </a:lnTo>
                <a:lnTo>
                  <a:pt x="385191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259829" y="3057779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385191" y="385191"/>
                </a:moveTo>
                <a:lnTo>
                  <a:pt x="77089" y="385191"/>
                </a:lnTo>
                <a:lnTo>
                  <a:pt x="47095" y="379128"/>
                </a:lnTo>
                <a:lnTo>
                  <a:pt x="22590" y="362600"/>
                </a:lnTo>
                <a:lnTo>
                  <a:pt x="6062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645020" y="298068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8" y="77088"/>
                </a:lnTo>
                <a:lnTo>
                  <a:pt x="77088" y="385190"/>
                </a:lnTo>
                <a:lnTo>
                  <a:pt x="71026" y="415184"/>
                </a:lnTo>
                <a:lnTo>
                  <a:pt x="54498" y="439689"/>
                </a:lnTo>
                <a:lnTo>
                  <a:pt x="29993" y="456217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259829" y="298068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385191" y="0"/>
                </a:moveTo>
                <a:lnTo>
                  <a:pt x="77089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9" y="462280"/>
                </a:lnTo>
                <a:lnTo>
                  <a:pt x="385191" y="462280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79" y="385190"/>
                </a:lnTo>
                <a:lnTo>
                  <a:pt x="462279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259829" y="298068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9" y="0"/>
                </a:lnTo>
                <a:lnTo>
                  <a:pt x="385191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79" y="77088"/>
                </a:lnTo>
                <a:lnTo>
                  <a:pt x="462279" y="385190"/>
                </a:lnTo>
                <a:lnTo>
                  <a:pt x="456217" y="415184"/>
                </a:lnTo>
                <a:lnTo>
                  <a:pt x="439689" y="439689"/>
                </a:lnTo>
                <a:lnTo>
                  <a:pt x="415184" y="456217"/>
                </a:lnTo>
                <a:lnTo>
                  <a:pt x="385191" y="462280"/>
                </a:lnTo>
                <a:lnTo>
                  <a:pt x="77089" y="462280"/>
                </a:lnTo>
                <a:lnTo>
                  <a:pt x="47095" y="456217"/>
                </a:lnTo>
                <a:lnTo>
                  <a:pt x="22590" y="439689"/>
                </a:lnTo>
                <a:lnTo>
                  <a:pt x="6062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267450" y="367919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89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1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267450" y="3756278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385191" y="385191"/>
                </a:moveTo>
                <a:lnTo>
                  <a:pt x="77088" y="385191"/>
                </a:lnTo>
                <a:lnTo>
                  <a:pt x="47095" y="379128"/>
                </a:lnTo>
                <a:lnTo>
                  <a:pt x="22590" y="362600"/>
                </a:lnTo>
                <a:lnTo>
                  <a:pt x="6062" y="338095"/>
                </a:lnTo>
                <a:lnTo>
                  <a:pt x="0" y="308102"/>
                </a:lnTo>
                <a:lnTo>
                  <a:pt x="0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6652641" y="367919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8" y="77089"/>
                </a:lnTo>
                <a:lnTo>
                  <a:pt x="77088" y="385191"/>
                </a:lnTo>
                <a:lnTo>
                  <a:pt x="71026" y="415184"/>
                </a:lnTo>
                <a:lnTo>
                  <a:pt x="54498" y="439689"/>
                </a:lnTo>
                <a:lnTo>
                  <a:pt x="29993" y="456217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267450" y="36791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385191" y="0"/>
                </a:moveTo>
                <a:lnTo>
                  <a:pt x="77088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9"/>
                </a:lnTo>
                <a:lnTo>
                  <a:pt x="0" y="385191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8" y="462280"/>
                </a:lnTo>
                <a:lnTo>
                  <a:pt x="385191" y="462280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79" y="385191"/>
                </a:lnTo>
                <a:lnTo>
                  <a:pt x="462279" y="77089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267450" y="367919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0" y="77089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1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79" y="77089"/>
                </a:lnTo>
                <a:lnTo>
                  <a:pt x="462279" y="385191"/>
                </a:lnTo>
                <a:lnTo>
                  <a:pt x="456217" y="415184"/>
                </a:lnTo>
                <a:lnTo>
                  <a:pt x="439689" y="439689"/>
                </a:lnTo>
                <a:lnTo>
                  <a:pt x="415184" y="456217"/>
                </a:lnTo>
                <a:lnTo>
                  <a:pt x="385191" y="462280"/>
                </a:lnTo>
                <a:lnTo>
                  <a:pt x="77088" y="462280"/>
                </a:lnTo>
                <a:lnTo>
                  <a:pt x="47095" y="456217"/>
                </a:lnTo>
                <a:lnTo>
                  <a:pt x="22590" y="439689"/>
                </a:lnTo>
                <a:lnTo>
                  <a:pt x="6062" y="415184"/>
                </a:lnTo>
                <a:lnTo>
                  <a:pt x="0" y="385191"/>
                </a:lnTo>
                <a:lnTo>
                  <a:pt x="0" y="77089"/>
                </a:lnTo>
                <a:close/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244590" y="490600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244590" y="4983098"/>
            <a:ext cx="77470" cy="385445"/>
          </a:xfrm>
          <a:custGeom>
            <a:avLst/>
            <a:gdLst/>
            <a:ahLst/>
            <a:cxnLst/>
            <a:rect l="l" t="t" r="r" b="b"/>
            <a:pathLst>
              <a:path w="77470" h="385445">
                <a:moveTo>
                  <a:pt x="77089" y="385191"/>
                </a:moveTo>
                <a:lnTo>
                  <a:pt x="47095" y="379128"/>
                </a:lnTo>
                <a:lnTo>
                  <a:pt x="22590" y="362600"/>
                </a:lnTo>
                <a:lnTo>
                  <a:pt x="6062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629781" y="490600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9" y="77088"/>
                </a:lnTo>
                <a:lnTo>
                  <a:pt x="77089" y="385190"/>
                </a:lnTo>
                <a:lnTo>
                  <a:pt x="71026" y="415184"/>
                </a:lnTo>
                <a:lnTo>
                  <a:pt x="54498" y="439689"/>
                </a:lnTo>
                <a:lnTo>
                  <a:pt x="29993" y="456217"/>
                </a:lnTo>
                <a:lnTo>
                  <a:pt x="0" y="46227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244590" y="490600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385190" y="0"/>
                </a:moveTo>
                <a:lnTo>
                  <a:pt x="77088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8" y="462279"/>
                </a:lnTo>
                <a:lnTo>
                  <a:pt x="385190" y="462279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80" y="385190"/>
                </a:lnTo>
                <a:lnTo>
                  <a:pt x="462280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244590" y="490600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0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80" y="77088"/>
                </a:lnTo>
                <a:lnTo>
                  <a:pt x="462280" y="385190"/>
                </a:lnTo>
                <a:lnTo>
                  <a:pt x="456217" y="415184"/>
                </a:lnTo>
                <a:lnTo>
                  <a:pt x="439689" y="439689"/>
                </a:lnTo>
                <a:lnTo>
                  <a:pt x="415184" y="456217"/>
                </a:lnTo>
                <a:lnTo>
                  <a:pt x="385190" y="462279"/>
                </a:lnTo>
                <a:lnTo>
                  <a:pt x="77088" y="462279"/>
                </a:lnTo>
                <a:lnTo>
                  <a:pt x="47095" y="456217"/>
                </a:lnTo>
                <a:lnTo>
                  <a:pt x="22590" y="439689"/>
                </a:lnTo>
                <a:lnTo>
                  <a:pt x="6062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244590" y="610235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50"/>
                </a:moveTo>
                <a:lnTo>
                  <a:pt x="6062" y="47057"/>
                </a:lnTo>
                <a:lnTo>
                  <a:pt x="22590" y="22566"/>
                </a:lnTo>
                <a:lnTo>
                  <a:pt x="47095" y="6054"/>
                </a:lnTo>
                <a:lnTo>
                  <a:pt x="77088" y="0"/>
                </a:lnTo>
                <a:lnTo>
                  <a:pt x="38519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244590" y="6179400"/>
            <a:ext cx="77470" cy="385445"/>
          </a:xfrm>
          <a:custGeom>
            <a:avLst/>
            <a:gdLst/>
            <a:ahLst/>
            <a:cxnLst/>
            <a:rect l="l" t="t" r="r" b="b"/>
            <a:pathLst>
              <a:path w="77470" h="385445">
                <a:moveTo>
                  <a:pt x="77088" y="385229"/>
                </a:moveTo>
                <a:lnTo>
                  <a:pt x="47095" y="379174"/>
                </a:lnTo>
                <a:lnTo>
                  <a:pt x="22590" y="362662"/>
                </a:lnTo>
                <a:lnTo>
                  <a:pt x="6062" y="338171"/>
                </a:lnTo>
                <a:lnTo>
                  <a:pt x="0" y="308178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629781" y="610235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54"/>
                </a:lnTo>
                <a:lnTo>
                  <a:pt x="54498" y="22566"/>
                </a:lnTo>
                <a:lnTo>
                  <a:pt x="71026" y="47057"/>
                </a:lnTo>
                <a:lnTo>
                  <a:pt x="77089" y="77050"/>
                </a:lnTo>
                <a:lnTo>
                  <a:pt x="77089" y="385229"/>
                </a:lnTo>
                <a:lnTo>
                  <a:pt x="71026" y="415222"/>
                </a:lnTo>
                <a:lnTo>
                  <a:pt x="54498" y="439713"/>
                </a:lnTo>
                <a:lnTo>
                  <a:pt x="29993" y="456225"/>
                </a:lnTo>
                <a:lnTo>
                  <a:pt x="0" y="46228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244590" y="61023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385190" y="0"/>
                </a:moveTo>
                <a:lnTo>
                  <a:pt x="77088" y="0"/>
                </a:lnTo>
                <a:lnTo>
                  <a:pt x="47095" y="6054"/>
                </a:lnTo>
                <a:lnTo>
                  <a:pt x="22590" y="22566"/>
                </a:lnTo>
                <a:lnTo>
                  <a:pt x="6062" y="47057"/>
                </a:lnTo>
                <a:lnTo>
                  <a:pt x="0" y="77050"/>
                </a:lnTo>
                <a:lnTo>
                  <a:pt x="0" y="385229"/>
                </a:lnTo>
                <a:lnTo>
                  <a:pt x="6062" y="415222"/>
                </a:lnTo>
                <a:lnTo>
                  <a:pt x="22590" y="439713"/>
                </a:lnTo>
                <a:lnTo>
                  <a:pt x="47095" y="456225"/>
                </a:lnTo>
                <a:lnTo>
                  <a:pt x="77088" y="462280"/>
                </a:lnTo>
                <a:lnTo>
                  <a:pt x="385190" y="462280"/>
                </a:lnTo>
                <a:lnTo>
                  <a:pt x="415184" y="456225"/>
                </a:lnTo>
                <a:lnTo>
                  <a:pt x="439689" y="439713"/>
                </a:lnTo>
                <a:lnTo>
                  <a:pt x="456217" y="415222"/>
                </a:lnTo>
                <a:lnTo>
                  <a:pt x="462280" y="385229"/>
                </a:lnTo>
                <a:lnTo>
                  <a:pt x="462280" y="77050"/>
                </a:lnTo>
                <a:lnTo>
                  <a:pt x="456217" y="47057"/>
                </a:lnTo>
                <a:lnTo>
                  <a:pt x="439689" y="22566"/>
                </a:lnTo>
                <a:lnTo>
                  <a:pt x="415184" y="6054"/>
                </a:lnTo>
                <a:lnTo>
                  <a:pt x="3851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244590" y="61023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79">
                <a:moveTo>
                  <a:pt x="0" y="77050"/>
                </a:moveTo>
                <a:lnTo>
                  <a:pt x="6062" y="47057"/>
                </a:lnTo>
                <a:lnTo>
                  <a:pt x="22590" y="22566"/>
                </a:lnTo>
                <a:lnTo>
                  <a:pt x="47095" y="6054"/>
                </a:lnTo>
                <a:lnTo>
                  <a:pt x="77088" y="0"/>
                </a:lnTo>
                <a:lnTo>
                  <a:pt x="385190" y="0"/>
                </a:lnTo>
                <a:lnTo>
                  <a:pt x="415184" y="6054"/>
                </a:lnTo>
                <a:lnTo>
                  <a:pt x="439689" y="22566"/>
                </a:lnTo>
                <a:lnTo>
                  <a:pt x="456217" y="47057"/>
                </a:lnTo>
                <a:lnTo>
                  <a:pt x="462280" y="77050"/>
                </a:lnTo>
                <a:lnTo>
                  <a:pt x="462280" y="385229"/>
                </a:lnTo>
                <a:lnTo>
                  <a:pt x="456217" y="415222"/>
                </a:lnTo>
                <a:lnTo>
                  <a:pt x="439689" y="439713"/>
                </a:lnTo>
                <a:lnTo>
                  <a:pt x="415184" y="456225"/>
                </a:lnTo>
                <a:lnTo>
                  <a:pt x="385190" y="462280"/>
                </a:lnTo>
                <a:lnTo>
                  <a:pt x="77088" y="462280"/>
                </a:lnTo>
                <a:lnTo>
                  <a:pt x="47095" y="456225"/>
                </a:lnTo>
                <a:lnTo>
                  <a:pt x="22590" y="439713"/>
                </a:lnTo>
                <a:lnTo>
                  <a:pt x="6062" y="415222"/>
                </a:lnTo>
                <a:lnTo>
                  <a:pt x="0" y="385229"/>
                </a:lnTo>
                <a:lnTo>
                  <a:pt x="0" y="77050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344920" y="1167980"/>
            <a:ext cx="320675" cy="320040"/>
          </a:xfrm>
          <a:custGeom>
            <a:avLst/>
            <a:gdLst/>
            <a:ahLst/>
            <a:cxnLst/>
            <a:rect l="l" t="t" r="r" b="b"/>
            <a:pathLst>
              <a:path w="320675" h="320040">
                <a:moveTo>
                  <a:pt x="196955" y="314625"/>
                </a:moveTo>
                <a:lnTo>
                  <a:pt x="147373" y="314625"/>
                </a:lnTo>
                <a:lnTo>
                  <a:pt x="153209" y="318642"/>
                </a:lnTo>
                <a:lnTo>
                  <a:pt x="160022" y="319995"/>
                </a:lnTo>
                <a:lnTo>
                  <a:pt x="166854" y="318674"/>
                </a:lnTo>
                <a:lnTo>
                  <a:pt x="172745" y="314672"/>
                </a:lnTo>
                <a:lnTo>
                  <a:pt x="196894" y="314672"/>
                </a:lnTo>
                <a:close/>
              </a:path>
              <a:path w="320675" h="320040">
                <a:moveTo>
                  <a:pt x="196894" y="314672"/>
                </a:moveTo>
                <a:lnTo>
                  <a:pt x="172745" y="314672"/>
                </a:lnTo>
                <a:lnTo>
                  <a:pt x="181914" y="319681"/>
                </a:lnTo>
                <a:lnTo>
                  <a:pt x="191753" y="318623"/>
                </a:lnTo>
                <a:lnTo>
                  <a:pt x="196894" y="314672"/>
                </a:lnTo>
                <a:close/>
              </a:path>
              <a:path w="320675" h="320040">
                <a:moveTo>
                  <a:pt x="82503" y="173189"/>
                </a:moveTo>
                <a:lnTo>
                  <a:pt x="58348" y="173189"/>
                </a:lnTo>
                <a:lnTo>
                  <a:pt x="68535" y="176201"/>
                </a:lnTo>
                <a:lnTo>
                  <a:pt x="78172" y="180621"/>
                </a:lnTo>
                <a:lnTo>
                  <a:pt x="111544" y="217751"/>
                </a:lnTo>
                <a:lnTo>
                  <a:pt x="117212" y="246530"/>
                </a:lnTo>
                <a:lnTo>
                  <a:pt x="117212" y="302667"/>
                </a:lnTo>
                <a:lnTo>
                  <a:pt x="120434" y="312607"/>
                </a:lnTo>
                <a:lnTo>
                  <a:pt x="128301" y="318623"/>
                </a:lnTo>
                <a:lnTo>
                  <a:pt x="138187" y="319668"/>
                </a:lnTo>
                <a:lnTo>
                  <a:pt x="147373" y="314625"/>
                </a:lnTo>
                <a:lnTo>
                  <a:pt x="196955" y="314625"/>
                </a:lnTo>
                <a:lnTo>
                  <a:pt x="199605" y="312588"/>
                </a:lnTo>
                <a:lnTo>
                  <a:pt x="200205" y="310733"/>
                </a:lnTo>
                <a:lnTo>
                  <a:pt x="130204" y="310733"/>
                </a:lnTo>
                <a:lnTo>
                  <a:pt x="126591" y="307122"/>
                </a:lnTo>
                <a:lnTo>
                  <a:pt x="126591" y="246530"/>
                </a:lnTo>
                <a:lnTo>
                  <a:pt x="120729" y="215354"/>
                </a:lnTo>
                <a:lnTo>
                  <a:pt x="103720" y="188897"/>
                </a:lnTo>
                <a:lnTo>
                  <a:pt x="82503" y="173189"/>
                </a:lnTo>
                <a:close/>
              </a:path>
              <a:path w="320675" h="320040">
                <a:moveTo>
                  <a:pt x="56169" y="119739"/>
                </a:moveTo>
                <a:lnTo>
                  <a:pt x="42285" y="119739"/>
                </a:lnTo>
                <a:lnTo>
                  <a:pt x="47618" y="122168"/>
                </a:lnTo>
                <a:lnTo>
                  <a:pt x="50261" y="127420"/>
                </a:lnTo>
                <a:lnTo>
                  <a:pt x="48076" y="133371"/>
                </a:lnTo>
                <a:lnTo>
                  <a:pt x="40852" y="140967"/>
                </a:lnTo>
                <a:lnTo>
                  <a:pt x="42822" y="145844"/>
                </a:lnTo>
                <a:lnTo>
                  <a:pt x="82748" y="154451"/>
                </a:lnTo>
                <a:lnTo>
                  <a:pt x="125291" y="189873"/>
                </a:lnTo>
                <a:lnTo>
                  <a:pt x="142634" y="242360"/>
                </a:lnTo>
                <a:lnTo>
                  <a:pt x="142590" y="307122"/>
                </a:lnTo>
                <a:lnTo>
                  <a:pt x="139164" y="310733"/>
                </a:lnTo>
                <a:lnTo>
                  <a:pt x="200205" y="310733"/>
                </a:lnTo>
                <a:lnTo>
                  <a:pt x="200288" y="310475"/>
                </a:lnTo>
                <a:lnTo>
                  <a:pt x="160128" y="310475"/>
                </a:lnTo>
                <a:lnTo>
                  <a:pt x="154651" y="308549"/>
                </a:lnTo>
                <a:lnTo>
                  <a:pt x="152106" y="302667"/>
                </a:lnTo>
                <a:lnTo>
                  <a:pt x="152059" y="201748"/>
                </a:lnTo>
                <a:lnTo>
                  <a:pt x="142634" y="201748"/>
                </a:lnTo>
                <a:lnTo>
                  <a:pt x="119882" y="168732"/>
                </a:lnTo>
                <a:lnTo>
                  <a:pt x="74255" y="141310"/>
                </a:lnTo>
                <a:lnTo>
                  <a:pt x="56753" y="137497"/>
                </a:lnTo>
                <a:lnTo>
                  <a:pt x="59395" y="124735"/>
                </a:lnTo>
                <a:lnTo>
                  <a:pt x="56169" y="119739"/>
                </a:lnTo>
                <a:close/>
              </a:path>
              <a:path w="320675" h="320040">
                <a:moveTo>
                  <a:pt x="173120" y="40987"/>
                </a:moveTo>
                <a:lnTo>
                  <a:pt x="168150" y="43100"/>
                </a:lnTo>
                <a:lnTo>
                  <a:pt x="168150" y="302667"/>
                </a:lnTo>
                <a:lnTo>
                  <a:pt x="165649" y="308496"/>
                </a:lnTo>
                <a:lnTo>
                  <a:pt x="160128" y="310475"/>
                </a:lnTo>
                <a:lnTo>
                  <a:pt x="185478" y="310475"/>
                </a:lnTo>
                <a:lnTo>
                  <a:pt x="180013" y="308496"/>
                </a:lnTo>
                <a:lnTo>
                  <a:pt x="177528" y="302667"/>
                </a:lnTo>
                <a:lnTo>
                  <a:pt x="177528" y="240247"/>
                </a:lnTo>
                <a:lnTo>
                  <a:pt x="180268" y="222226"/>
                </a:lnTo>
                <a:lnTo>
                  <a:pt x="186148" y="205181"/>
                </a:lnTo>
                <a:lnTo>
                  <a:pt x="188247" y="201467"/>
                </a:lnTo>
                <a:lnTo>
                  <a:pt x="177528" y="201467"/>
                </a:lnTo>
                <a:lnTo>
                  <a:pt x="177528" y="57398"/>
                </a:lnTo>
                <a:lnTo>
                  <a:pt x="192555" y="57398"/>
                </a:lnTo>
                <a:lnTo>
                  <a:pt x="199756" y="52358"/>
                </a:lnTo>
                <a:lnTo>
                  <a:pt x="200454" y="50262"/>
                </a:lnTo>
                <a:lnTo>
                  <a:pt x="186543" y="50262"/>
                </a:lnTo>
                <a:lnTo>
                  <a:pt x="180579" y="48070"/>
                </a:lnTo>
                <a:lnTo>
                  <a:pt x="176078" y="43756"/>
                </a:lnTo>
                <a:lnTo>
                  <a:pt x="173120" y="40987"/>
                </a:lnTo>
                <a:close/>
              </a:path>
              <a:path w="320675" h="320040">
                <a:moveTo>
                  <a:pt x="202813" y="256521"/>
                </a:moveTo>
                <a:lnTo>
                  <a:pt x="193428" y="256521"/>
                </a:lnTo>
                <a:lnTo>
                  <a:pt x="193428" y="302667"/>
                </a:lnTo>
                <a:lnTo>
                  <a:pt x="190944" y="308549"/>
                </a:lnTo>
                <a:lnTo>
                  <a:pt x="185478" y="310475"/>
                </a:lnTo>
                <a:lnTo>
                  <a:pt x="200288" y="310475"/>
                </a:lnTo>
                <a:lnTo>
                  <a:pt x="202813" y="302667"/>
                </a:lnTo>
                <a:lnTo>
                  <a:pt x="202813" y="256521"/>
                </a:lnTo>
                <a:close/>
              </a:path>
              <a:path w="320675" h="320040">
                <a:moveTo>
                  <a:pt x="276590" y="161930"/>
                </a:moveTo>
                <a:lnTo>
                  <a:pt x="229904" y="176979"/>
                </a:lnTo>
                <a:lnTo>
                  <a:pt x="201707" y="209883"/>
                </a:lnTo>
                <a:lnTo>
                  <a:pt x="193290" y="243154"/>
                </a:lnTo>
                <a:lnTo>
                  <a:pt x="202625" y="244186"/>
                </a:lnTo>
                <a:lnTo>
                  <a:pt x="203282" y="238140"/>
                </a:lnTo>
                <a:lnTo>
                  <a:pt x="205721" y="225661"/>
                </a:lnTo>
                <a:lnTo>
                  <a:pt x="232945" y="186350"/>
                </a:lnTo>
                <a:lnTo>
                  <a:pt x="261816" y="173139"/>
                </a:lnTo>
                <a:lnTo>
                  <a:pt x="273254" y="173139"/>
                </a:lnTo>
                <a:lnTo>
                  <a:pt x="276121" y="170139"/>
                </a:lnTo>
                <a:lnTo>
                  <a:pt x="278979" y="167088"/>
                </a:lnTo>
                <a:lnTo>
                  <a:pt x="276590" y="161930"/>
                </a:lnTo>
                <a:close/>
              </a:path>
              <a:path w="320675" h="320040">
                <a:moveTo>
                  <a:pt x="152013" y="97073"/>
                </a:moveTo>
                <a:lnTo>
                  <a:pt x="142634" y="97073"/>
                </a:lnTo>
                <a:lnTo>
                  <a:pt x="142634" y="201748"/>
                </a:lnTo>
                <a:lnTo>
                  <a:pt x="152059" y="201748"/>
                </a:lnTo>
                <a:lnTo>
                  <a:pt x="152013" y="97073"/>
                </a:lnTo>
                <a:close/>
              </a:path>
              <a:path w="320675" h="320040">
                <a:moveTo>
                  <a:pt x="278692" y="110480"/>
                </a:moveTo>
                <a:lnTo>
                  <a:pt x="267308" y="114560"/>
                </a:lnTo>
                <a:lnTo>
                  <a:pt x="260752" y="124681"/>
                </a:lnTo>
                <a:lnTo>
                  <a:pt x="263410" y="137497"/>
                </a:lnTo>
                <a:lnTo>
                  <a:pt x="245824" y="141310"/>
                </a:lnTo>
                <a:lnTo>
                  <a:pt x="200137" y="168732"/>
                </a:lnTo>
                <a:lnTo>
                  <a:pt x="177528" y="201467"/>
                </a:lnTo>
                <a:lnTo>
                  <a:pt x="188247" y="201467"/>
                </a:lnTo>
                <a:lnTo>
                  <a:pt x="195035" y="189455"/>
                </a:lnTo>
                <a:lnTo>
                  <a:pt x="206848" y="175346"/>
                </a:lnTo>
                <a:lnTo>
                  <a:pt x="254900" y="148587"/>
                </a:lnTo>
                <a:lnTo>
                  <a:pt x="277341" y="145844"/>
                </a:lnTo>
                <a:lnTo>
                  <a:pt x="279310" y="140967"/>
                </a:lnTo>
                <a:lnTo>
                  <a:pt x="272089" y="133371"/>
                </a:lnTo>
                <a:lnTo>
                  <a:pt x="269881" y="127420"/>
                </a:lnTo>
                <a:lnTo>
                  <a:pt x="272526" y="122168"/>
                </a:lnTo>
                <a:lnTo>
                  <a:pt x="277872" y="119739"/>
                </a:lnTo>
                <a:lnTo>
                  <a:pt x="294283" y="119739"/>
                </a:lnTo>
                <a:lnTo>
                  <a:pt x="290521" y="115785"/>
                </a:lnTo>
                <a:lnTo>
                  <a:pt x="278692" y="110480"/>
                </a:lnTo>
                <a:close/>
              </a:path>
              <a:path w="320675" h="320040">
                <a:moveTo>
                  <a:pt x="41463" y="110479"/>
                </a:moveTo>
                <a:lnTo>
                  <a:pt x="29596" y="115785"/>
                </a:lnTo>
                <a:lnTo>
                  <a:pt x="4784" y="141861"/>
                </a:lnTo>
                <a:lnTo>
                  <a:pt x="1196" y="147497"/>
                </a:lnTo>
                <a:lnTo>
                  <a:pt x="0" y="153865"/>
                </a:lnTo>
                <a:lnTo>
                  <a:pt x="1196" y="160232"/>
                </a:lnTo>
                <a:lnTo>
                  <a:pt x="4784" y="165868"/>
                </a:lnTo>
                <a:lnTo>
                  <a:pt x="29596" y="191945"/>
                </a:lnTo>
                <a:lnTo>
                  <a:pt x="40594" y="197190"/>
                </a:lnTo>
                <a:lnTo>
                  <a:pt x="51575" y="194166"/>
                </a:lnTo>
                <a:lnTo>
                  <a:pt x="56601" y="187991"/>
                </a:lnTo>
                <a:lnTo>
                  <a:pt x="42291" y="187991"/>
                </a:lnTo>
                <a:lnTo>
                  <a:pt x="36397" y="185474"/>
                </a:lnTo>
                <a:lnTo>
                  <a:pt x="8630" y="156303"/>
                </a:lnTo>
                <a:lnTo>
                  <a:pt x="8630" y="151427"/>
                </a:lnTo>
                <a:lnTo>
                  <a:pt x="36397" y="122255"/>
                </a:lnTo>
                <a:lnTo>
                  <a:pt x="42285" y="119739"/>
                </a:lnTo>
                <a:lnTo>
                  <a:pt x="56169" y="119739"/>
                </a:lnTo>
                <a:lnTo>
                  <a:pt x="52848" y="114595"/>
                </a:lnTo>
                <a:lnTo>
                  <a:pt x="41463" y="110479"/>
                </a:lnTo>
                <a:close/>
              </a:path>
              <a:path w="320675" h="320040">
                <a:moveTo>
                  <a:pt x="273254" y="173139"/>
                </a:moveTo>
                <a:lnTo>
                  <a:pt x="261816" y="173139"/>
                </a:lnTo>
                <a:lnTo>
                  <a:pt x="261568" y="180310"/>
                </a:lnTo>
                <a:lnTo>
                  <a:pt x="261511" y="185474"/>
                </a:lnTo>
                <a:lnTo>
                  <a:pt x="268569" y="194166"/>
                </a:lnTo>
                <a:lnTo>
                  <a:pt x="279544" y="197190"/>
                </a:lnTo>
                <a:lnTo>
                  <a:pt x="290521" y="191945"/>
                </a:lnTo>
                <a:lnTo>
                  <a:pt x="294262" y="188012"/>
                </a:lnTo>
                <a:lnTo>
                  <a:pt x="277872" y="188012"/>
                </a:lnTo>
                <a:lnTo>
                  <a:pt x="272526" y="185581"/>
                </a:lnTo>
                <a:lnTo>
                  <a:pt x="269884" y="180310"/>
                </a:lnTo>
                <a:lnTo>
                  <a:pt x="272089" y="174359"/>
                </a:lnTo>
                <a:lnTo>
                  <a:pt x="273254" y="173139"/>
                </a:lnTo>
                <a:close/>
              </a:path>
              <a:path w="320675" h="320040">
                <a:moveTo>
                  <a:pt x="294283" y="119739"/>
                </a:moveTo>
                <a:lnTo>
                  <a:pt x="277872" y="119739"/>
                </a:lnTo>
                <a:lnTo>
                  <a:pt x="283768" y="122255"/>
                </a:lnTo>
                <a:lnTo>
                  <a:pt x="311535" y="151427"/>
                </a:lnTo>
                <a:lnTo>
                  <a:pt x="311535" y="156303"/>
                </a:lnTo>
                <a:lnTo>
                  <a:pt x="283768" y="185474"/>
                </a:lnTo>
                <a:lnTo>
                  <a:pt x="277872" y="188012"/>
                </a:lnTo>
                <a:lnTo>
                  <a:pt x="294262" y="188012"/>
                </a:lnTo>
                <a:lnTo>
                  <a:pt x="315330" y="165868"/>
                </a:lnTo>
                <a:lnTo>
                  <a:pt x="318945" y="160232"/>
                </a:lnTo>
                <a:lnTo>
                  <a:pt x="320150" y="153865"/>
                </a:lnTo>
                <a:lnTo>
                  <a:pt x="318945" y="147497"/>
                </a:lnTo>
                <a:lnTo>
                  <a:pt x="315330" y="141861"/>
                </a:lnTo>
                <a:lnTo>
                  <a:pt x="294283" y="119739"/>
                </a:lnTo>
                <a:close/>
              </a:path>
              <a:path w="320675" h="320040">
                <a:moveTo>
                  <a:pt x="43666" y="161930"/>
                </a:moveTo>
                <a:lnTo>
                  <a:pt x="41227" y="167181"/>
                </a:lnTo>
                <a:lnTo>
                  <a:pt x="48076" y="174359"/>
                </a:lnTo>
                <a:lnTo>
                  <a:pt x="50277" y="180317"/>
                </a:lnTo>
                <a:lnTo>
                  <a:pt x="47680" y="185474"/>
                </a:lnTo>
                <a:lnTo>
                  <a:pt x="42291" y="187991"/>
                </a:lnTo>
                <a:lnTo>
                  <a:pt x="56601" y="187991"/>
                </a:lnTo>
                <a:lnTo>
                  <a:pt x="58649" y="185474"/>
                </a:lnTo>
                <a:lnTo>
                  <a:pt x="58583" y="180310"/>
                </a:lnTo>
                <a:lnTo>
                  <a:pt x="58348" y="173189"/>
                </a:lnTo>
                <a:lnTo>
                  <a:pt x="82503" y="173189"/>
                </a:lnTo>
                <a:lnTo>
                  <a:pt x="78435" y="170178"/>
                </a:lnTo>
                <a:lnTo>
                  <a:pt x="47747" y="162211"/>
                </a:lnTo>
                <a:lnTo>
                  <a:pt x="43666" y="161930"/>
                </a:lnTo>
                <a:close/>
              </a:path>
              <a:path w="320675" h="320040">
                <a:moveTo>
                  <a:pt x="152013" y="57398"/>
                </a:moveTo>
                <a:lnTo>
                  <a:pt x="142634" y="57398"/>
                </a:lnTo>
                <a:lnTo>
                  <a:pt x="142634" y="84225"/>
                </a:lnTo>
                <a:lnTo>
                  <a:pt x="152013" y="84225"/>
                </a:lnTo>
                <a:lnTo>
                  <a:pt x="152013" y="57398"/>
                </a:lnTo>
                <a:close/>
              </a:path>
              <a:path w="320675" h="320040">
                <a:moveTo>
                  <a:pt x="160059" y="0"/>
                </a:moveTo>
                <a:lnTo>
                  <a:pt x="153688" y="1195"/>
                </a:lnTo>
                <a:lnTo>
                  <a:pt x="148030" y="4782"/>
                </a:lnTo>
                <a:lnTo>
                  <a:pt x="121995" y="29590"/>
                </a:lnTo>
                <a:lnTo>
                  <a:pt x="116678" y="41150"/>
                </a:lnTo>
                <a:lnTo>
                  <a:pt x="120406" y="52358"/>
                </a:lnTo>
                <a:lnTo>
                  <a:pt x="130088" y="59134"/>
                </a:lnTo>
                <a:lnTo>
                  <a:pt x="142634" y="57398"/>
                </a:lnTo>
                <a:lnTo>
                  <a:pt x="152013" y="57398"/>
                </a:lnTo>
                <a:lnTo>
                  <a:pt x="152013" y="50313"/>
                </a:lnTo>
                <a:lnTo>
                  <a:pt x="133572" y="50313"/>
                </a:lnTo>
                <a:lnTo>
                  <a:pt x="128362" y="47628"/>
                </a:lnTo>
                <a:lnTo>
                  <a:pt x="125984" y="42245"/>
                </a:lnTo>
                <a:lnTo>
                  <a:pt x="128466" y="36392"/>
                </a:lnTo>
                <a:lnTo>
                  <a:pt x="154501" y="11584"/>
                </a:lnTo>
                <a:lnTo>
                  <a:pt x="157640" y="8627"/>
                </a:lnTo>
                <a:lnTo>
                  <a:pt x="176131" y="8627"/>
                </a:lnTo>
                <a:lnTo>
                  <a:pt x="172089" y="4782"/>
                </a:lnTo>
                <a:lnTo>
                  <a:pt x="166430" y="1195"/>
                </a:lnTo>
                <a:lnTo>
                  <a:pt x="160059" y="0"/>
                </a:lnTo>
                <a:close/>
              </a:path>
              <a:path w="320675" h="320040">
                <a:moveTo>
                  <a:pt x="192555" y="57398"/>
                </a:moveTo>
                <a:lnTo>
                  <a:pt x="177528" y="57398"/>
                </a:lnTo>
                <a:lnTo>
                  <a:pt x="190074" y="59134"/>
                </a:lnTo>
                <a:lnTo>
                  <a:pt x="192555" y="57398"/>
                </a:lnTo>
                <a:close/>
              </a:path>
              <a:path w="320675" h="320040">
                <a:moveTo>
                  <a:pt x="146998" y="40987"/>
                </a:moveTo>
                <a:lnTo>
                  <a:pt x="139583" y="48070"/>
                </a:lnTo>
                <a:lnTo>
                  <a:pt x="133572" y="50313"/>
                </a:lnTo>
                <a:lnTo>
                  <a:pt x="152013" y="50313"/>
                </a:lnTo>
                <a:lnTo>
                  <a:pt x="152013" y="43100"/>
                </a:lnTo>
                <a:lnTo>
                  <a:pt x="146998" y="40987"/>
                </a:lnTo>
                <a:close/>
              </a:path>
              <a:path w="320675" h="320040">
                <a:moveTo>
                  <a:pt x="176131" y="8627"/>
                </a:moveTo>
                <a:lnTo>
                  <a:pt x="162523" y="8627"/>
                </a:lnTo>
                <a:lnTo>
                  <a:pt x="191696" y="36392"/>
                </a:lnTo>
                <a:lnTo>
                  <a:pt x="194198" y="42247"/>
                </a:lnTo>
                <a:lnTo>
                  <a:pt x="191781" y="47595"/>
                </a:lnTo>
                <a:lnTo>
                  <a:pt x="186543" y="50262"/>
                </a:lnTo>
                <a:lnTo>
                  <a:pt x="200454" y="50262"/>
                </a:lnTo>
                <a:lnTo>
                  <a:pt x="203484" y="41150"/>
                </a:lnTo>
                <a:lnTo>
                  <a:pt x="198167" y="29590"/>
                </a:lnTo>
                <a:lnTo>
                  <a:pt x="176131" y="86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613301" y="1212581"/>
            <a:ext cx="10795" cy="10160"/>
          </a:xfrm>
          <a:custGeom>
            <a:avLst/>
            <a:gdLst/>
            <a:ahLst/>
            <a:cxnLst/>
            <a:rect l="l" t="t" r="r" b="b"/>
            <a:pathLst>
              <a:path w="10795" h="10159">
                <a:moveTo>
                  <a:pt x="5770" y="0"/>
                </a:moveTo>
                <a:lnTo>
                  <a:pt x="1031" y="2106"/>
                </a:lnTo>
                <a:lnTo>
                  <a:pt x="0" y="4876"/>
                </a:lnTo>
                <a:lnTo>
                  <a:pt x="1031" y="7264"/>
                </a:lnTo>
                <a:lnTo>
                  <a:pt x="1831" y="9002"/>
                </a:lnTo>
                <a:lnTo>
                  <a:pt x="3520" y="10034"/>
                </a:lnTo>
                <a:lnTo>
                  <a:pt x="5958" y="10034"/>
                </a:lnTo>
                <a:lnTo>
                  <a:pt x="6614" y="9890"/>
                </a:lnTo>
                <a:lnTo>
                  <a:pt x="9616" y="8533"/>
                </a:lnTo>
                <a:lnTo>
                  <a:pt x="10647" y="5764"/>
                </a:lnTo>
                <a:lnTo>
                  <a:pt x="9616" y="3419"/>
                </a:lnTo>
                <a:lnTo>
                  <a:pt x="8534" y="1075"/>
                </a:lnTo>
                <a:lnTo>
                  <a:pt x="57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6557155" y="126073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5677" y="0"/>
                </a:moveTo>
                <a:lnTo>
                  <a:pt x="2769" y="612"/>
                </a:lnTo>
                <a:lnTo>
                  <a:pt x="1413" y="2813"/>
                </a:lnTo>
                <a:lnTo>
                  <a:pt x="0" y="4970"/>
                </a:lnTo>
                <a:lnTo>
                  <a:pt x="612" y="7877"/>
                </a:lnTo>
                <a:lnTo>
                  <a:pt x="2769" y="9284"/>
                </a:lnTo>
                <a:lnTo>
                  <a:pt x="5164" y="10646"/>
                </a:lnTo>
                <a:lnTo>
                  <a:pt x="7321" y="10178"/>
                </a:lnTo>
                <a:lnTo>
                  <a:pt x="9240" y="7877"/>
                </a:lnTo>
                <a:lnTo>
                  <a:pt x="10647" y="5720"/>
                </a:lnTo>
                <a:lnTo>
                  <a:pt x="10041" y="2813"/>
                </a:lnTo>
                <a:lnTo>
                  <a:pt x="7884" y="1406"/>
                </a:lnTo>
                <a:lnTo>
                  <a:pt x="56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541912" y="1295068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3613" y="0"/>
                </a:moveTo>
                <a:lnTo>
                  <a:pt x="1125" y="1594"/>
                </a:lnTo>
                <a:lnTo>
                  <a:pt x="0" y="6614"/>
                </a:lnTo>
                <a:lnTo>
                  <a:pt x="1550" y="9146"/>
                </a:lnTo>
                <a:lnTo>
                  <a:pt x="6571" y="10271"/>
                </a:lnTo>
                <a:lnTo>
                  <a:pt x="9147" y="8677"/>
                </a:lnTo>
                <a:lnTo>
                  <a:pt x="10272" y="3613"/>
                </a:lnTo>
                <a:lnTo>
                  <a:pt x="8678" y="1125"/>
                </a:lnTo>
                <a:lnTo>
                  <a:pt x="361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581783" y="1232650"/>
            <a:ext cx="10795" cy="10160"/>
          </a:xfrm>
          <a:custGeom>
            <a:avLst/>
            <a:gdLst/>
            <a:ahLst/>
            <a:cxnLst/>
            <a:rect l="l" t="t" r="r" b="b"/>
            <a:pathLst>
              <a:path w="10795" h="10159">
                <a:moveTo>
                  <a:pt x="4176" y="0"/>
                </a:moveTo>
                <a:lnTo>
                  <a:pt x="231" y="3376"/>
                </a:lnTo>
                <a:lnTo>
                  <a:pt x="0" y="6333"/>
                </a:lnTo>
                <a:lnTo>
                  <a:pt x="2625" y="9377"/>
                </a:lnTo>
                <a:lnTo>
                  <a:pt x="3938" y="9940"/>
                </a:lnTo>
                <a:lnTo>
                  <a:pt x="6333" y="9940"/>
                </a:lnTo>
                <a:lnTo>
                  <a:pt x="7409" y="9565"/>
                </a:lnTo>
                <a:lnTo>
                  <a:pt x="10272" y="7127"/>
                </a:lnTo>
                <a:lnTo>
                  <a:pt x="10503" y="4126"/>
                </a:lnTo>
                <a:lnTo>
                  <a:pt x="8815" y="2156"/>
                </a:lnTo>
                <a:lnTo>
                  <a:pt x="7127" y="237"/>
                </a:lnTo>
                <a:lnTo>
                  <a:pt x="4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6417716" y="123265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6327" y="0"/>
                </a:moveTo>
                <a:lnTo>
                  <a:pt x="3376" y="237"/>
                </a:lnTo>
                <a:lnTo>
                  <a:pt x="0" y="4176"/>
                </a:lnTo>
                <a:lnTo>
                  <a:pt x="231" y="7127"/>
                </a:lnTo>
                <a:lnTo>
                  <a:pt x="2200" y="8815"/>
                </a:lnTo>
                <a:lnTo>
                  <a:pt x="4451" y="10459"/>
                </a:lnTo>
                <a:lnTo>
                  <a:pt x="6658" y="10271"/>
                </a:lnTo>
                <a:lnTo>
                  <a:pt x="8815" y="8302"/>
                </a:lnTo>
                <a:lnTo>
                  <a:pt x="10503" y="6333"/>
                </a:lnTo>
                <a:lnTo>
                  <a:pt x="10272" y="3376"/>
                </a:lnTo>
                <a:lnTo>
                  <a:pt x="63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457818" y="1294456"/>
            <a:ext cx="12700" cy="10795"/>
          </a:xfrm>
          <a:custGeom>
            <a:avLst/>
            <a:gdLst/>
            <a:ahLst/>
            <a:cxnLst/>
            <a:rect l="l" t="t" r="r" b="b"/>
            <a:pathLst>
              <a:path w="12700" h="10794">
                <a:moveTo>
                  <a:pt x="10222" y="0"/>
                </a:moveTo>
                <a:lnTo>
                  <a:pt x="4126" y="1175"/>
                </a:lnTo>
                <a:lnTo>
                  <a:pt x="1594" y="1738"/>
                </a:lnTo>
                <a:lnTo>
                  <a:pt x="0" y="4226"/>
                </a:lnTo>
                <a:lnTo>
                  <a:pt x="1031" y="8958"/>
                </a:lnTo>
                <a:lnTo>
                  <a:pt x="3001" y="10415"/>
                </a:lnTo>
                <a:lnTo>
                  <a:pt x="5814" y="10415"/>
                </a:lnTo>
                <a:lnTo>
                  <a:pt x="12148" y="8771"/>
                </a:lnTo>
                <a:lnTo>
                  <a:pt x="102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6386007" y="1212581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4">
                <a:moveTo>
                  <a:pt x="4924" y="0"/>
                </a:moveTo>
                <a:lnTo>
                  <a:pt x="2157" y="1075"/>
                </a:lnTo>
                <a:lnTo>
                  <a:pt x="0" y="5764"/>
                </a:lnTo>
                <a:lnTo>
                  <a:pt x="1079" y="8533"/>
                </a:lnTo>
                <a:lnTo>
                  <a:pt x="5628" y="10596"/>
                </a:lnTo>
                <a:lnTo>
                  <a:pt x="8630" y="9471"/>
                </a:lnTo>
                <a:lnTo>
                  <a:pt x="10693" y="4876"/>
                </a:lnTo>
                <a:lnTo>
                  <a:pt x="9662" y="2106"/>
                </a:lnTo>
                <a:lnTo>
                  <a:pt x="7270" y="1075"/>
                </a:lnTo>
                <a:lnTo>
                  <a:pt x="49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6442150" y="1260739"/>
            <a:ext cx="10795" cy="10160"/>
          </a:xfrm>
          <a:custGeom>
            <a:avLst/>
            <a:gdLst/>
            <a:ahLst/>
            <a:cxnLst/>
            <a:rect l="l" t="t" r="r" b="b"/>
            <a:pathLst>
              <a:path w="10795" h="10159">
                <a:moveTo>
                  <a:pt x="4970" y="0"/>
                </a:moveTo>
                <a:lnTo>
                  <a:pt x="612" y="2813"/>
                </a:lnTo>
                <a:lnTo>
                  <a:pt x="0" y="5720"/>
                </a:lnTo>
                <a:lnTo>
                  <a:pt x="2300" y="9284"/>
                </a:lnTo>
                <a:lnTo>
                  <a:pt x="3801" y="10034"/>
                </a:lnTo>
                <a:lnTo>
                  <a:pt x="6239" y="10034"/>
                </a:lnTo>
                <a:lnTo>
                  <a:pt x="7127" y="9802"/>
                </a:lnTo>
                <a:lnTo>
                  <a:pt x="7877" y="9284"/>
                </a:lnTo>
                <a:lnTo>
                  <a:pt x="10085" y="7877"/>
                </a:lnTo>
                <a:lnTo>
                  <a:pt x="10697" y="4970"/>
                </a:lnTo>
                <a:lnTo>
                  <a:pt x="7877" y="656"/>
                </a:lnTo>
                <a:lnTo>
                  <a:pt x="4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357620" y="3761323"/>
            <a:ext cx="280035" cy="171450"/>
          </a:xfrm>
          <a:custGeom>
            <a:avLst/>
            <a:gdLst/>
            <a:ahLst/>
            <a:cxnLst/>
            <a:rect l="l" t="t" r="r" b="b"/>
            <a:pathLst>
              <a:path w="280034" h="171450">
                <a:moveTo>
                  <a:pt x="266096" y="124724"/>
                </a:moveTo>
                <a:lnTo>
                  <a:pt x="244859" y="124724"/>
                </a:lnTo>
                <a:lnTo>
                  <a:pt x="248666" y="125485"/>
                </a:lnTo>
                <a:lnTo>
                  <a:pt x="257371" y="128894"/>
                </a:lnTo>
                <a:lnTo>
                  <a:pt x="264246" y="134886"/>
                </a:lnTo>
                <a:lnTo>
                  <a:pt x="268761" y="142810"/>
                </a:lnTo>
                <a:lnTo>
                  <a:pt x="270273" y="151386"/>
                </a:lnTo>
                <a:lnTo>
                  <a:pt x="270385" y="162199"/>
                </a:lnTo>
                <a:lnTo>
                  <a:pt x="0" y="162199"/>
                </a:lnTo>
                <a:lnTo>
                  <a:pt x="0" y="171244"/>
                </a:lnTo>
                <a:lnTo>
                  <a:pt x="279425" y="171244"/>
                </a:lnTo>
                <a:lnTo>
                  <a:pt x="279313" y="151386"/>
                </a:lnTo>
                <a:lnTo>
                  <a:pt x="277255" y="139748"/>
                </a:lnTo>
                <a:lnTo>
                  <a:pt x="271222" y="129186"/>
                </a:lnTo>
                <a:lnTo>
                  <a:pt x="266096" y="124724"/>
                </a:lnTo>
                <a:close/>
              </a:path>
              <a:path w="280034" h="171450">
                <a:moveTo>
                  <a:pt x="62073" y="135160"/>
                </a:moveTo>
                <a:lnTo>
                  <a:pt x="52817" y="135160"/>
                </a:lnTo>
                <a:lnTo>
                  <a:pt x="46056" y="162199"/>
                </a:lnTo>
                <a:lnTo>
                  <a:pt x="55310" y="162199"/>
                </a:lnTo>
                <a:lnTo>
                  <a:pt x="62073" y="135160"/>
                </a:lnTo>
                <a:close/>
              </a:path>
              <a:path w="280034" h="171450">
                <a:moveTo>
                  <a:pt x="84636" y="135160"/>
                </a:moveTo>
                <a:lnTo>
                  <a:pt x="75337" y="135160"/>
                </a:lnTo>
                <a:lnTo>
                  <a:pt x="68579" y="162199"/>
                </a:lnTo>
                <a:lnTo>
                  <a:pt x="77872" y="162199"/>
                </a:lnTo>
                <a:lnTo>
                  <a:pt x="84636" y="135160"/>
                </a:lnTo>
                <a:close/>
              </a:path>
              <a:path w="280034" h="171450">
                <a:moveTo>
                  <a:pt x="127436" y="135160"/>
                </a:moveTo>
                <a:lnTo>
                  <a:pt x="118143" y="135160"/>
                </a:lnTo>
                <a:lnTo>
                  <a:pt x="124902" y="162199"/>
                </a:lnTo>
                <a:lnTo>
                  <a:pt x="134195" y="162199"/>
                </a:lnTo>
                <a:lnTo>
                  <a:pt x="127436" y="135160"/>
                </a:lnTo>
                <a:close/>
              </a:path>
              <a:path w="280034" h="171450">
                <a:moveTo>
                  <a:pt x="221958" y="0"/>
                </a:moveTo>
                <a:lnTo>
                  <a:pt x="210046" y="0"/>
                </a:lnTo>
                <a:lnTo>
                  <a:pt x="201907" y="950"/>
                </a:lnTo>
                <a:lnTo>
                  <a:pt x="194347" y="3702"/>
                </a:lnTo>
                <a:lnTo>
                  <a:pt x="187642" y="8109"/>
                </a:lnTo>
                <a:lnTo>
                  <a:pt x="182070" y="14023"/>
                </a:lnTo>
                <a:lnTo>
                  <a:pt x="178775" y="14828"/>
                </a:lnTo>
                <a:lnTo>
                  <a:pt x="176201" y="15504"/>
                </a:lnTo>
                <a:lnTo>
                  <a:pt x="173875" y="16563"/>
                </a:lnTo>
                <a:lnTo>
                  <a:pt x="171802" y="17999"/>
                </a:lnTo>
                <a:lnTo>
                  <a:pt x="8999" y="17999"/>
                </a:lnTo>
                <a:lnTo>
                  <a:pt x="8999" y="135160"/>
                </a:lnTo>
                <a:lnTo>
                  <a:pt x="148439" y="135160"/>
                </a:lnTo>
                <a:lnTo>
                  <a:pt x="145724" y="140274"/>
                </a:lnTo>
                <a:lnTo>
                  <a:pt x="144209" y="145974"/>
                </a:lnTo>
                <a:lnTo>
                  <a:pt x="144209" y="162199"/>
                </a:lnTo>
                <a:lnTo>
                  <a:pt x="153210" y="162199"/>
                </a:lnTo>
                <a:lnTo>
                  <a:pt x="153321" y="151386"/>
                </a:lnTo>
                <a:lnTo>
                  <a:pt x="154834" y="142810"/>
                </a:lnTo>
                <a:lnTo>
                  <a:pt x="159354" y="134886"/>
                </a:lnTo>
                <a:lnTo>
                  <a:pt x="166243" y="128894"/>
                </a:lnTo>
                <a:lnTo>
                  <a:pt x="173242" y="126160"/>
                </a:lnTo>
                <a:lnTo>
                  <a:pt x="18000" y="126160"/>
                </a:lnTo>
                <a:lnTo>
                  <a:pt x="18000" y="26999"/>
                </a:lnTo>
                <a:lnTo>
                  <a:pt x="173683" y="26999"/>
                </a:lnTo>
                <a:lnTo>
                  <a:pt x="175227" y="25011"/>
                </a:lnTo>
                <a:lnTo>
                  <a:pt x="187567" y="21925"/>
                </a:lnTo>
                <a:lnTo>
                  <a:pt x="188496" y="20488"/>
                </a:lnTo>
                <a:lnTo>
                  <a:pt x="193312" y="13263"/>
                </a:lnTo>
                <a:lnTo>
                  <a:pt x="201383" y="8999"/>
                </a:lnTo>
                <a:lnTo>
                  <a:pt x="246055" y="8999"/>
                </a:lnTo>
                <a:lnTo>
                  <a:pt x="237300" y="3098"/>
                </a:lnTo>
                <a:lnTo>
                  <a:pt x="221958" y="0"/>
                </a:lnTo>
                <a:close/>
              </a:path>
              <a:path w="280034" h="171450">
                <a:moveTo>
                  <a:pt x="188657" y="124724"/>
                </a:moveTo>
                <a:lnTo>
                  <a:pt x="178775" y="124724"/>
                </a:lnTo>
                <a:lnTo>
                  <a:pt x="195801" y="162199"/>
                </a:lnTo>
                <a:lnTo>
                  <a:pt x="208102" y="162199"/>
                </a:lnTo>
                <a:lnTo>
                  <a:pt x="209930" y="151386"/>
                </a:lnTo>
                <a:lnTo>
                  <a:pt x="200792" y="151386"/>
                </a:lnTo>
                <a:lnTo>
                  <a:pt x="195717" y="140274"/>
                </a:lnTo>
                <a:lnTo>
                  <a:pt x="201299" y="135836"/>
                </a:lnTo>
                <a:lnTo>
                  <a:pt x="239810" y="135836"/>
                </a:lnTo>
                <a:lnTo>
                  <a:pt x="240117" y="135160"/>
                </a:lnTo>
                <a:lnTo>
                  <a:pt x="210553" y="135160"/>
                </a:lnTo>
                <a:lnTo>
                  <a:pt x="209439" y="131820"/>
                </a:lnTo>
                <a:lnTo>
                  <a:pt x="191876" y="131820"/>
                </a:lnTo>
                <a:lnTo>
                  <a:pt x="188657" y="124724"/>
                </a:lnTo>
                <a:close/>
              </a:path>
              <a:path w="280034" h="171450">
                <a:moveTo>
                  <a:pt x="221644" y="144199"/>
                </a:moveTo>
                <a:lnTo>
                  <a:pt x="212496" y="144199"/>
                </a:lnTo>
                <a:lnTo>
                  <a:pt x="215492" y="162199"/>
                </a:lnTo>
                <a:lnTo>
                  <a:pt x="227832" y="162199"/>
                </a:lnTo>
                <a:lnTo>
                  <a:pt x="232745" y="151386"/>
                </a:lnTo>
                <a:lnTo>
                  <a:pt x="222848" y="151386"/>
                </a:lnTo>
                <a:lnTo>
                  <a:pt x="221644" y="144199"/>
                </a:lnTo>
                <a:close/>
              </a:path>
              <a:path w="280034" h="171450">
                <a:moveTo>
                  <a:pt x="222341" y="135836"/>
                </a:moveTo>
                <a:lnTo>
                  <a:pt x="201299" y="135836"/>
                </a:lnTo>
                <a:lnTo>
                  <a:pt x="202599" y="139748"/>
                </a:lnTo>
                <a:lnTo>
                  <a:pt x="202647" y="140274"/>
                </a:lnTo>
                <a:lnTo>
                  <a:pt x="200792" y="151386"/>
                </a:lnTo>
                <a:lnTo>
                  <a:pt x="209930" y="151386"/>
                </a:lnTo>
                <a:lnTo>
                  <a:pt x="211144" y="144199"/>
                </a:lnTo>
                <a:lnTo>
                  <a:pt x="221644" y="144199"/>
                </a:lnTo>
                <a:lnTo>
                  <a:pt x="220987" y="140274"/>
                </a:lnTo>
                <a:lnTo>
                  <a:pt x="221035" y="139748"/>
                </a:lnTo>
                <a:lnTo>
                  <a:pt x="222341" y="135836"/>
                </a:lnTo>
                <a:close/>
              </a:path>
              <a:path w="280034" h="171450">
                <a:moveTo>
                  <a:pt x="239810" y="135836"/>
                </a:moveTo>
                <a:lnTo>
                  <a:pt x="222341" y="135836"/>
                </a:lnTo>
                <a:lnTo>
                  <a:pt x="227878" y="140274"/>
                </a:lnTo>
                <a:lnTo>
                  <a:pt x="222848" y="151386"/>
                </a:lnTo>
                <a:lnTo>
                  <a:pt x="232745" y="151386"/>
                </a:lnTo>
                <a:lnTo>
                  <a:pt x="239810" y="135836"/>
                </a:lnTo>
                <a:close/>
              </a:path>
              <a:path w="280034" h="171450">
                <a:moveTo>
                  <a:pt x="226247" y="127428"/>
                </a:moveTo>
                <a:lnTo>
                  <a:pt x="211820" y="127428"/>
                </a:lnTo>
                <a:lnTo>
                  <a:pt x="214861" y="129838"/>
                </a:lnTo>
                <a:lnTo>
                  <a:pt x="213087" y="135160"/>
                </a:lnTo>
                <a:lnTo>
                  <a:pt x="240117" y="135160"/>
                </a:lnTo>
                <a:lnTo>
                  <a:pt x="241635" y="131820"/>
                </a:lnTo>
                <a:lnTo>
                  <a:pt x="231719" y="131820"/>
                </a:lnTo>
                <a:lnTo>
                  <a:pt x="226247" y="127428"/>
                </a:lnTo>
                <a:close/>
              </a:path>
              <a:path w="280034" h="171450">
                <a:moveTo>
                  <a:pt x="228508" y="118343"/>
                </a:moveTo>
                <a:lnTo>
                  <a:pt x="195126" y="118343"/>
                </a:lnTo>
                <a:lnTo>
                  <a:pt x="203495" y="122528"/>
                </a:lnTo>
                <a:lnTo>
                  <a:pt x="191876" y="131820"/>
                </a:lnTo>
                <a:lnTo>
                  <a:pt x="209439" y="131820"/>
                </a:lnTo>
                <a:lnTo>
                  <a:pt x="208778" y="129838"/>
                </a:lnTo>
                <a:lnTo>
                  <a:pt x="211820" y="127428"/>
                </a:lnTo>
                <a:lnTo>
                  <a:pt x="226247" y="127428"/>
                </a:lnTo>
                <a:lnTo>
                  <a:pt x="220144" y="122528"/>
                </a:lnTo>
                <a:lnTo>
                  <a:pt x="228508" y="118343"/>
                </a:lnTo>
                <a:close/>
              </a:path>
              <a:path w="280034" h="171450">
                <a:moveTo>
                  <a:pt x="254755" y="118343"/>
                </a:moveTo>
                <a:lnTo>
                  <a:pt x="228508" y="118343"/>
                </a:lnTo>
                <a:lnTo>
                  <a:pt x="230536" y="120371"/>
                </a:lnTo>
                <a:lnTo>
                  <a:pt x="233031" y="121891"/>
                </a:lnTo>
                <a:lnTo>
                  <a:pt x="235859" y="122781"/>
                </a:lnTo>
                <a:lnTo>
                  <a:pt x="231719" y="131820"/>
                </a:lnTo>
                <a:lnTo>
                  <a:pt x="241635" y="131820"/>
                </a:lnTo>
                <a:lnTo>
                  <a:pt x="244859" y="124724"/>
                </a:lnTo>
                <a:lnTo>
                  <a:pt x="266096" y="124724"/>
                </a:lnTo>
                <a:lnTo>
                  <a:pt x="262045" y="121199"/>
                </a:lnTo>
                <a:lnTo>
                  <a:pt x="254755" y="118343"/>
                </a:lnTo>
                <a:close/>
              </a:path>
              <a:path w="280034" h="171450">
                <a:moveTo>
                  <a:pt x="173683" y="26999"/>
                </a:moveTo>
                <a:lnTo>
                  <a:pt x="164238" y="26999"/>
                </a:lnTo>
                <a:lnTo>
                  <a:pt x="162971" y="29787"/>
                </a:lnTo>
                <a:lnTo>
                  <a:pt x="162327" y="32361"/>
                </a:lnTo>
                <a:lnTo>
                  <a:pt x="162308" y="43602"/>
                </a:lnTo>
                <a:lnTo>
                  <a:pt x="164790" y="52179"/>
                </a:lnTo>
                <a:lnTo>
                  <a:pt x="166142" y="56488"/>
                </a:lnTo>
                <a:lnTo>
                  <a:pt x="163731" y="59529"/>
                </a:lnTo>
                <a:lnTo>
                  <a:pt x="162210" y="63376"/>
                </a:lnTo>
                <a:lnTo>
                  <a:pt x="162210" y="67560"/>
                </a:lnTo>
                <a:lnTo>
                  <a:pt x="163645" y="74584"/>
                </a:lnTo>
                <a:lnTo>
                  <a:pt x="167532" y="80318"/>
                </a:lnTo>
                <a:lnTo>
                  <a:pt x="173275" y="84182"/>
                </a:lnTo>
                <a:lnTo>
                  <a:pt x="180256" y="85599"/>
                </a:lnTo>
                <a:lnTo>
                  <a:pt x="183337" y="85599"/>
                </a:lnTo>
                <a:lnTo>
                  <a:pt x="185579" y="90291"/>
                </a:lnTo>
                <a:lnTo>
                  <a:pt x="188958" y="94346"/>
                </a:lnTo>
                <a:lnTo>
                  <a:pt x="193143" y="97432"/>
                </a:lnTo>
                <a:lnTo>
                  <a:pt x="190394" y="110994"/>
                </a:lnTo>
                <a:lnTo>
                  <a:pt x="187652" y="113781"/>
                </a:lnTo>
                <a:lnTo>
                  <a:pt x="166226" y="118050"/>
                </a:lnTo>
                <a:lnTo>
                  <a:pt x="160059" y="121469"/>
                </a:lnTo>
                <a:lnTo>
                  <a:pt x="155243" y="126160"/>
                </a:lnTo>
                <a:lnTo>
                  <a:pt x="173242" y="126160"/>
                </a:lnTo>
                <a:lnTo>
                  <a:pt x="174973" y="125485"/>
                </a:lnTo>
                <a:lnTo>
                  <a:pt x="178775" y="124724"/>
                </a:lnTo>
                <a:lnTo>
                  <a:pt x="188657" y="124724"/>
                </a:lnTo>
                <a:lnTo>
                  <a:pt x="187775" y="122781"/>
                </a:lnTo>
                <a:lnTo>
                  <a:pt x="190608" y="121891"/>
                </a:lnTo>
                <a:lnTo>
                  <a:pt x="193098" y="120371"/>
                </a:lnTo>
                <a:lnTo>
                  <a:pt x="195126" y="118343"/>
                </a:lnTo>
                <a:lnTo>
                  <a:pt x="254755" y="118343"/>
                </a:lnTo>
                <a:lnTo>
                  <a:pt x="250441" y="116654"/>
                </a:lnTo>
                <a:lnTo>
                  <a:pt x="250214" y="116609"/>
                </a:lnTo>
                <a:lnTo>
                  <a:pt x="211820" y="116609"/>
                </a:lnTo>
                <a:lnTo>
                  <a:pt x="199609" y="110487"/>
                </a:lnTo>
                <a:lnTo>
                  <a:pt x="199986" y="109174"/>
                </a:lnTo>
                <a:lnTo>
                  <a:pt x="201423" y="101825"/>
                </a:lnTo>
                <a:lnTo>
                  <a:pt x="231372" y="101825"/>
                </a:lnTo>
                <a:lnTo>
                  <a:pt x="230497" y="97432"/>
                </a:lnTo>
                <a:lnTo>
                  <a:pt x="234346" y="94599"/>
                </a:lnTo>
                <a:lnTo>
                  <a:pt x="211820" y="94599"/>
                </a:lnTo>
                <a:lnTo>
                  <a:pt x="203053" y="92827"/>
                </a:lnTo>
                <a:lnTo>
                  <a:pt x="195879" y="87997"/>
                </a:lnTo>
                <a:lnTo>
                  <a:pt x="191035" y="80837"/>
                </a:lnTo>
                <a:lnTo>
                  <a:pt x="190175" y="76599"/>
                </a:lnTo>
                <a:lnTo>
                  <a:pt x="175311" y="76599"/>
                </a:lnTo>
                <a:lnTo>
                  <a:pt x="171256" y="72544"/>
                </a:lnTo>
                <a:lnTo>
                  <a:pt x="171256" y="62615"/>
                </a:lnTo>
                <a:lnTo>
                  <a:pt x="175311" y="58560"/>
                </a:lnTo>
                <a:lnTo>
                  <a:pt x="189257" y="58560"/>
                </a:lnTo>
                <a:lnTo>
                  <a:pt x="189257" y="50783"/>
                </a:lnTo>
                <a:lnTo>
                  <a:pt x="173830" y="50783"/>
                </a:lnTo>
                <a:lnTo>
                  <a:pt x="172647" y="46604"/>
                </a:lnTo>
                <a:lnTo>
                  <a:pt x="171256" y="40730"/>
                </a:lnTo>
                <a:lnTo>
                  <a:pt x="171256" y="30125"/>
                </a:lnTo>
                <a:lnTo>
                  <a:pt x="173683" y="26999"/>
                </a:lnTo>
                <a:close/>
              </a:path>
              <a:path w="280034" h="171450">
                <a:moveTo>
                  <a:pt x="231372" y="101825"/>
                </a:moveTo>
                <a:lnTo>
                  <a:pt x="222172" y="101825"/>
                </a:lnTo>
                <a:lnTo>
                  <a:pt x="223732" y="109642"/>
                </a:lnTo>
                <a:lnTo>
                  <a:pt x="223901" y="110064"/>
                </a:lnTo>
                <a:lnTo>
                  <a:pt x="224031" y="110487"/>
                </a:lnTo>
                <a:lnTo>
                  <a:pt x="211820" y="116609"/>
                </a:lnTo>
                <a:lnTo>
                  <a:pt x="250214" y="116609"/>
                </a:lnTo>
                <a:lnTo>
                  <a:pt x="235988" y="113781"/>
                </a:lnTo>
                <a:lnTo>
                  <a:pt x="233200" y="110994"/>
                </a:lnTo>
                <a:lnTo>
                  <a:pt x="231372" y="101825"/>
                </a:lnTo>
                <a:close/>
              </a:path>
              <a:path w="280034" h="171450">
                <a:moveTo>
                  <a:pt x="222172" y="101825"/>
                </a:moveTo>
                <a:lnTo>
                  <a:pt x="201423" y="101825"/>
                </a:lnTo>
                <a:lnTo>
                  <a:pt x="204678" y="102962"/>
                </a:lnTo>
                <a:lnTo>
                  <a:pt x="208187" y="103638"/>
                </a:lnTo>
                <a:lnTo>
                  <a:pt x="215453" y="103638"/>
                </a:lnTo>
                <a:lnTo>
                  <a:pt x="218917" y="102962"/>
                </a:lnTo>
                <a:lnTo>
                  <a:pt x="222172" y="101825"/>
                </a:lnTo>
                <a:close/>
              </a:path>
              <a:path w="280034" h="171450">
                <a:moveTo>
                  <a:pt x="245788" y="49560"/>
                </a:moveTo>
                <a:lnTo>
                  <a:pt x="232310" y="49560"/>
                </a:lnTo>
                <a:lnTo>
                  <a:pt x="234338" y="51543"/>
                </a:lnTo>
                <a:lnTo>
                  <a:pt x="234243" y="72544"/>
                </a:lnTo>
                <a:lnTo>
                  <a:pt x="232566" y="80837"/>
                </a:lnTo>
                <a:lnTo>
                  <a:pt x="227736" y="87997"/>
                </a:lnTo>
                <a:lnTo>
                  <a:pt x="220578" y="92827"/>
                </a:lnTo>
                <a:lnTo>
                  <a:pt x="211820" y="94599"/>
                </a:lnTo>
                <a:lnTo>
                  <a:pt x="234346" y="94599"/>
                </a:lnTo>
                <a:lnTo>
                  <a:pt x="234669" y="94346"/>
                </a:lnTo>
                <a:lnTo>
                  <a:pt x="238016" y="90291"/>
                </a:lnTo>
                <a:lnTo>
                  <a:pt x="240257" y="85599"/>
                </a:lnTo>
                <a:lnTo>
                  <a:pt x="243338" y="85599"/>
                </a:lnTo>
                <a:lnTo>
                  <a:pt x="250374" y="84177"/>
                </a:lnTo>
                <a:lnTo>
                  <a:pt x="256112" y="80303"/>
                </a:lnTo>
                <a:lnTo>
                  <a:pt x="258609" y="76599"/>
                </a:lnTo>
                <a:lnTo>
                  <a:pt x="243000" y="76599"/>
                </a:lnTo>
                <a:lnTo>
                  <a:pt x="243214" y="75118"/>
                </a:lnTo>
                <a:lnTo>
                  <a:pt x="243338" y="58560"/>
                </a:lnTo>
                <a:lnTo>
                  <a:pt x="259057" y="58560"/>
                </a:lnTo>
                <a:lnTo>
                  <a:pt x="257706" y="56786"/>
                </a:lnTo>
                <a:lnTo>
                  <a:pt x="259666" y="50912"/>
                </a:lnTo>
                <a:lnTo>
                  <a:pt x="250187" y="50912"/>
                </a:lnTo>
                <a:lnTo>
                  <a:pt x="248069" y="50022"/>
                </a:lnTo>
                <a:lnTo>
                  <a:pt x="245788" y="49560"/>
                </a:lnTo>
                <a:close/>
              </a:path>
              <a:path w="280034" h="171450">
                <a:moveTo>
                  <a:pt x="189257" y="58560"/>
                </a:moveTo>
                <a:lnTo>
                  <a:pt x="180256" y="58560"/>
                </a:lnTo>
                <a:lnTo>
                  <a:pt x="180364" y="74568"/>
                </a:lnTo>
                <a:lnTo>
                  <a:pt x="180634" y="76599"/>
                </a:lnTo>
                <a:lnTo>
                  <a:pt x="190175" y="76599"/>
                </a:lnTo>
                <a:lnTo>
                  <a:pt x="189352" y="72544"/>
                </a:lnTo>
                <a:lnTo>
                  <a:pt x="189257" y="58560"/>
                </a:lnTo>
                <a:close/>
              </a:path>
              <a:path w="280034" h="171450">
                <a:moveTo>
                  <a:pt x="259057" y="58560"/>
                </a:moveTo>
                <a:lnTo>
                  <a:pt x="248329" y="58560"/>
                </a:lnTo>
                <a:lnTo>
                  <a:pt x="252384" y="62615"/>
                </a:lnTo>
                <a:lnTo>
                  <a:pt x="252384" y="72544"/>
                </a:lnTo>
                <a:lnTo>
                  <a:pt x="248329" y="76599"/>
                </a:lnTo>
                <a:lnTo>
                  <a:pt x="258609" y="76599"/>
                </a:lnTo>
                <a:lnTo>
                  <a:pt x="259971" y="74568"/>
                </a:lnTo>
                <a:lnTo>
                  <a:pt x="261384" y="67560"/>
                </a:lnTo>
                <a:lnTo>
                  <a:pt x="261338" y="63376"/>
                </a:lnTo>
                <a:lnTo>
                  <a:pt x="259987" y="59782"/>
                </a:lnTo>
                <a:lnTo>
                  <a:pt x="259057" y="58560"/>
                </a:lnTo>
                <a:close/>
              </a:path>
              <a:path w="280034" h="171450">
                <a:moveTo>
                  <a:pt x="246055" y="8999"/>
                </a:moveTo>
                <a:lnTo>
                  <a:pt x="221958" y="8999"/>
                </a:lnTo>
                <a:lnTo>
                  <a:pt x="233791" y="11387"/>
                </a:lnTo>
                <a:lnTo>
                  <a:pt x="243463" y="17897"/>
                </a:lnTo>
                <a:lnTo>
                  <a:pt x="249989" y="27553"/>
                </a:lnTo>
                <a:lnTo>
                  <a:pt x="252204" y="38488"/>
                </a:lnTo>
                <a:lnTo>
                  <a:pt x="252319" y="43011"/>
                </a:lnTo>
                <a:lnTo>
                  <a:pt x="251832" y="45883"/>
                </a:lnTo>
                <a:lnTo>
                  <a:pt x="250187" y="50912"/>
                </a:lnTo>
                <a:lnTo>
                  <a:pt x="259666" y="50912"/>
                </a:lnTo>
                <a:lnTo>
                  <a:pt x="260708" y="47786"/>
                </a:lnTo>
                <a:lnTo>
                  <a:pt x="261269" y="44317"/>
                </a:lnTo>
                <a:lnTo>
                  <a:pt x="261384" y="39378"/>
                </a:lnTo>
                <a:lnTo>
                  <a:pt x="258284" y="24063"/>
                </a:lnTo>
                <a:lnTo>
                  <a:pt x="249832" y="11545"/>
                </a:lnTo>
                <a:lnTo>
                  <a:pt x="246055" y="8999"/>
                </a:lnTo>
                <a:close/>
              </a:path>
              <a:path w="280034" h="171450">
                <a:moveTo>
                  <a:pt x="216298" y="22516"/>
                </a:moveTo>
                <a:lnTo>
                  <a:pt x="205607" y="22516"/>
                </a:lnTo>
                <a:lnTo>
                  <a:pt x="200369" y="26700"/>
                </a:lnTo>
                <a:lnTo>
                  <a:pt x="198804" y="32361"/>
                </a:lnTo>
                <a:lnTo>
                  <a:pt x="197328" y="32744"/>
                </a:lnTo>
                <a:lnTo>
                  <a:pt x="188958" y="34810"/>
                </a:lnTo>
                <a:lnTo>
                  <a:pt x="182791" y="41445"/>
                </a:lnTo>
                <a:lnTo>
                  <a:pt x="180887" y="49560"/>
                </a:lnTo>
                <a:lnTo>
                  <a:pt x="178015" y="49560"/>
                </a:lnTo>
                <a:lnTo>
                  <a:pt x="175863" y="50022"/>
                </a:lnTo>
                <a:lnTo>
                  <a:pt x="173830" y="50783"/>
                </a:lnTo>
                <a:lnTo>
                  <a:pt x="189257" y="50783"/>
                </a:lnTo>
                <a:lnTo>
                  <a:pt x="189257" y="48417"/>
                </a:lnTo>
                <a:lnTo>
                  <a:pt x="193436" y="43011"/>
                </a:lnTo>
                <a:lnTo>
                  <a:pt x="199440" y="41490"/>
                </a:lnTo>
                <a:lnTo>
                  <a:pt x="236969" y="41490"/>
                </a:lnTo>
                <a:lnTo>
                  <a:pt x="235690" y="40516"/>
                </a:lnTo>
                <a:lnTo>
                  <a:pt x="209325" y="40516"/>
                </a:lnTo>
                <a:lnTo>
                  <a:pt x="207297" y="38488"/>
                </a:lnTo>
                <a:lnTo>
                  <a:pt x="207297" y="33543"/>
                </a:lnTo>
                <a:lnTo>
                  <a:pt x="209325" y="31516"/>
                </a:lnTo>
                <a:lnTo>
                  <a:pt x="216298" y="31516"/>
                </a:lnTo>
                <a:lnTo>
                  <a:pt x="216298" y="22516"/>
                </a:lnTo>
                <a:close/>
              </a:path>
              <a:path w="280034" h="171450">
                <a:moveTo>
                  <a:pt x="236969" y="41490"/>
                </a:moveTo>
                <a:lnTo>
                  <a:pt x="199440" y="41490"/>
                </a:lnTo>
                <a:lnTo>
                  <a:pt x="201552" y="46221"/>
                </a:lnTo>
                <a:lnTo>
                  <a:pt x="206283" y="49560"/>
                </a:lnTo>
                <a:lnTo>
                  <a:pt x="242538" y="49560"/>
                </a:lnTo>
                <a:lnTo>
                  <a:pt x="240680" y="44317"/>
                </a:lnTo>
                <a:lnTo>
                  <a:pt x="236969" y="414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6411662" y="3869695"/>
            <a:ext cx="63500" cy="8890"/>
          </a:xfrm>
          <a:custGeom>
            <a:avLst/>
            <a:gdLst/>
            <a:ahLst/>
            <a:cxnLst/>
            <a:rect l="l" t="t" r="r" b="b"/>
            <a:pathLst>
              <a:path w="63500" h="8889">
                <a:moveTo>
                  <a:pt x="0" y="8889"/>
                </a:moveTo>
                <a:lnTo>
                  <a:pt x="63126" y="8889"/>
                </a:lnTo>
                <a:lnTo>
                  <a:pt x="63126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411662" y="3851916"/>
            <a:ext cx="9525" cy="17780"/>
          </a:xfrm>
          <a:custGeom>
            <a:avLst/>
            <a:gdLst/>
            <a:ahLst/>
            <a:cxnLst/>
            <a:rect l="l" t="t" r="r" b="b"/>
            <a:pathLst>
              <a:path w="9525" h="17779">
                <a:moveTo>
                  <a:pt x="0" y="17779"/>
                </a:moveTo>
                <a:lnTo>
                  <a:pt x="9044" y="17779"/>
                </a:lnTo>
                <a:lnTo>
                  <a:pt x="9044" y="0"/>
                </a:lnTo>
                <a:lnTo>
                  <a:pt x="0" y="0"/>
                </a:lnTo>
                <a:lnTo>
                  <a:pt x="0" y="17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465749" y="3851916"/>
            <a:ext cx="9525" cy="17780"/>
          </a:xfrm>
          <a:custGeom>
            <a:avLst/>
            <a:gdLst/>
            <a:ahLst/>
            <a:cxnLst/>
            <a:rect l="l" t="t" r="r" b="b"/>
            <a:pathLst>
              <a:path w="9525" h="17779">
                <a:moveTo>
                  <a:pt x="0" y="17779"/>
                </a:moveTo>
                <a:lnTo>
                  <a:pt x="9039" y="17779"/>
                </a:lnTo>
                <a:lnTo>
                  <a:pt x="9039" y="0"/>
                </a:lnTo>
                <a:lnTo>
                  <a:pt x="0" y="0"/>
                </a:lnTo>
                <a:lnTo>
                  <a:pt x="0" y="17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465749" y="3843026"/>
            <a:ext cx="45085" cy="8890"/>
          </a:xfrm>
          <a:custGeom>
            <a:avLst/>
            <a:gdLst/>
            <a:ahLst/>
            <a:cxnLst/>
            <a:rect l="l" t="t" r="r" b="b"/>
            <a:pathLst>
              <a:path w="45084" h="8889">
                <a:moveTo>
                  <a:pt x="0" y="8889"/>
                </a:moveTo>
                <a:lnTo>
                  <a:pt x="45081" y="8889"/>
                </a:lnTo>
                <a:lnTo>
                  <a:pt x="45081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465749" y="3832867"/>
            <a:ext cx="9525" cy="10160"/>
          </a:xfrm>
          <a:custGeom>
            <a:avLst/>
            <a:gdLst/>
            <a:ahLst/>
            <a:cxnLst/>
            <a:rect l="l" t="t" r="r" b="b"/>
            <a:pathLst>
              <a:path w="9525" h="10160">
                <a:moveTo>
                  <a:pt x="0" y="10159"/>
                </a:moveTo>
                <a:lnTo>
                  <a:pt x="9039" y="10159"/>
                </a:lnTo>
                <a:lnTo>
                  <a:pt x="9039" y="0"/>
                </a:lnTo>
                <a:lnTo>
                  <a:pt x="0" y="0"/>
                </a:lnTo>
                <a:lnTo>
                  <a:pt x="0" y="101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384620" y="3843026"/>
            <a:ext cx="54610" cy="8890"/>
          </a:xfrm>
          <a:custGeom>
            <a:avLst/>
            <a:gdLst/>
            <a:ahLst/>
            <a:cxnLst/>
            <a:rect l="l" t="t" r="r" b="b"/>
            <a:pathLst>
              <a:path w="54610" h="8889">
                <a:moveTo>
                  <a:pt x="0" y="8889"/>
                </a:moveTo>
                <a:lnTo>
                  <a:pt x="54082" y="8889"/>
                </a:lnTo>
                <a:lnTo>
                  <a:pt x="54082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6384620" y="3806198"/>
            <a:ext cx="9525" cy="36830"/>
          </a:xfrm>
          <a:custGeom>
            <a:avLst/>
            <a:gdLst/>
            <a:ahLst/>
            <a:cxnLst/>
            <a:rect l="l" t="t" r="r" b="b"/>
            <a:pathLst>
              <a:path w="9525" h="36829">
                <a:moveTo>
                  <a:pt x="0" y="36828"/>
                </a:moveTo>
                <a:lnTo>
                  <a:pt x="9042" y="36828"/>
                </a:lnTo>
                <a:lnTo>
                  <a:pt x="9042" y="0"/>
                </a:lnTo>
                <a:lnTo>
                  <a:pt x="0" y="0"/>
                </a:lnTo>
                <a:lnTo>
                  <a:pt x="0" y="36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384620" y="3797308"/>
            <a:ext cx="54610" cy="8890"/>
          </a:xfrm>
          <a:custGeom>
            <a:avLst/>
            <a:gdLst/>
            <a:ahLst/>
            <a:cxnLst/>
            <a:rect l="l" t="t" r="r" b="b"/>
            <a:pathLst>
              <a:path w="54610" h="8889">
                <a:moveTo>
                  <a:pt x="0" y="8889"/>
                </a:moveTo>
                <a:lnTo>
                  <a:pt x="54082" y="8889"/>
                </a:lnTo>
                <a:lnTo>
                  <a:pt x="54082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429702" y="3832867"/>
            <a:ext cx="9525" cy="10160"/>
          </a:xfrm>
          <a:custGeom>
            <a:avLst/>
            <a:gdLst/>
            <a:ahLst/>
            <a:cxnLst/>
            <a:rect l="l" t="t" r="r" b="b"/>
            <a:pathLst>
              <a:path w="9525" h="10160">
                <a:moveTo>
                  <a:pt x="0" y="10159"/>
                </a:moveTo>
                <a:lnTo>
                  <a:pt x="9000" y="10159"/>
                </a:lnTo>
                <a:lnTo>
                  <a:pt x="9000" y="0"/>
                </a:lnTo>
                <a:lnTo>
                  <a:pt x="0" y="0"/>
                </a:lnTo>
                <a:lnTo>
                  <a:pt x="0" y="101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6429702" y="3823977"/>
            <a:ext cx="45085" cy="8890"/>
          </a:xfrm>
          <a:custGeom>
            <a:avLst/>
            <a:gdLst/>
            <a:ahLst/>
            <a:cxnLst/>
            <a:rect l="l" t="t" r="r" b="b"/>
            <a:pathLst>
              <a:path w="45085" h="8889">
                <a:moveTo>
                  <a:pt x="0" y="8889"/>
                </a:moveTo>
                <a:lnTo>
                  <a:pt x="45086" y="8889"/>
                </a:lnTo>
                <a:lnTo>
                  <a:pt x="45086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6429702" y="3806198"/>
            <a:ext cx="9525" cy="17780"/>
          </a:xfrm>
          <a:custGeom>
            <a:avLst/>
            <a:gdLst/>
            <a:ahLst/>
            <a:cxnLst/>
            <a:rect l="l" t="t" r="r" b="b"/>
            <a:pathLst>
              <a:path w="9525" h="17779">
                <a:moveTo>
                  <a:pt x="0" y="17779"/>
                </a:moveTo>
                <a:lnTo>
                  <a:pt x="9000" y="17779"/>
                </a:lnTo>
                <a:lnTo>
                  <a:pt x="9000" y="0"/>
                </a:lnTo>
                <a:lnTo>
                  <a:pt x="0" y="0"/>
                </a:lnTo>
                <a:lnTo>
                  <a:pt x="0" y="177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6501829" y="3815361"/>
            <a:ext cx="9525" cy="27305"/>
          </a:xfrm>
          <a:custGeom>
            <a:avLst/>
            <a:gdLst/>
            <a:ahLst/>
            <a:cxnLst/>
            <a:rect l="l" t="t" r="r" b="b"/>
            <a:pathLst>
              <a:path w="9525" h="27304">
                <a:moveTo>
                  <a:pt x="9000" y="0"/>
                </a:moveTo>
                <a:lnTo>
                  <a:pt x="0" y="0"/>
                </a:lnTo>
                <a:lnTo>
                  <a:pt x="0" y="27038"/>
                </a:lnTo>
                <a:lnTo>
                  <a:pt x="9000" y="27038"/>
                </a:lnTo>
                <a:lnTo>
                  <a:pt x="9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456748" y="3815087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0" y="8889"/>
                </a:moveTo>
                <a:lnTo>
                  <a:pt x="9000" y="8889"/>
                </a:lnTo>
                <a:lnTo>
                  <a:pt x="9000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456748" y="3806198"/>
            <a:ext cx="54610" cy="8890"/>
          </a:xfrm>
          <a:custGeom>
            <a:avLst/>
            <a:gdLst/>
            <a:ahLst/>
            <a:cxnLst/>
            <a:rect l="l" t="t" r="r" b="b"/>
            <a:pathLst>
              <a:path w="54609" h="8889">
                <a:moveTo>
                  <a:pt x="0" y="8889"/>
                </a:moveTo>
                <a:lnTo>
                  <a:pt x="54081" y="8889"/>
                </a:lnTo>
                <a:lnTo>
                  <a:pt x="54081" y="0"/>
                </a:lnTo>
                <a:lnTo>
                  <a:pt x="0" y="0"/>
                </a:lnTo>
                <a:lnTo>
                  <a:pt x="0" y="8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357620" y="3941567"/>
            <a:ext cx="280035" cy="99695"/>
          </a:xfrm>
          <a:custGeom>
            <a:avLst/>
            <a:gdLst/>
            <a:ahLst/>
            <a:cxnLst/>
            <a:rect l="l" t="t" r="r" b="b"/>
            <a:pathLst>
              <a:path w="280034" h="99695">
                <a:moveTo>
                  <a:pt x="58564" y="0"/>
                </a:moveTo>
                <a:lnTo>
                  <a:pt x="22056" y="0"/>
                </a:lnTo>
                <a:lnTo>
                  <a:pt x="18000" y="4054"/>
                </a:lnTo>
                <a:lnTo>
                  <a:pt x="18000" y="31561"/>
                </a:lnTo>
                <a:lnTo>
                  <a:pt x="18794" y="38598"/>
                </a:lnTo>
                <a:lnTo>
                  <a:pt x="21058" y="45080"/>
                </a:lnTo>
                <a:lnTo>
                  <a:pt x="24613" y="50833"/>
                </a:lnTo>
                <a:lnTo>
                  <a:pt x="29281" y="55684"/>
                </a:lnTo>
                <a:lnTo>
                  <a:pt x="17576" y="61241"/>
                </a:lnTo>
                <a:lnTo>
                  <a:pt x="8302" y="70075"/>
                </a:lnTo>
                <a:lnTo>
                  <a:pt x="2196" y="81463"/>
                </a:lnTo>
                <a:lnTo>
                  <a:pt x="0" y="94639"/>
                </a:lnTo>
                <a:lnTo>
                  <a:pt x="0" y="99160"/>
                </a:lnTo>
                <a:lnTo>
                  <a:pt x="279425" y="99160"/>
                </a:lnTo>
                <a:lnTo>
                  <a:pt x="279425" y="94639"/>
                </a:lnTo>
                <a:lnTo>
                  <a:pt x="278678" y="90118"/>
                </a:lnTo>
                <a:lnTo>
                  <a:pt x="9295" y="90118"/>
                </a:lnTo>
                <a:lnTo>
                  <a:pt x="12873" y="79458"/>
                </a:lnTo>
                <a:lnTo>
                  <a:pt x="19790" y="70878"/>
                </a:lnTo>
                <a:lnTo>
                  <a:pt x="29266" y="65158"/>
                </a:lnTo>
                <a:lnTo>
                  <a:pt x="40521" y="63078"/>
                </a:lnTo>
                <a:lnTo>
                  <a:pt x="83937" y="63078"/>
                </a:lnTo>
                <a:lnTo>
                  <a:pt x="77495" y="58771"/>
                </a:lnTo>
                <a:lnTo>
                  <a:pt x="69846" y="55641"/>
                </a:lnTo>
                <a:lnTo>
                  <a:pt x="71349" y="54078"/>
                </a:lnTo>
                <a:lnTo>
                  <a:pt x="49563" y="54078"/>
                </a:lnTo>
                <a:lnTo>
                  <a:pt x="40797" y="52306"/>
                </a:lnTo>
                <a:lnTo>
                  <a:pt x="33623" y="47476"/>
                </a:lnTo>
                <a:lnTo>
                  <a:pt x="28778" y="40318"/>
                </a:lnTo>
                <a:lnTo>
                  <a:pt x="27000" y="31561"/>
                </a:lnTo>
                <a:lnTo>
                  <a:pt x="27000" y="8994"/>
                </a:lnTo>
                <a:lnTo>
                  <a:pt x="76095" y="8994"/>
                </a:lnTo>
                <a:lnTo>
                  <a:pt x="74481" y="6601"/>
                </a:lnTo>
                <a:lnTo>
                  <a:pt x="67322" y="1771"/>
                </a:lnTo>
                <a:lnTo>
                  <a:pt x="58564" y="0"/>
                </a:lnTo>
                <a:close/>
              </a:path>
              <a:path w="280034" h="99695">
                <a:moveTo>
                  <a:pt x="83937" y="63078"/>
                </a:moveTo>
                <a:lnTo>
                  <a:pt x="58564" y="63078"/>
                </a:lnTo>
                <a:lnTo>
                  <a:pt x="69838" y="65158"/>
                </a:lnTo>
                <a:lnTo>
                  <a:pt x="79312" y="70878"/>
                </a:lnTo>
                <a:lnTo>
                  <a:pt x="86219" y="79458"/>
                </a:lnTo>
                <a:lnTo>
                  <a:pt x="89790" y="90118"/>
                </a:lnTo>
                <a:lnTo>
                  <a:pt x="99506" y="90118"/>
                </a:lnTo>
                <a:lnTo>
                  <a:pt x="103071" y="79458"/>
                </a:lnTo>
                <a:lnTo>
                  <a:pt x="105776" y="76091"/>
                </a:lnTo>
                <a:lnTo>
                  <a:pt x="94651" y="76091"/>
                </a:lnTo>
                <a:lnTo>
                  <a:pt x="90126" y="69182"/>
                </a:lnTo>
                <a:lnTo>
                  <a:pt x="84339" y="63347"/>
                </a:lnTo>
                <a:lnTo>
                  <a:pt x="83937" y="63078"/>
                </a:lnTo>
                <a:close/>
              </a:path>
              <a:path w="280034" h="99695">
                <a:moveTo>
                  <a:pt x="174037" y="63078"/>
                </a:moveTo>
                <a:lnTo>
                  <a:pt x="148693" y="63078"/>
                </a:lnTo>
                <a:lnTo>
                  <a:pt x="159964" y="65158"/>
                </a:lnTo>
                <a:lnTo>
                  <a:pt x="169438" y="70878"/>
                </a:lnTo>
                <a:lnTo>
                  <a:pt x="176346" y="79458"/>
                </a:lnTo>
                <a:lnTo>
                  <a:pt x="179918" y="90118"/>
                </a:lnTo>
                <a:lnTo>
                  <a:pt x="189634" y="90118"/>
                </a:lnTo>
                <a:lnTo>
                  <a:pt x="192189" y="81409"/>
                </a:lnTo>
                <a:lnTo>
                  <a:pt x="195616" y="76091"/>
                </a:lnTo>
                <a:lnTo>
                  <a:pt x="184734" y="76091"/>
                </a:lnTo>
                <a:lnTo>
                  <a:pt x="180218" y="69182"/>
                </a:lnTo>
                <a:lnTo>
                  <a:pt x="174494" y="63384"/>
                </a:lnTo>
                <a:lnTo>
                  <a:pt x="174037" y="63078"/>
                </a:lnTo>
                <a:close/>
              </a:path>
              <a:path w="280034" h="99695">
                <a:moveTo>
                  <a:pt x="265170" y="64345"/>
                </a:moveTo>
                <a:lnTo>
                  <a:pt x="247731" y="64345"/>
                </a:lnTo>
                <a:lnTo>
                  <a:pt x="255973" y="68111"/>
                </a:lnTo>
                <a:lnTo>
                  <a:pt x="262696" y="73936"/>
                </a:lnTo>
                <a:lnTo>
                  <a:pt x="267525" y="81409"/>
                </a:lnTo>
                <a:lnTo>
                  <a:pt x="270086" y="90118"/>
                </a:lnTo>
                <a:lnTo>
                  <a:pt x="278678" y="90118"/>
                </a:lnTo>
                <a:lnTo>
                  <a:pt x="277249" y="81463"/>
                </a:lnTo>
                <a:lnTo>
                  <a:pt x="271175" y="70070"/>
                </a:lnTo>
                <a:lnTo>
                  <a:pt x="265170" y="64345"/>
                </a:lnTo>
                <a:close/>
              </a:path>
              <a:path w="280034" h="99695">
                <a:moveTo>
                  <a:pt x="220820" y="64345"/>
                </a:moveTo>
                <a:lnTo>
                  <a:pt x="211944" y="64345"/>
                </a:lnTo>
                <a:lnTo>
                  <a:pt x="212620" y="73683"/>
                </a:lnTo>
                <a:lnTo>
                  <a:pt x="220353" y="81118"/>
                </a:lnTo>
                <a:lnTo>
                  <a:pt x="239328" y="81118"/>
                </a:lnTo>
                <a:lnTo>
                  <a:pt x="247056" y="73683"/>
                </a:lnTo>
                <a:lnTo>
                  <a:pt x="247169" y="72119"/>
                </a:lnTo>
                <a:lnTo>
                  <a:pt x="224876" y="72119"/>
                </a:lnTo>
                <a:lnTo>
                  <a:pt x="220868" y="68111"/>
                </a:lnTo>
                <a:lnTo>
                  <a:pt x="220820" y="64345"/>
                </a:lnTo>
                <a:close/>
              </a:path>
              <a:path w="280034" h="99695">
                <a:moveTo>
                  <a:pt x="144209" y="0"/>
                </a:moveTo>
                <a:lnTo>
                  <a:pt x="135170" y="0"/>
                </a:lnTo>
                <a:lnTo>
                  <a:pt x="124669" y="2127"/>
                </a:lnTo>
                <a:lnTo>
                  <a:pt x="116071" y="7926"/>
                </a:lnTo>
                <a:lnTo>
                  <a:pt x="110262" y="16522"/>
                </a:lnTo>
                <a:lnTo>
                  <a:pt x="108129" y="27038"/>
                </a:lnTo>
                <a:lnTo>
                  <a:pt x="108129" y="31561"/>
                </a:lnTo>
                <a:lnTo>
                  <a:pt x="108929" y="38598"/>
                </a:lnTo>
                <a:lnTo>
                  <a:pt x="111206" y="45080"/>
                </a:lnTo>
                <a:lnTo>
                  <a:pt x="114775" y="50833"/>
                </a:lnTo>
                <a:lnTo>
                  <a:pt x="119450" y="55684"/>
                </a:lnTo>
                <a:lnTo>
                  <a:pt x="111726" y="58813"/>
                </a:lnTo>
                <a:lnTo>
                  <a:pt x="104896" y="63384"/>
                </a:lnTo>
                <a:lnTo>
                  <a:pt x="99143" y="69207"/>
                </a:lnTo>
                <a:lnTo>
                  <a:pt x="94651" y="76091"/>
                </a:lnTo>
                <a:lnTo>
                  <a:pt x="105776" y="76091"/>
                </a:lnTo>
                <a:lnTo>
                  <a:pt x="109964" y="70878"/>
                </a:lnTo>
                <a:lnTo>
                  <a:pt x="119425" y="65158"/>
                </a:lnTo>
                <a:lnTo>
                  <a:pt x="130692" y="63078"/>
                </a:lnTo>
                <a:lnTo>
                  <a:pt x="174037" y="63078"/>
                </a:lnTo>
                <a:lnTo>
                  <a:pt x="167676" y="58813"/>
                </a:lnTo>
                <a:lnTo>
                  <a:pt x="159974" y="55684"/>
                </a:lnTo>
                <a:lnTo>
                  <a:pt x="161520" y="54078"/>
                </a:lnTo>
                <a:lnTo>
                  <a:pt x="139692" y="54078"/>
                </a:lnTo>
                <a:lnTo>
                  <a:pt x="130931" y="52306"/>
                </a:lnTo>
                <a:lnTo>
                  <a:pt x="123771" y="47476"/>
                </a:lnTo>
                <a:lnTo>
                  <a:pt x="118941" y="40318"/>
                </a:lnTo>
                <a:lnTo>
                  <a:pt x="117169" y="31561"/>
                </a:lnTo>
                <a:lnTo>
                  <a:pt x="117169" y="27038"/>
                </a:lnTo>
                <a:lnTo>
                  <a:pt x="118585" y="20030"/>
                </a:lnTo>
                <a:lnTo>
                  <a:pt x="122445" y="14293"/>
                </a:lnTo>
                <a:lnTo>
                  <a:pt x="128168" y="10417"/>
                </a:lnTo>
                <a:lnTo>
                  <a:pt x="135170" y="8994"/>
                </a:lnTo>
                <a:lnTo>
                  <a:pt x="164048" y="8994"/>
                </a:lnTo>
                <a:lnTo>
                  <a:pt x="163328" y="7926"/>
                </a:lnTo>
                <a:lnTo>
                  <a:pt x="154730" y="2127"/>
                </a:lnTo>
                <a:lnTo>
                  <a:pt x="144209" y="0"/>
                </a:lnTo>
                <a:close/>
              </a:path>
              <a:path w="280034" h="99695">
                <a:moveTo>
                  <a:pt x="234338" y="0"/>
                </a:moveTo>
                <a:lnTo>
                  <a:pt x="225337" y="0"/>
                </a:lnTo>
                <a:lnTo>
                  <a:pt x="214820" y="2127"/>
                </a:lnTo>
                <a:lnTo>
                  <a:pt x="206224" y="7926"/>
                </a:lnTo>
                <a:lnTo>
                  <a:pt x="200424" y="16522"/>
                </a:lnTo>
                <a:lnTo>
                  <a:pt x="198297" y="27038"/>
                </a:lnTo>
                <a:lnTo>
                  <a:pt x="198297" y="31561"/>
                </a:lnTo>
                <a:lnTo>
                  <a:pt x="199073" y="38448"/>
                </a:lnTo>
                <a:lnTo>
                  <a:pt x="201308" y="44899"/>
                </a:lnTo>
                <a:lnTo>
                  <a:pt x="204865" y="50702"/>
                </a:lnTo>
                <a:lnTo>
                  <a:pt x="209623" y="55641"/>
                </a:lnTo>
                <a:lnTo>
                  <a:pt x="201825" y="58771"/>
                </a:lnTo>
                <a:lnTo>
                  <a:pt x="194924" y="63384"/>
                </a:lnTo>
                <a:lnTo>
                  <a:pt x="189190" y="69207"/>
                </a:lnTo>
                <a:lnTo>
                  <a:pt x="184734" y="76091"/>
                </a:lnTo>
                <a:lnTo>
                  <a:pt x="195616" y="76091"/>
                </a:lnTo>
                <a:lnTo>
                  <a:pt x="197004" y="73936"/>
                </a:lnTo>
                <a:lnTo>
                  <a:pt x="203712" y="68111"/>
                </a:lnTo>
                <a:lnTo>
                  <a:pt x="211944" y="64345"/>
                </a:lnTo>
                <a:lnTo>
                  <a:pt x="220820" y="64345"/>
                </a:lnTo>
                <a:lnTo>
                  <a:pt x="220944" y="62232"/>
                </a:lnTo>
                <a:lnTo>
                  <a:pt x="220989" y="61768"/>
                </a:lnTo>
                <a:lnTo>
                  <a:pt x="262467" y="61768"/>
                </a:lnTo>
                <a:lnTo>
                  <a:pt x="261884" y="61212"/>
                </a:lnTo>
                <a:lnTo>
                  <a:pt x="250058" y="55641"/>
                </a:lnTo>
                <a:lnTo>
                  <a:pt x="250910" y="54754"/>
                </a:lnTo>
                <a:lnTo>
                  <a:pt x="226098" y="54754"/>
                </a:lnTo>
                <a:lnTo>
                  <a:pt x="220268" y="51923"/>
                </a:lnTo>
                <a:lnTo>
                  <a:pt x="212411" y="48205"/>
                </a:lnTo>
                <a:lnTo>
                  <a:pt x="207362" y="40318"/>
                </a:lnTo>
                <a:lnTo>
                  <a:pt x="225337" y="8994"/>
                </a:lnTo>
                <a:lnTo>
                  <a:pt x="254176" y="8994"/>
                </a:lnTo>
                <a:lnTo>
                  <a:pt x="253456" y="7926"/>
                </a:lnTo>
                <a:lnTo>
                  <a:pt x="244858" y="2127"/>
                </a:lnTo>
                <a:lnTo>
                  <a:pt x="234338" y="0"/>
                </a:lnTo>
                <a:close/>
              </a:path>
              <a:path w="280034" h="99695">
                <a:moveTo>
                  <a:pt x="262467" y="61768"/>
                </a:moveTo>
                <a:lnTo>
                  <a:pt x="238692" y="61768"/>
                </a:lnTo>
                <a:lnTo>
                  <a:pt x="238813" y="68111"/>
                </a:lnTo>
                <a:lnTo>
                  <a:pt x="234805" y="72119"/>
                </a:lnTo>
                <a:lnTo>
                  <a:pt x="247169" y="72119"/>
                </a:lnTo>
                <a:lnTo>
                  <a:pt x="247731" y="64345"/>
                </a:lnTo>
                <a:lnTo>
                  <a:pt x="265170" y="64345"/>
                </a:lnTo>
                <a:lnTo>
                  <a:pt x="262467" y="61768"/>
                </a:lnTo>
                <a:close/>
              </a:path>
              <a:path w="280034" h="99695">
                <a:moveTo>
                  <a:pt x="238692" y="61768"/>
                </a:moveTo>
                <a:lnTo>
                  <a:pt x="220989" y="61768"/>
                </a:lnTo>
                <a:lnTo>
                  <a:pt x="223862" y="62613"/>
                </a:lnTo>
                <a:lnTo>
                  <a:pt x="226819" y="63078"/>
                </a:lnTo>
                <a:lnTo>
                  <a:pt x="232862" y="63078"/>
                </a:lnTo>
                <a:lnTo>
                  <a:pt x="235819" y="62613"/>
                </a:lnTo>
                <a:lnTo>
                  <a:pt x="238692" y="61768"/>
                </a:lnTo>
                <a:close/>
              </a:path>
              <a:path w="280034" h="99695">
                <a:moveTo>
                  <a:pt x="254176" y="8994"/>
                </a:moveTo>
                <a:lnTo>
                  <a:pt x="234338" y="8994"/>
                </a:lnTo>
                <a:lnTo>
                  <a:pt x="241347" y="10417"/>
                </a:lnTo>
                <a:lnTo>
                  <a:pt x="247084" y="14293"/>
                </a:lnTo>
                <a:lnTo>
                  <a:pt x="250960" y="20030"/>
                </a:lnTo>
                <a:lnTo>
                  <a:pt x="252384" y="27038"/>
                </a:lnTo>
                <a:lnTo>
                  <a:pt x="252319" y="40318"/>
                </a:lnTo>
                <a:lnTo>
                  <a:pt x="247270" y="48205"/>
                </a:lnTo>
                <a:lnTo>
                  <a:pt x="239367" y="51923"/>
                </a:lnTo>
                <a:lnTo>
                  <a:pt x="233577" y="54712"/>
                </a:lnTo>
                <a:lnTo>
                  <a:pt x="226098" y="54754"/>
                </a:lnTo>
                <a:lnTo>
                  <a:pt x="250910" y="54754"/>
                </a:lnTo>
                <a:lnTo>
                  <a:pt x="254805" y="50702"/>
                </a:lnTo>
                <a:lnTo>
                  <a:pt x="258367" y="44899"/>
                </a:lnTo>
                <a:lnTo>
                  <a:pt x="260607" y="38448"/>
                </a:lnTo>
                <a:lnTo>
                  <a:pt x="261384" y="31561"/>
                </a:lnTo>
                <a:lnTo>
                  <a:pt x="261384" y="27038"/>
                </a:lnTo>
                <a:lnTo>
                  <a:pt x="259256" y="16522"/>
                </a:lnTo>
                <a:lnTo>
                  <a:pt x="254176" y="8994"/>
                </a:lnTo>
                <a:close/>
              </a:path>
              <a:path w="280034" h="99695">
                <a:moveTo>
                  <a:pt x="76095" y="8994"/>
                </a:moveTo>
                <a:lnTo>
                  <a:pt x="66044" y="8994"/>
                </a:lnTo>
                <a:lnTo>
                  <a:pt x="72082" y="15082"/>
                </a:lnTo>
                <a:lnTo>
                  <a:pt x="72082" y="31561"/>
                </a:lnTo>
                <a:lnTo>
                  <a:pt x="70310" y="40318"/>
                </a:lnTo>
                <a:lnTo>
                  <a:pt x="65480" y="47476"/>
                </a:lnTo>
                <a:lnTo>
                  <a:pt x="58322" y="52306"/>
                </a:lnTo>
                <a:lnTo>
                  <a:pt x="49563" y="54078"/>
                </a:lnTo>
                <a:lnTo>
                  <a:pt x="71349" y="54078"/>
                </a:lnTo>
                <a:lnTo>
                  <a:pt x="74467" y="50833"/>
                </a:lnTo>
                <a:lnTo>
                  <a:pt x="78024" y="45080"/>
                </a:lnTo>
                <a:lnTo>
                  <a:pt x="80286" y="38598"/>
                </a:lnTo>
                <a:lnTo>
                  <a:pt x="81082" y="31561"/>
                </a:lnTo>
                <a:lnTo>
                  <a:pt x="81082" y="22516"/>
                </a:lnTo>
                <a:lnTo>
                  <a:pt x="79310" y="13759"/>
                </a:lnTo>
                <a:lnTo>
                  <a:pt x="76095" y="8994"/>
                </a:lnTo>
                <a:close/>
              </a:path>
              <a:path w="280034" h="99695">
                <a:moveTo>
                  <a:pt x="164048" y="8994"/>
                </a:moveTo>
                <a:lnTo>
                  <a:pt x="144209" y="8994"/>
                </a:lnTo>
                <a:lnTo>
                  <a:pt x="151211" y="10417"/>
                </a:lnTo>
                <a:lnTo>
                  <a:pt x="156934" y="14293"/>
                </a:lnTo>
                <a:lnTo>
                  <a:pt x="160794" y="20030"/>
                </a:lnTo>
                <a:lnTo>
                  <a:pt x="162210" y="27038"/>
                </a:lnTo>
                <a:lnTo>
                  <a:pt x="162210" y="31561"/>
                </a:lnTo>
                <a:lnTo>
                  <a:pt x="160438" y="40318"/>
                </a:lnTo>
                <a:lnTo>
                  <a:pt x="155609" y="47476"/>
                </a:lnTo>
                <a:lnTo>
                  <a:pt x="148450" y="52306"/>
                </a:lnTo>
                <a:lnTo>
                  <a:pt x="139692" y="54078"/>
                </a:lnTo>
                <a:lnTo>
                  <a:pt x="161520" y="54078"/>
                </a:lnTo>
                <a:lnTo>
                  <a:pt x="164643" y="50833"/>
                </a:lnTo>
                <a:lnTo>
                  <a:pt x="168198" y="45080"/>
                </a:lnTo>
                <a:lnTo>
                  <a:pt x="170462" y="38598"/>
                </a:lnTo>
                <a:lnTo>
                  <a:pt x="171256" y="31561"/>
                </a:lnTo>
                <a:lnTo>
                  <a:pt x="171256" y="27038"/>
                </a:lnTo>
                <a:lnTo>
                  <a:pt x="169128" y="16522"/>
                </a:lnTo>
                <a:lnTo>
                  <a:pt x="164048" y="89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6342379" y="4998398"/>
            <a:ext cx="282575" cy="261620"/>
          </a:xfrm>
          <a:custGeom>
            <a:avLst/>
            <a:gdLst/>
            <a:ahLst/>
            <a:cxnLst/>
            <a:rect l="l" t="t" r="r" b="b"/>
            <a:pathLst>
              <a:path w="282575" h="261620">
                <a:moveTo>
                  <a:pt x="228701" y="253300"/>
                </a:moveTo>
                <a:lnTo>
                  <a:pt x="53343" y="253300"/>
                </a:lnTo>
                <a:lnTo>
                  <a:pt x="51483" y="255116"/>
                </a:lnTo>
                <a:lnTo>
                  <a:pt x="51483" y="259701"/>
                </a:lnTo>
                <a:lnTo>
                  <a:pt x="53343" y="261560"/>
                </a:lnTo>
                <a:lnTo>
                  <a:pt x="228701" y="261560"/>
                </a:lnTo>
                <a:lnTo>
                  <a:pt x="230518" y="259701"/>
                </a:lnTo>
                <a:lnTo>
                  <a:pt x="230518" y="255116"/>
                </a:lnTo>
                <a:lnTo>
                  <a:pt x="228701" y="253300"/>
                </a:lnTo>
                <a:close/>
              </a:path>
              <a:path w="282575" h="261620">
                <a:moveTo>
                  <a:pt x="117429" y="222984"/>
                </a:moveTo>
                <a:lnTo>
                  <a:pt x="108837" y="222984"/>
                </a:lnTo>
                <a:lnTo>
                  <a:pt x="103835" y="240372"/>
                </a:lnTo>
                <a:lnTo>
                  <a:pt x="101853" y="247393"/>
                </a:lnTo>
                <a:lnTo>
                  <a:pt x="93998" y="253300"/>
                </a:lnTo>
                <a:lnTo>
                  <a:pt x="105444" y="253300"/>
                </a:lnTo>
                <a:lnTo>
                  <a:pt x="108424" y="250284"/>
                </a:lnTo>
                <a:lnTo>
                  <a:pt x="110654" y="246609"/>
                </a:lnTo>
                <a:lnTo>
                  <a:pt x="111811" y="242643"/>
                </a:lnTo>
                <a:lnTo>
                  <a:pt x="117429" y="222984"/>
                </a:lnTo>
                <a:close/>
              </a:path>
              <a:path w="282575" h="261620">
                <a:moveTo>
                  <a:pt x="173208" y="222984"/>
                </a:moveTo>
                <a:lnTo>
                  <a:pt x="164616" y="222984"/>
                </a:lnTo>
                <a:lnTo>
                  <a:pt x="170234" y="242643"/>
                </a:lnTo>
                <a:lnTo>
                  <a:pt x="171390" y="246609"/>
                </a:lnTo>
                <a:lnTo>
                  <a:pt x="173621" y="250284"/>
                </a:lnTo>
                <a:lnTo>
                  <a:pt x="176601" y="253300"/>
                </a:lnTo>
                <a:lnTo>
                  <a:pt x="188002" y="253300"/>
                </a:lnTo>
                <a:lnTo>
                  <a:pt x="180192" y="247393"/>
                </a:lnTo>
                <a:lnTo>
                  <a:pt x="173208" y="222984"/>
                </a:lnTo>
                <a:close/>
              </a:path>
              <a:path w="282575" h="261620">
                <a:moveTo>
                  <a:pt x="261385" y="0"/>
                </a:moveTo>
                <a:lnTo>
                  <a:pt x="20618" y="0"/>
                </a:lnTo>
                <a:lnTo>
                  <a:pt x="12603" y="1617"/>
                </a:lnTo>
                <a:lnTo>
                  <a:pt x="6048" y="6030"/>
                </a:lnTo>
                <a:lnTo>
                  <a:pt x="1623" y="12579"/>
                </a:lnTo>
                <a:lnTo>
                  <a:pt x="0" y="20607"/>
                </a:lnTo>
                <a:lnTo>
                  <a:pt x="0" y="202331"/>
                </a:lnTo>
                <a:lnTo>
                  <a:pt x="1623" y="210368"/>
                </a:lnTo>
                <a:lnTo>
                  <a:pt x="6048" y="216933"/>
                </a:lnTo>
                <a:lnTo>
                  <a:pt x="12603" y="221360"/>
                </a:lnTo>
                <a:lnTo>
                  <a:pt x="20618" y="222984"/>
                </a:lnTo>
                <a:lnTo>
                  <a:pt x="261385" y="222984"/>
                </a:lnTo>
                <a:lnTo>
                  <a:pt x="269425" y="221360"/>
                </a:lnTo>
                <a:lnTo>
                  <a:pt x="275993" y="216933"/>
                </a:lnTo>
                <a:lnTo>
                  <a:pt x="277483" y="214724"/>
                </a:lnTo>
                <a:lnTo>
                  <a:pt x="13800" y="214724"/>
                </a:lnTo>
                <a:lnTo>
                  <a:pt x="8222" y="209190"/>
                </a:lnTo>
                <a:lnTo>
                  <a:pt x="8222" y="173421"/>
                </a:lnTo>
                <a:lnTo>
                  <a:pt x="282045" y="173421"/>
                </a:lnTo>
                <a:lnTo>
                  <a:pt x="282045" y="165163"/>
                </a:lnTo>
                <a:lnTo>
                  <a:pt x="8222" y="165163"/>
                </a:lnTo>
                <a:lnTo>
                  <a:pt x="8222" y="13791"/>
                </a:lnTo>
                <a:lnTo>
                  <a:pt x="13800" y="8219"/>
                </a:lnTo>
                <a:lnTo>
                  <a:pt x="277473" y="8219"/>
                </a:lnTo>
                <a:lnTo>
                  <a:pt x="275993" y="6030"/>
                </a:lnTo>
                <a:lnTo>
                  <a:pt x="269425" y="1617"/>
                </a:lnTo>
                <a:lnTo>
                  <a:pt x="261385" y="0"/>
                </a:lnTo>
                <a:close/>
              </a:path>
              <a:path w="282575" h="261620">
                <a:moveTo>
                  <a:pt x="282045" y="173421"/>
                </a:moveTo>
                <a:lnTo>
                  <a:pt x="273783" y="173421"/>
                </a:lnTo>
                <a:lnTo>
                  <a:pt x="273783" y="209190"/>
                </a:lnTo>
                <a:lnTo>
                  <a:pt x="268242" y="214724"/>
                </a:lnTo>
                <a:lnTo>
                  <a:pt x="277483" y="214724"/>
                </a:lnTo>
                <a:lnTo>
                  <a:pt x="280421" y="210368"/>
                </a:lnTo>
                <a:lnTo>
                  <a:pt x="282045" y="202331"/>
                </a:lnTo>
                <a:lnTo>
                  <a:pt x="282045" y="173421"/>
                </a:lnTo>
                <a:close/>
              </a:path>
              <a:path w="282575" h="261620">
                <a:moveTo>
                  <a:pt x="277473" y="8219"/>
                </a:moveTo>
                <a:lnTo>
                  <a:pt x="268242" y="8219"/>
                </a:lnTo>
                <a:lnTo>
                  <a:pt x="273783" y="13791"/>
                </a:lnTo>
                <a:lnTo>
                  <a:pt x="273783" y="165163"/>
                </a:lnTo>
                <a:lnTo>
                  <a:pt x="282045" y="165163"/>
                </a:lnTo>
                <a:lnTo>
                  <a:pt x="282045" y="20607"/>
                </a:lnTo>
                <a:lnTo>
                  <a:pt x="280421" y="12579"/>
                </a:lnTo>
                <a:lnTo>
                  <a:pt x="277473" y="82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358866" y="5014877"/>
            <a:ext cx="249029" cy="1404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471007" y="5180084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19211" y="0"/>
                </a:moveTo>
                <a:lnTo>
                  <a:pt x="5535" y="0"/>
                </a:lnTo>
                <a:lnTo>
                  <a:pt x="0" y="5571"/>
                </a:lnTo>
                <a:lnTo>
                  <a:pt x="0" y="19242"/>
                </a:lnTo>
                <a:lnTo>
                  <a:pt x="5535" y="24780"/>
                </a:lnTo>
                <a:lnTo>
                  <a:pt x="19211" y="24780"/>
                </a:lnTo>
                <a:lnTo>
                  <a:pt x="24791" y="19242"/>
                </a:lnTo>
                <a:lnTo>
                  <a:pt x="24791" y="16516"/>
                </a:lnTo>
                <a:lnTo>
                  <a:pt x="10123" y="16516"/>
                </a:lnTo>
                <a:lnTo>
                  <a:pt x="8261" y="14661"/>
                </a:lnTo>
                <a:lnTo>
                  <a:pt x="8261" y="10113"/>
                </a:lnTo>
                <a:lnTo>
                  <a:pt x="10123" y="8258"/>
                </a:lnTo>
                <a:lnTo>
                  <a:pt x="24791" y="8258"/>
                </a:lnTo>
                <a:lnTo>
                  <a:pt x="24791" y="5571"/>
                </a:lnTo>
                <a:lnTo>
                  <a:pt x="19211" y="0"/>
                </a:lnTo>
                <a:close/>
              </a:path>
              <a:path w="25400" h="25400">
                <a:moveTo>
                  <a:pt x="24791" y="8258"/>
                </a:moveTo>
                <a:lnTo>
                  <a:pt x="14667" y="8258"/>
                </a:lnTo>
                <a:lnTo>
                  <a:pt x="16529" y="10113"/>
                </a:lnTo>
                <a:lnTo>
                  <a:pt x="16529" y="14661"/>
                </a:lnTo>
                <a:lnTo>
                  <a:pt x="14667" y="16516"/>
                </a:lnTo>
                <a:lnTo>
                  <a:pt x="24791" y="16516"/>
                </a:lnTo>
                <a:lnTo>
                  <a:pt x="24791" y="82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319520" y="6227991"/>
            <a:ext cx="295275" cy="255270"/>
          </a:xfrm>
          <a:custGeom>
            <a:avLst/>
            <a:gdLst/>
            <a:ahLst/>
            <a:cxnLst/>
            <a:rect l="l" t="t" r="r" b="b"/>
            <a:pathLst>
              <a:path w="295275" h="255270">
                <a:moveTo>
                  <a:pt x="229333" y="248794"/>
                </a:moveTo>
                <a:lnTo>
                  <a:pt x="212664" y="248794"/>
                </a:lnTo>
                <a:lnTo>
                  <a:pt x="225834" y="254914"/>
                </a:lnTo>
                <a:lnTo>
                  <a:pt x="229333" y="253018"/>
                </a:lnTo>
                <a:lnTo>
                  <a:pt x="229333" y="248794"/>
                </a:lnTo>
                <a:close/>
              </a:path>
              <a:path w="295275" h="255270">
                <a:moveTo>
                  <a:pt x="8592" y="61680"/>
                </a:moveTo>
                <a:lnTo>
                  <a:pt x="0" y="61680"/>
                </a:lnTo>
                <a:lnTo>
                  <a:pt x="0" y="225777"/>
                </a:lnTo>
                <a:lnTo>
                  <a:pt x="4490" y="230302"/>
                </a:lnTo>
                <a:lnTo>
                  <a:pt x="195954" y="230302"/>
                </a:lnTo>
                <a:lnTo>
                  <a:pt x="195954" y="249785"/>
                </a:lnTo>
                <a:lnTo>
                  <a:pt x="196558" y="253363"/>
                </a:lnTo>
                <a:lnTo>
                  <a:pt x="198630" y="254656"/>
                </a:lnTo>
                <a:lnTo>
                  <a:pt x="202084" y="253708"/>
                </a:lnTo>
                <a:lnTo>
                  <a:pt x="212664" y="248794"/>
                </a:lnTo>
                <a:lnTo>
                  <a:pt x="229333" y="248794"/>
                </a:lnTo>
                <a:lnTo>
                  <a:pt x="229333" y="243061"/>
                </a:lnTo>
                <a:lnTo>
                  <a:pt x="204588" y="243061"/>
                </a:lnTo>
                <a:lnTo>
                  <a:pt x="204588" y="221682"/>
                </a:lnTo>
                <a:lnTo>
                  <a:pt x="9240" y="221682"/>
                </a:lnTo>
                <a:lnTo>
                  <a:pt x="8592" y="221035"/>
                </a:lnTo>
                <a:lnTo>
                  <a:pt x="8592" y="61680"/>
                </a:lnTo>
                <a:close/>
              </a:path>
              <a:path w="295275" h="255270">
                <a:moveTo>
                  <a:pt x="213314" y="239613"/>
                </a:moveTo>
                <a:lnTo>
                  <a:pt x="211973" y="239613"/>
                </a:lnTo>
                <a:lnTo>
                  <a:pt x="210810" y="240130"/>
                </a:lnTo>
                <a:lnTo>
                  <a:pt x="204588" y="243061"/>
                </a:lnTo>
                <a:lnTo>
                  <a:pt x="220693" y="243061"/>
                </a:lnTo>
                <a:lnTo>
                  <a:pt x="214477" y="240130"/>
                </a:lnTo>
                <a:lnTo>
                  <a:pt x="213314" y="239613"/>
                </a:lnTo>
                <a:close/>
              </a:path>
              <a:path w="295275" h="255270">
                <a:moveTo>
                  <a:pt x="229333" y="189959"/>
                </a:moveTo>
                <a:lnTo>
                  <a:pt x="220693" y="189959"/>
                </a:lnTo>
                <a:lnTo>
                  <a:pt x="220693" y="243061"/>
                </a:lnTo>
                <a:lnTo>
                  <a:pt x="229333" y="243061"/>
                </a:lnTo>
                <a:lnTo>
                  <a:pt x="229333" y="230302"/>
                </a:lnTo>
                <a:lnTo>
                  <a:pt x="290215" y="230302"/>
                </a:lnTo>
                <a:lnTo>
                  <a:pt x="294751" y="225777"/>
                </a:lnTo>
                <a:lnTo>
                  <a:pt x="294751" y="221682"/>
                </a:lnTo>
                <a:lnTo>
                  <a:pt x="229333" y="221682"/>
                </a:lnTo>
                <a:lnTo>
                  <a:pt x="229333" y="212716"/>
                </a:lnTo>
                <a:lnTo>
                  <a:pt x="275146" y="212716"/>
                </a:lnTo>
                <a:lnTo>
                  <a:pt x="277091" y="210777"/>
                </a:lnTo>
                <a:lnTo>
                  <a:pt x="277091" y="204096"/>
                </a:lnTo>
                <a:lnTo>
                  <a:pt x="229333" y="204096"/>
                </a:lnTo>
                <a:lnTo>
                  <a:pt x="229333" y="189959"/>
                </a:lnTo>
                <a:close/>
              </a:path>
              <a:path w="295275" h="255270">
                <a:moveTo>
                  <a:pt x="275146" y="17587"/>
                </a:moveTo>
                <a:lnTo>
                  <a:pt x="19560" y="17587"/>
                </a:lnTo>
                <a:lnTo>
                  <a:pt x="17660" y="19483"/>
                </a:lnTo>
                <a:lnTo>
                  <a:pt x="17660" y="210777"/>
                </a:lnTo>
                <a:lnTo>
                  <a:pt x="19560" y="212716"/>
                </a:lnTo>
                <a:lnTo>
                  <a:pt x="195954" y="212716"/>
                </a:lnTo>
                <a:lnTo>
                  <a:pt x="195954" y="221682"/>
                </a:lnTo>
                <a:lnTo>
                  <a:pt x="204588" y="221682"/>
                </a:lnTo>
                <a:lnTo>
                  <a:pt x="204588" y="204096"/>
                </a:lnTo>
                <a:lnTo>
                  <a:pt x="26297" y="204096"/>
                </a:lnTo>
                <a:lnTo>
                  <a:pt x="26297" y="26206"/>
                </a:lnTo>
                <a:lnTo>
                  <a:pt x="277091" y="26206"/>
                </a:lnTo>
                <a:lnTo>
                  <a:pt x="277091" y="19483"/>
                </a:lnTo>
                <a:lnTo>
                  <a:pt x="275146" y="17587"/>
                </a:lnTo>
                <a:close/>
              </a:path>
              <a:path w="295275" h="255270">
                <a:moveTo>
                  <a:pt x="294751" y="8578"/>
                </a:moveTo>
                <a:lnTo>
                  <a:pt x="285467" y="8578"/>
                </a:lnTo>
                <a:lnTo>
                  <a:pt x="286117" y="9227"/>
                </a:lnTo>
                <a:lnTo>
                  <a:pt x="286117" y="221035"/>
                </a:lnTo>
                <a:lnTo>
                  <a:pt x="285467" y="221682"/>
                </a:lnTo>
                <a:lnTo>
                  <a:pt x="294751" y="221682"/>
                </a:lnTo>
                <a:lnTo>
                  <a:pt x="294751" y="8578"/>
                </a:lnTo>
                <a:close/>
              </a:path>
              <a:path w="295275" h="255270">
                <a:moveTo>
                  <a:pt x="211570" y="184961"/>
                </a:moveTo>
                <a:lnTo>
                  <a:pt x="195954" y="184961"/>
                </a:lnTo>
                <a:lnTo>
                  <a:pt x="195954" y="204096"/>
                </a:lnTo>
                <a:lnTo>
                  <a:pt x="204588" y="204096"/>
                </a:lnTo>
                <a:lnTo>
                  <a:pt x="204588" y="189959"/>
                </a:lnTo>
                <a:lnTo>
                  <a:pt x="229333" y="189959"/>
                </a:lnTo>
                <a:lnTo>
                  <a:pt x="229333" y="185650"/>
                </a:lnTo>
                <a:lnTo>
                  <a:pt x="212664" y="185650"/>
                </a:lnTo>
                <a:lnTo>
                  <a:pt x="211887" y="185346"/>
                </a:lnTo>
                <a:lnTo>
                  <a:pt x="211570" y="184961"/>
                </a:lnTo>
                <a:close/>
              </a:path>
              <a:path w="295275" h="255270">
                <a:moveTo>
                  <a:pt x="277091" y="157674"/>
                </a:moveTo>
                <a:lnTo>
                  <a:pt x="268452" y="157674"/>
                </a:lnTo>
                <a:lnTo>
                  <a:pt x="268452" y="204096"/>
                </a:lnTo>
                <a:lnTo>
                  <a:pt x="277091" y="204096"/>
                </a:lnTo>
                <a:lnTo>
                  <a:pt x="277091" y="157674"/>
                </a:lnTo>
                <a:close/>
              </a:path>
              <a:path w="295275" h="255270">
                <a:moveTo>
                  <a:pt x="220693" y="189959"/>
                </a:moveTo>
                <a:lnTo>
                  <a:pt x="204588" y="189959"/>
                </a:lnTo>
                <a:lnTo>
                  <a:pt x="206620" y="192200"/>
                </a:lnTo>
                <a:lnTo>
                  <a:pt x="209170" y="194309"/>
                </a:lnTo>
                <a:lnTo>
                  <a:pt x="216117" y="194309"/>
                </a:lnTo>
                <a:lnTo>
                  <a:pt x="218667" y="192200"/>
                </a:lnTo>
                <a:lnTo>
                  <a:pt x="220693" y="189959"/>
                </a:lnTo>
                <a:close/>
              </a:path>
              <a:path w="295275" h="255270">
                <a:moveTo>
                  <a:pt x="185892" y="122889"/>
                </a:moveTo>
                <a:lnTo>
                  <a:pt x="181143" y="127417"/>
                </a:lnTo>
                <a:lnTo>
                  <a:pt x="182352" y="141121"/>
                </a:lnTo>
                <a:lnTo>
                  <a:pt x="182007" y="142155"/>
                </a:lnTo>
                <a:lnTo>
                  <a:pt x="171427" y="150952"/>
                </a:lnTo>
                <a:lnTo>
                  <a:pt x="171399" y="157800"/>
                </a:lnTo>
                <a:lnTo>
                  <a:pt x="182007" y="166597"/>
                </a:lnTo>
                <a:lnTo>
                  <a:pt x="182352" y="167631"/>
                </a:lnTo>
                <a:lnTo>
                  <a:pt x="181097" y="181812"/>
                </a:lnTo>
                <a:lnTo>
                  <a:pt x="186065" y="185822"/>
                </a:lnTo>
                <a:lnTo>
                  <a:pt x="195954" y="184961"/>
                </a:lnTo>
                <a:lnTo>
                  <a:pt x="211570" y="184961"/>
                </a:lnTo>
                <a:lnTo>
                  <a:pt x="207742" y="180301"/>
                </a:lnTo>
                <a:lnTo>
                  <a:pt x="205883" y="178106"/>
                </a:lnTo>
                <a:lnTo>
                  <a:pt x="203293" y="177026"/>
                </a:lnTo>
                <a:lnTo>
                  <a:pt x="202452" y="176767"/>
                </a:lnTo>
                <a:lnTo>
                  <a:pt x="190468" y="176767"/>
                </a:lnTo>
                <a:lnTo>
                  <a:pt x="190255" y="176555"/>
                </a:lnTo>
                <a:lnTo>
                  <a:pt x="191205" y="165603"/>
                </a:lnTo>
                <a:lnTo>
                  <a:pt x="189691" y="161771"/>
                </a:lnTo>
                <a:lnTo>
                  <a:pt x="181057" y="154612"/>
                </a:lnTo>
                <a:lnTo>
                  <a:pt x="181057" y="154140"/>
                </a:lnTo>
                <a:lnTo>
                  <a:pt x="189691" y="146981"/>
                </a:lnTo>
                <a:lnTo>
                  <a:pt x="191205" y="143103"/>
                </a:lnTo>
                <a:lnTo>
                  <a:pt x="190255" y="132197"/>
                </a:lnTo>
                <a:lnTo>
                  <a:pt x="190468" y="131985"/>
                </a:lnTo>
                <a:lnTo>
                  <a:pt x="203768" y="131985"/>
                </a:lnTo>
                <a:lnTo>
                  <a:pt x="205279" y="131382"/>
                </a:lnTo>
                <a:lnTo>
                  <a:pt x="209515" y="126251"/>
                </a:lnTo>
                <a:lnTo>
                  <a:pt x="211326" y="124096"/>
                </a:lnTo>
                <a:lnTo>
                  <a:pt x="199367" y="124096"/>
                </a:lnTo>
                <a:lnTo>
                  <a:pt x="185892" y="122889"/>
                </a:lnTo>
                <a:close/>
              </a:path>
              <a:path w="295275" h="255270">
                <a:moveTo>
                  <a:pt x="238526" y="184961"/>
                </a:moveTo>
                <a:lnTo>
                  <a:pt x="229633" y="184961"/>
                </a:lnTo>
                <a:lnTo>
                  <a:pt x="229765" y="185001"/>
                </a:lnTo>
                <a:lnTo>
                  <a:pt x="237795" y="185690"/>
                </a:lnTo>
                <a:lnTo>
                  <a:pt x="238526" y="184961"/>
                </a:lnTo>
                <a:close/>
              </a:path>
              <a:path w="295275" h="255270">
                <a:moveTo>
                  <a:pt x="224711" y="175905"/>
                </a:moveTo>
                <a:lnTo>
                  <a:pt x="219398" y="178106"/>
                </a:lnTo>
                <a:lnTo>
                  <a:pt x="217545" y="180301"/>
                </a:lnTo>
                <a:lnTo>
                  <a:pt x="215772" y="182455"/>
                </a:lnTo>
                <a:lnTo>
                  <a:pt x="214955" y="183490"/>
                </a:lnTo>
                <a:lnTo>
                  <a:pt x="213400" y="185346"/>
                </a:lnTo>
                <a:lnTo>
                  <a:pt x="212664" y="185650"/>
                </a:lnTo>
                <a:lnTo>
                  <a:pt x="229333" y="185650"/>
                </a:lnTo>
                <a:lnTo>
                  <a:pt x="229333" y="184961"/>
                </a:lnTo>
                <a:lnTo>
                  <a:pt x="238526" y="184961"/>
                </a:lnTo>
                <a:lnTo>
                  <a:pt x="243971" y="179525"/>
                </a:lnTo>
                <a:lnTo>
                  <a:pt x="243731" y="176767"/>
                </a:lnTo>
                <a:lnTo>
                  <a:pt x="234859" y="176767"/>
                </a:lnTo>
                <a:lnTo>
                  <a:pt x="224711" y="175905"/>
                </a:lnTo>
                <a:close/>
              </a:path>
              <a:path w="295275" h="255270">
                <a:moveTo>
                  <a:pt x="197640" y="175951"/>
                </a:moveTo>
                <a:lnTo>
                  <a:pt x="194785" y="176382"/>
                </a:lnTo>
                <a:lnTo>
                  <a:pt x="190468" y="176767"/>
                </a:lnTo>
                <a:lnTo>
                  <a:pt x="202452" y="176767"/>
                </a:lnTo>
                <a:lnTo>
                  <a:pt x="200490" y="176164"/>
                </a:lnTo>
                <a:lnTo>
                  <a:pt x="197640" y="175951"/>
                </a:lnTo>
                <a:close/>
              </a:path>
              <a:path w="295275" h="255270">
                <a:moveTo>
                  <a:pt x="243726" y="131939"/>
                </a:moveTo>
                <a:lnTo>
                  <a:pt x="234859" y="131939"/>
                </a:lnTo>
                <a:lnTo>
                  <a:pt x="234973" y="132933"/>
                </a:lnTo>
                <a:lnTo>
                  <a:pt x="234686" y="136512"/>
                </a:lnTo>
                <a:lnTo>
                  <a:pt x="234082" y="143103"/>
                </a:lnTo>
                <a:lnTo>
                  <a:pt x="235636" y="146981"/>
                </a:lnTo>
                <a:lnTo>
                  <a:pt x="240730" y="151250"/>
                </a:lnTo>
                <a:lnTo>
                  <a:pt x="244230" y="154140"/>
                </a:lnTo>
                <a:lnTo>
                  <a:pt x="244230" y="154612"/>
                </a:lnTo>
                <a:lnTo>
                  <a:pt x="240374" y="157800"/>
                </a:lnTo>
                <a:lnTo>
                  <a:pt x="235636" y="161771"/>
                </a:lnTo>
                <a:lnTo>
                  <a:pt x="234082" y="165603"/>
                </a:lnTo>
                <a:lnTo>
                  <a:pt x="234686" y="172245"/>
                </a:lnTo>
                <a:lnTo>
                  <a:pt x="235032" y="176555"/>
                </a:lnTo>
                <a:lnTo>
                  <a:pt x="234859" y="176767"/>
                </a:lnTo>
                <a:lnTo>
                  <a:pt x="243731" y="176767"/>
                </a:lnTo>
                <a:lnTo>
                  <a:pt x="242935" y="167631"/>
                </a:lnTo>
                <a:lnTo>
                  <a:pt x="243280" y="166597"/>
                </a:lnTo>
                <a:lnTo>
                  <a:pt x="253860" y="157800"/>
                </a:lnTo>
                <a:lnTo>
                  <a:pt x="253953" y="154140"/>
                </a:lnTo>
                <a:lnTo>
                  <a:pt x="253928" y="150952"/>
                </a:lnTo>
                <a:lnTo>
                  <a:pt x="243280" y="142155"/>
                </a:lnTo>
                <a:lnTo>
                  <a:pt x="242935" y="141121"/>
                </a:lnTo>
                <a:lnTo>
                  <a:pt x="243726" y="131939"/>
                </a:lnTo>
                <a:close/>
              </a:path>
              <a:path w="295275" h="255270">
                <a:moveTo>
                  <a:pt x="277091" y="26206"/>
                </a:moveTo>
                <a:lnTo>
                  <a:pt x="268452" y="26206"/>
                </a:lnTo>
                <a:lnTo>
                  <a:pt x="268452" y="145821"/>
                </a:lnTo>
                <a:lnTo>
                  <a:pt x="277091" y="145821"/>
                </a:lnTo>
                <a:lnTo>
                  <a:pt x="277091" y="26206"/>
                </a:lnTo>
                <a:close/>
              </a:path>
              <a:path w="295275" h="255270">
                <a:moveTo>
                  <a:pt x="203768" y="131985"/>
                </a:moveTo>
                <a:lnTo>
                  <a:pt x="190468" y="131985"/>
                </a:lnTo>
                <a:lnTo>
                  <a:pt x="194785" y="132330"/>
                </a:lnTo>
                <a:lnTo>
                  <a:pt x="201393" y="132933"/>
                </a:lnTo>
                <a:lnTo>
                  <a:pt x="203768" y="131985"/>
                </a:lnTo>
                <a:close/>
              </a:path>
              <a:path w="295275" h="255270">
                <a:moveTo>
                  <a:pt x="224085" y="122757"/>
                </a:moveTo>
                <a:lnTo>
                  <a:pt x="212882" y="122757"/>
                </a:lnTo>
                <a:lnTo>
                  <a:pt x="220003" y="131382"/>
                </a:lnTo>
                <a:lnTo>
                  <a:pt x="223894" y="132933"/>
                </a:lnTo>
                <a:lnTo>
                  <a:pt x="234859" y="131939"/>
                </a:lnTo>
                <a:lnTo>
                  <a:pt x="243726" y="131939"/>
                </a:lnTo>
                <a:lnTo>
                  <a:pt x="244098" y="127630"/>
                </a:lnTo>
                <a:lnTo>
                  <a:pt x="240751" y="124096"/>
                </a:lnTo>
                <a:lnTo>
                  <a:pt x="225920" y="124096"/>
                </a:lnTo>
                <a:lnTo>
                  <a:pt x="224884" y="123711"/>
                </a:lnTo>
                <a:lnTo>
                  <a:pt x="224085" y="122757"/>
                </a:lnTo>
                <a:close/>
              </a:path>
              <a:path w="295275" h="255270">
                <a:moveTo>
                  <a:pt x="209296" y="113018"/>
                </a:moveTo>
                <a:lnTo>
                  <a:pt x="200443" y="123711"/>
                </a:lnTo>
                <a:lnTo>
                  <a:pt x="199367" y="124096"/>
                </a:lnTo>
                <a:lnTo>
                  <a:pt x="211326" y="124096"/>
                </a:lnTo>
                <a:lnTo>
                  <a:pt x="212451" y="122757"/>
                </a:lnTo>
                <a:lnTo>
                  <a:pt x="224085" y="122757"/>
                </a:lnTo>
                <a:lnTo>
                  <a:pt x="216117" y="113150"/>
                </a:lnTo>
                <a:lnTo>
                  <a:pt x="209296" y="113018"/>
                </a:lnTo>
                <a:close/>
              </a:path>
              <a:path w="295275" h="255270">
                <a:moveTo>
                  <a:pt x="239608" y="122889"/>
                </a:moveTo>
                <a:lnTo>
                  <a:pt x="225920" y="124096"/>
                </a:lnTo>
                <a:lnTo>
                  <a:pt x="240751" y="124096"/>
                </a:lnTo>
                <a:lnTo>
                  <a:pt x="239608" y="122889"/>
                </a:lnTo>
                <a:close/>
              </a:path>
              <a:path w="295275" h="255270">
                <a:moveTo>
                  <a:pt x="290215" y="0"/>
                </a:moveTo>
                <a:lnTo>
                  <a:pt x="4490" y="0"/>
                </a:lnTo>
                <a:lnTo>
                  <a:pt x="0" y="4487"/>
                </a:lnTo>
                <a:lnTo>
                  <a:pt x="0" y="50993"/>
                </a:lnTo>
                <a:lnTo>
                  <a:pt x="8592" y="50993"/>
                </a:lnTo>
                <a:lnTo>
                  <a:pt x="8592" y="9227"/>
                </a:lnTo>
                <a:lnTo>
                  <a:pt x="9240" y="8578"/>
                </a:lnTo>
                <a:lnTo>
                  <a:pt x="294751" y="8578"/>
                </a:lnTo>
                <a:lnTo>
                  <a:pt x="294751" y="4487"/>
                </a:lnTo>
                <a:lnTo>
                  <a:pt x="2902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369912" y="6281657"/>
            <a:ext cx="192669" cy="13478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245859" y="4297679"/>
            <a:ext cx="377951" cy="49021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/>
          <p:nvPr/>
        </p:nvSpPr>
        <p:spPr>
          <a:xfrm>
            <a:off x="6411595" y="4323969"/>
            <a:ext cx="1720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1F5F"/>
                </a:solidFill>
                <a:latin typeface="Ebrima"/>
                <a:cs typeface="Ebrima"/>
              </a:rPr>
              <a:t>2</a:t>
            </a:r>
            <a:endParaRPr sz="2000">
              <a:latin typeface="Ebrima"/>
              <a:cs typeface="Ebrima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181610" y="1715770"/>
            <a:ext cx="387350" cy="77470"/>
          </a:xfrm>
          <a:custGeom>
            <a:avLst/>
            <a:gdLst/>
            <a:ahLst/>
            <a:cxnLst/>
            <a:rect l="l" t="t" r="r" b="b"/>
            <a:pathLst>
              <a:path w="387350" h="77469">
                <a:moveTo>
                  <a:pt x="0" y="77469"/>
                </a:moveTo>
                <a:lnTo>
                  <a:pt x="6087" y="47309"/>
                </a:lnTo>
                <a:lnTo>
                  <a:pt x="22690" y="22685"/>
                </a:lnTo>
                <a:lnTo>
                  <a:pt x="47314" y="6086"/>
                </a:lnTo>
                <a:lnTo>
                  <a:pt x="77469" y="0"/>
                </a:lnTo>
                <a:lnTo>
                  <a:pt x="38734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81610" y="1793239"/>
            <a:ext cx="387350" cy="387350"/>
          </a:xfrm>
          <a:custGeom>
            <a:avLst/>
            <a:gdLst/>
            <a:ahLst/>
            <a:cxnLst/>
            <a:rect l="l" t="t" r="r" b="b"/>
            <a:pathLst>
              <a:path w="387350" h="387350">
                <a:moveTo>
                  <a:pt x="387349" y="387350"/>
                </a:moveTo>
                <a:lnTo>
                  <a:pt x="77469" y="387350"/>
                </a:lnTo>
                <a:lnTo>
                  <a:pt x="47314" y="381263"/>
                </a:lnTo>
                <a:lnTo>
                  <a:pt x="22690" y="364664"/>
                </a:lnTo>
                <a:lnTo>
                  <a:pt x="6087" y="340040"/>
                </a:lnTo>
                <a:lnTo>
                  <a:pt x="0" y="309880"/>
                </a:lnTo>
                <a:lnTo>
                  <a:pt x="0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568959" y="1715770"/>
            <a:ext cx="77470" cy="464820"/>
          </a:xfrm>
          <a:custGeom>
            <a:avLst/>
            <a:gdLst/>
            <a:ahLst/>
            <a:cxnLst/>
            <a:rect l="l" t="t" r="r" b="b"/>
            <a:pathLst>
              <a:path w="77470" h="464819">
                <a:moveTo>
                  <a:pt x="0" y="0"/>
                </a:moveTo>
                <a:lnTo>
                  <a:pt x="30155" y="6086"/>
                </a:lnTo>
                <a:lnTo>
                  <a:pt x="54779" y="22685"/>
                </a:lnTo>
                <a:lnTo>
                  <a:pt x="71382" y="47309"/>
                </a:lnTo>
                <a:lnTo>
                  <a:pt x="77470" y="77469"/>
                </a:lnTo>
                <a:lnTo>
                  <a:pt x="77470" y="387350"/>
                </a:lnTo>
                <a:lnTo>
                  <a:pt x="71382" y="417510"/>
                </a:lnTo>
                <a:lnTo>
                  <a:pt x="54779" y="442134"/>
                </a:lnTo>
                <a:lnTo>
                  <a:pt x="30155" y="458733"/>
                </a:lnTo>
                <a:lnTo>
                  <a:pt x="0" y="46481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81610" y="1715770"/>
            <a:ext cx="464820" cy="464820"/>
          </a:xfrm>
          <a:custGeom>
            <a:avLst/>
            <a:gdLst/>
            <a:ahLst/>
            <a:cxnLst/>
            <a:rect l="l" t="t" r="r" b="b"/>
            <a:pathLst>
              <a:path w="464820" h="464819">
                <a:moveTo>
                  <a:pt x="387349" y="0"/>
                </a:moveTo>
                <a:lnTo>
                  <a:pt x="77469" y="0"/>
                </a:lnTo>
                <a:lnTo>
                  <a:pt x="47314" y="6086"/>
                </a:lnTo>
                <a:lnTo>
                  <a:pt x="22690" y="22685"/>
                </a:lnTo>
                <a:lnTo>
                  <a:pt x="6087" y="47309"/>
                </a:lnTo>
                <a:lnTo>
                  <a:pt x="0" y="77469"/>
                </a:lnTo>
                <a:lnTo>
                  <a:pt x="0" y="387350"/>
                </a:lnTo>
                <a:lnTo>
                  <a:pt x="6087" y="417510"/>
                </a:lnTo>
                <a:lnTo>
                  <a:pt x="22690" y="442134"/>
                </a:lnTo>
                <a:lnTo>
                  <a:pt x="47314" y="458733"/>
                </a:lnTo>
                <a:lnTo>
                  <a:pt x="77469" y="464819"/>
                </a:lnTo>
                <a:lnTo>
                  <a:pt x="387349" y="464819"/>
                </a:lnTo>
                <a:lnTo>
                  <a:pt x="417505" y="458733"/>
                </a:lnTo>
                <a:lnTo>
                  <a:pt x="442129" y="442134"/>
                </a:lnTo>
                <a:lnTo>
                  <a:pt x="458732" y="417510"/>
                </a:lnTo>
                <a:lnTo>
                  <a:pt x="464819" y="387350"/>
                </a:lnTo>
                <a:lnTo>
                  <a:pt x="464819" y="77469"/>
                </a:lnTo>
                <a:lnTo>
                  <a:pt x="458732" y="47309"/>
                </a:lnTo>
                <a:lnTo>
                  <a:pt x="442129" y="22685"/>
                </a:lnTo>
                <a:lnTo>
                  <a:pt x="417505" y="6086"/>
                </a:lnTo>
                <a:lnTo>
                  <a:pt x="38734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81610" y="1715770"/>
            <a:ext cx="464820" cy="464820"/>
          </a:xfrm>
          <a:custGeom>
            <a:avLst/>
            <a:gdLst/>
            <a:ahLst/>
            <a:cxnLst/>
            <a:rect l="l" t="t" r="r" b="b"/>
            <a:pathLst>
              <a:path w="464820" h="464819">
                <a:moveTo>
                  <a:pt x="0" y="77469"/>
                </a:moveTo>
                <a:lnTo>
                  <a:pt x="6087" y="47309"/>
                </a:lnTo>
                <a:lnTo>
                  <a:pt x="22690" y="22685"/>
                </a:lnTo>
                <a:lnTo>
                  <a:pt x="47314" y="6086"/>
                </a:lnTo>
                <a:lnTo>
                  <a:pt x="77469" y="0"/>
                </a:lnTo>
                <a:lnTo>
                  <a:pt x="387349" y="0"/>
                </a:lnTo>
                <a:lnTo>
                  <a:pt x="417505" y="6086"/>
                </a:lnTo>
                <a:lnTo>
                  <a:pt x="442129" y="22685"/>
                </a:lnTo>
                <a:lnTo>
                  <a:pt x="458732" y="47309"/>
                </a:lnTo>
                <a:lnTo>
                  <a:pt x="464819" y="77469"/>
                </a:lnTo>
                <a:lnTo>
                  <a:pt x="464819" y="387350"/>
                </a:lnTo>
                <a:lnTo>
                  <a:pt x="458732" y="417510"/>
                </a:lnTo>
                <a:lnTo>
                  <a:pt x="442129" y="442134"/>
                </a:lnTo>
                <a:lnTo>
                  <a:pt x="417505" y="458733"/>
                </a:lnTo>
                <a:lnTo>
                  <a:pt x="387349" y="464819"/>
                </a:lnTo>
                <a:lnTo>
                  <a:pt x="77469" y="464819"/>
                </a:lnTo>
                <a:lnTo>
                  <a:pt x="47314" y="458733"/>
                </a:lnTo>
                <a:lnTo>
                  <a:pt x="22690" y="442134"/>
                </a:lnTo>
                <a:lnTo>
                  <a:pt x="6087" y="417510"/>
                </a:lnTo>
                <a:lnTo>
                  <a:pt x="0" y="387350"/>
                </a:lnTo>
                <a:lnTo>
                  <a:pt x="0" y="77469"/>
                </a:lnTo>
                <a:close/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 txBox="1"/>
          <p:nvPr/>
        </p:nvSpPr>
        <p:spPr>
          <a:xfrm>
            <a:off x="6891019" y="1769998"/>
            <a:ext cx="33635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Синхронизация </a:t>
            </a: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демонстрационного</a:t>
            </a:r>
            <a:r>
              <a:rPr sz="1200" spc="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экзамена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с </a:t>
            </a: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независимой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оценкой</a:t>
            </a:r>
            <a:r>
              <a:rPr sz="1200" b="1" spc="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квалификации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6267450" y="1708150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69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1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267450" y="1785239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4">
                <a:moveTo>
                  <a:pt x="385191" y="385190"/>
                </a:moveTo>
                <a:lnTo>
                  <a:pt x="77088" y="385190"/>
                </a:lnTo>
                <a:lnTo>
                  <a:pt x="47095" y="379128"/>
                </a:lnTo>
                <a:lnTo>
                  <a:pt x="22590" y="362600"/>
                </a:lnTo>
                <a:lnTo>
                  <a:pt x="6062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652641" y="1708150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80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8" y="77088"/>
                </a:lnTo>
                <a:lnTo>
                  <a:pt x="77088" y="385190"/>
                </a:lnTo>
                <a:lnTo>
                  <a:pt x="71026" y="415184"/>
                </a:lnTo>
                <a:lnTo>
                  <a:pt x="54498" y="439689"/>
                </a:lnTo>
                <a:lnTo>
                  <a:pt x="29993" y="456217"/>
                </a:lnTo>
                <a:lnTo>
                  <a:pt x="0" y="46227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267450" y="17081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80">
                <a:moveTo>
                  <a:pt x="385191" y="0"/>
                </a:moveTo>
                <a:lnTo>
                  <a:pt x="77088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62" y="415184"/>
                </a:lnTo>
                <a:lnTo>
                  <a:pt x="22590" y="439689"/>
                </a:lnTo>
                <a:lnTo>
                  <a:pt x="47095" y="456217"/>
                </a:lnTo>
                <a:lnTo>
                  <a:pt x="77088" y="462279"/>
                </a:lnTo>
                <a:lnTo>
                  <a:pt x="385191" y="462279"/>
                </a:lnTo>
                <a:lnTo>
                  <a:pt x="415184" y="456217"/>
                </a:lnTo>
                <a:lnTo>
                  <a:pt x="439689" y="439689"/>
                </a:lnTo>
                <a:lnTo>
                  <a:pt x="456217" y="415184"/>
                </a:lnTo>
                <a:lnTo>
                  <a:pt x="462279" y="385190"/>
                </a:lnTo>
                <a:lnTo>
                  <a:pt x="462279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267450" y="1708150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79" h="462280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8" y="0"/>
                </a:lnTo>
                <a:lnTo>
                  <a:pt x="385191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79" y="77088"/>
                </a:lnTo>
                <a:lnTo>
                  <a:pt x="462279" y="385190"/>
                </a:lnTo>
                <a:lnTo>
                  <a:pt x="456217" y="415184"/>
                </a:lnTo>
                <a:lnTo>
                  <a:pt x="439689" y="439689"/>
                </a:lnTo>
                <a:lnTo>
                  <a:pt x="415184" y="456217"/>
                </a:lnTo>
                <a:lnTo>
                  <a:pt x="385191" y="462279"/>
                </a:lnTo>
                <a:lnTo>
                  <a:pt x="77088" y="462279"/>
                </a:lnTo>
                <a:lnTo>
                  <a:pt x="47095" y="456217"/>
                </a:lnTo>
                <a:lnTo>
                  <a:pt x="22590" y="439689"/>
                </a:lnTo>
                <a:lnTo>
                  <a:pt x="6062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850582" y="1786509"/>
            <a:ext cx="41001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1B3181"/>
                </a:solidFill>
                <a:latin typeface="Arial"/>
                <a:cs typeface="Arial"/>
              </a:rPr>
              <a:t>Отсутствие механизмов использования </a:t>
            </a:r>
            <a:r>
              <a:rPr sz="1200" spc="-20" dirty="0">
                <a:solidFill>
                  <a:srgbClr val="1B3181"/>
                </a:solidFill>
                <a:latin typeface="Arial"/>
                <a:cs typeface="Arial"/>
              </a:rPr>
              <a:t>образовательных  </a:t>
            </a:r>
            <a:r>
              <a:rPr sz="1200" spc="-30" dirty="0">
                <a:solidFill>
                  <a:srgbClr val="1B3181"/>
                </a:solidFill>
                <a:latin typeface="Arial"/>
                <a:cs typeface="Arial"/>
              </a:rPr>
              <a:t>результатов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238759" y="1785620"/>
            <a:ext cx="320040" cy="3200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6357620" y="3025139"/>
            <a:ext cx="320040" cy="32003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243840" y="1186180"/>
            <a:ext cx="320040" cy="3200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 txBox="1"/>
          <p:nvPr/>
        </p:nvSpPr>
        <p:spPr>
          <a:xfrm>
            <a:off x="869314" y="5665152"/>
            <a:ext cx="26822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1B3181"/>
                </a:solidFill>
                <a:latin typeface="Arial"/>
                <a:cs typeface="Arial"/>
              </a:rPr>
              <a:t>Излишние 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ограничения по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САНПИН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153670" y="491870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88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53670" y="4995798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385229" y="385191"/>
                </a:moveTo>
                <a:lnTo>
                  <a:pt x="77050" y="385191"/>
                </a:lnTo>
                <a:lnTo>
                  <a:pt x="47057" y="379128"/>
                </a:lnTo>
                <a:lnTo>
                  <a:pt x="22566" y="362600"/>
                </a:lnTo>
                <a:lnTo>
                  <a:pt x="6054" y="338095"/>
                </a:lnTo>
                <a:lnTo>
                  <a:pt x="0" y="308101"/>
                </a:lnTo>
                <a:lnTo>
                  <a:pt x="0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38899" y="4918709"/>
            <a:ext cx="77470" cy="462280"/>
          </a:xfrm>
          <a:custGeom>
            <a:avLst/>
            <a:gdLst/>
            <a:ahLst/>
            <a:cxnLst/>
            <a:rect l="l" t="t" r="r" b="b"/>
            <a:pathLst>
              <a:path w="77470" h="462279">
                <a:moveTo>
                  <a:pt x="0" y="0"/>
                </a:moveTo>
                <a:lnTo>
                  <a:pt x="29993" y="6062"/>
                </a:lnTo>
                <a:lnTo>
                  <a:pt x="54484" y="22590"/>
                </a:lnTo>
                <a:lnTo>
                  <a:pt x="70996" y="47095"/>
                </a:lnTo>
                <a:lnTo>
                  <a:pt x="77050" y="77088"/>
                </a:lnTo>
                <a:lnTo>
                  <a:pt x="77050" y="385190"/>
                </a:lnTo>
                <a:lnTo>
                  <a:pt x="70996" y="415184"/>
                </a:lnTo>
                <a:lnTo>
                  <a:pt x="54484" y="439689"/>
                </a:lnTo>
                <a:lnTo>
                  <a:pt x="29993" y="456217"/>
                </a:lnTo>
                <a:lnTo>
                  <a:pt x="0" y="46227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53670" y="491870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385229" y="0"/>
                </a:moveTo>
                <a:lnTo>
                  <a:pt x="77050" y="0"/>
                </a:lnTo>
                <a:lnTo>
                  <a:pt x="47057" y="6062"/>
                </a:lnTo>
                <a:lnTo>
                  <a:pt x="22566" y="22590"/>
                </a:lnTo>
                <a:lnTo>
                  <a:pt x="6054" y="47095"/>
                </a:lnTo>
                <a:lnTo>
                  <a:pt x="0" y="77088"/>
                </a:lnTo>
                <a:lnTo>
                  <a:pt x="0" y="385190"/>
                </a:lnTo>
                <a:lnTo>
                  <a:pt x="6054" y="415184"/>
                </a:lnTo>
                <a:lnTo>
                  <a:pt x="22566" y="439689"/>
                </a:lnTo>
                <a:lnTo>
                  <a:pt x="47057" y="456217"/>
                </a:lnTo>
                <a:lnTo>
                  <a:pt x="77050" y="462279"/>
                </a:lnTo>
                <a:lnTo>
                  <a:pt x="385229" y="462279"/>
                </a:lnTo>
                <a:lnTo>
                  <a:pt x="415222" y="456217"/>
                </a:lnTo>
                <a:lnTo>
                  <a:pt x="439713" y="439689"/>
                </a:lnTo>
                <a:lnTo>
                  <a:pt x="456225" y="415184"/>
                </a:lnTo>
                <a:lnTo>
                  <a:pt x="462280" y="385190"/>
                </a:lnTo>
                <a:lnTo>
                  <a:pt x="462280" y="77088"/>
                </a:lnTo>
                <a:lnTo>
                  <a:pt x="456225" y="47095"/>
                </a:lnTo>
                <a:lnTo>
                  <a:pt x="439713" y="22590"/>
                </a:lnTo>
                <a:lnTo>
                  <a:pt x="415222" y="6062"/>
                </a:lnTo>
                <a:lnTo>
                  <a:pt x="385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53670" y="4918709"/>
            <a:ext cx="462280" cy="462280"/>
          </a:xfrm>
          <a:custGeom>
            <a:avLst/>
            <a:gdLst/>
            <a:ahLst/>
            <a:cxnLst/>
            <a:rect l="l" t="t" r="r" b="b"/>
            <a:pathLst>
              <a:path w="462280" h="462279">
                <a:moveTo>
                  <a:pt x="0" y="77088"/>
                </a:moveTo>
                <a:lnTo>
                  <a:pt x="6054" y="47095"/>
                </a:lnTo>
                <a:lnTo>
                  <a:pt x="22566" y="22590"/>
                </a:lnTo>
                <a:lnTo>
                  <a:pt x="47057" y="6062"/>
                </a:lnTo>
                <a:lnTo>
                  <a:pt x="77050" y="0"/>
                </a:lnTo>
                <a:lnTo>
                  <a:pt x="385229" y="0"/>
                </a:lnTo>
                <a:lnTo>
                  <a:pt x="415222" y="6062"/>
                </a:lnTo>
                <a:lnTo>
                  <a:pt x="439713" y="22590"/>
                </a:lnTo>
                <a:lnTo>
                  <a:pt x="456225" y="47095"/>
                </a:lnTo>
                <a:lnTo>
                  <a:pt x="462280" y="77088"/>
                </a:lnTo>
                <a:lnTo>
                  <a:pt x="462280" y="385190"/>
                </a:lnTo>
                <a:lnTo>
                  <a:pt x="456225" y="415184"/>
                </a:lnTo>
                <a:lnTo>
                  <a:pt x="439713" y="439689"/>
                </a:lnTo>
                <a:lnTo>
                  <a:pt x="415222" y="456217"/>
                </a:lnTo>
                <a:lnTo>
                  <a:pt x="385229" y="462279"/>
                </a:lnTo>
                <a:lnTo>
                  <a:pt x="77050" y="462279"/>
                </a:lnTo>
                <a:lnTo>
                  <a:pt x="47057" y="456217"/>
                </a:lnTo>
                <a:lnTo>
                  <a:pt x="22566" y="439689"/>
                </a:lnTo>
                <a:lnTo>
                  <a:pt x="6054" y="415184"/>
                </a:lnTo>
                <a:lnTo>
                  <a:pt x="0" y="385190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6247129" y="5502909"/>
            <a:ext cx="385445" cy="77470"/>
          </a:xfrm>
          <a:custGeom>
            <a:avLst/>
            <a:gdLst/>
            <a:ahLst/>
            <a:cxnLst/>
            <a:rect l="l" t="t" r="r" b="b"/>
            <a:pathLst>
              <a:path w="385445" h="77470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9" y="0"/>
                </a:lnTo>
                <a:lnTo>
                  <a:pt x="385191" y="0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247129" y="5579998"/>
            <a:ext cx="77470" cy="387985"/>
          </a:xfrm>
          <a:custGeom>
            <a:avLst/>
            <a:gdLst/>
            <a:ahLst/>
            <a:cxnLst/>
            <a:rect l="l" t="t" r="r" b="b"/>
            <a:pathLst>
              <a:path w="77470" h="387985">
                <a:moveTo>
                  <a:pt x="77089" y="387731"/>
                </a:moveTo>
                <a:lnTo>
                  <a:pt x="47095" y="381676"/>
                </a:lnTo>
                <a:lnTo>
                  <a:pt x="22590" y="365164"/>
                </a:lnTo>
                <a:lnTo>
                  <a:pt x="6062" y="340673"/>
                </a:lnTo>
                <a:lnTo>
                  <a:pt x="0" y="310680"/>
                </a:lnTo>
                <a:lnTo>
                  <a:pt x="0" y="0"/>
                </a:lnTo>
              </a:path>
            </a:pathLst>
          </a:custGeom>
          <a:ln w="12699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632320" y="5502909"/>
            <a:ext cx="77470" cy="464820"/>
          </a:xfrm>
          <a:custGeom>
            <a:avLst/>
            <a:gdLst/>
            <a:ahLst/>
            <a:cxnLst/>
            <a:rect l="l" t="t" r="r" b="b"/>
            <a:pathLst>
              <a:path w="77470" h="464820">
                <a:moveTo>
                  <a:pt x="0" y="0"/>
                </a:moveTo>
                <a:lnTo>
                  <a:pt x="29993" y="6062"/>
                </a:lnTo>
                <a:lnTo>
                  <a:pt x="54498" y="22590"/>
                </a:lnTo>
                <a:lnTo>
                  <a:pt x="71026" y="47095"/>
                </a:lnTo>
                <a:lnTo>
                  <a:pt x="77088" y="77088"/>
                </a:lnTo>
                <a:lnTo>
                  <a:pt x="77088" y="387769"/>
                </a:lnTo>
                <a:lnTo>
                  <a:pt x="71026" y="417762"/>
                </a:lnTo>
                <a:lnTo>
                  <a:pt x="54498" y="442253"/>
                </a:lnTo>
                <a:lnTo>
                  <a:pt x="29993" y="458765"/>
                </a:lnTo>
                <a:lnTo>
                  <a:pt x="0" y="464819"/>
                </a:lnTo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6247129" y="5502909"/>
            <a:ext cx="462280" cy="464820"/>
          </a:xfrm>
          <a:custGeom>
            <a:avLst/>
            <a:gdLst/>
            <a:ahLst/>
            <a:cxnLst/>
            <a:rect l="l" t="t" r="r" b="b"/>
            <a:pathLst>
              <a:path w="462279" h="464820">
                <a:moveTo>
                  <a:pt x="385191" y="0"/>
                </a:moveTo>
                <a:lnTo>
                  <a:pt x="77089" y="0"/>
                </a:lnTo>
                <a:lnTo>
                  <a:pt x="47095" y="6062"/>
                </a:lnTo>
                <a:lnTo>
                  <a:pt x="22590" y="22590"/>
                </a:lnTo>
                <a:lnTo>
                  <a:pt x="6062" y="47095"/>
                </a:lnTo>
                <a:lnTo>
                  <a:pt x="0" y="77088"/>
                </a:lnTo>
                <a:lnTo>
                  <a:pt x="0" y="387769"/>
                </a:lnTo>
                <a:lnTo>
                  <a:pt x="6062" y="417762"/>
                </a:lnTo>
                <a:lnTo>
                  <a:pt x="22590" y="442253"/>
                </a:lnTo>
                <a:lnTo>
                  <a:pt x="47095" y="458765"/>
                </a:lnTo>
                <a:lnTo>
                  <a:pt x="77089" y="464819"/>
                </a:lnTo>
                <a:lnTo>
                  <a:pt x="385191" y="464819"/>
                </a:lnTo>
                <a:lnTo>
                  <a:pt x="415184" y="458765"/>
                </a:lnTo>
                <a:lnTo>
                  <a:pt x="439689" y="442253"/>
                </a:lnTo>
                <a:lnTo>
                  <a:pt x="456217" y="417762"/>
                </a:lnTo>
                <a:lnTo>
                  <a:pt x="462279" y="387769"/>
                </a:lnTo>
                <a:lnTo>
                  <a:pt x="462279" y="77088"/>
                </a:lnTo>
                <a:lnTo>
                  <a:pt x="456217" y="47095"/>
                </a:lnTo>
                <a:lnTo>
                  <a:pt x="439689" y="22590"/>
                </a:lnTo>
                <a:lnTo>
                  <a:pt x="415184" y="6062"/>
                </a:lnTo>
                <a:lnTo>
                  <a:pt x="385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247129" y="5502909"/>
            <a:ext cx="462280" cy="464820"/>
          </a:xfrm>
          <a:custGeom>
            <a:avLst/>
            <a:gdLst/>
            <a:ahLst/>
            <a:cxnLst/>
            <a:rect l="l" t="t" r="r" b="b"/>
            <a:pathLst>
              <a:path w="462279" h="464820">
                <a:moveTo>
                  <a:pt x="0" y="77088"/>
                </a:moveTo>
                <a:lnTo>
                  <a:pt x="6062" y="47095"/>
                </a:lnTo>
                <a:lnTo>
                  <a:pt x="22590" y="22590"/>
                </a:lnTo>
                <a:lnTo>
                  <a:pt x="47095" y="6062"/>
                </a:lnTo>
                <a:lnTo>
                  <a:pt x="77089" y="0"/>
                </a:lnTo>
                <a:lnTo>
                  <a:pt x="385191" y="0"/>
                </a:lnTo>
                <a:lnTo>
                  <a:pt x="415184" y="6062"/>
                </a:lnTo>
                <a:lnTo>
                  <a:pt x="439689" y="22590"/>
                </a:lnTo>
                <a:lnTo>
                  <a:pt x="456217" y="47095"/>
                </a:lnTo>
                <a:lnTo>
                  <a:pt x="462279" y="77088"/>
                </a:lnTo>
                <a:lnTo>
                  <a:pt x="462279" y="387769"/>
                </a:lnTo>
                <a:lnTo>
                  <a:pt x="456217" y="417762"/>
                </a:lnTo>
                <a:lnTo>
                  <a:pt x="439689" y="442253"/>
                </a:lnTo>
                <a:lnTo>
                  <a:pt x="415184" y="458765"/>
                </a:lnTo>
                <a:lnTo>
                  <a:pt x="385191" y="464819"/>
                </a:lnTo>
                <a:lnTo>
                  <a:pt x="77089" y="464819"/>
                </a:lnTo>
                <a:lnTo>
                  <a:pt x="47095" y="458765"/>
                </a:lnTo>
                <a:lnTo>
                  <a:pt x="22590" y="442253"/>
                </a:lnTo>
                <a:lnTo>
                  <a:pt x="6062" y="417762"/>
                </a:lnTo>
                <a:lnTo>
                  <a:pt x="0" y="387769"/>
                </a:lnTo>
                <a:lnTo>
                  <a:pt x="0" y="77088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6891019" y="5559742"/>
            <a:ext cx="282765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Дуальное обучение</a:t>
            </a:r>
            <a:r>
              <a:rPr sz="1200" b="1" spc="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(колледж+завод)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6400911" y="1854019"/>
            <a:ext cx="174944" cy="19032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385559" y="1808409"/>
            <a:ext cx="205740" cy="269875"/>
          </a:xfrm>
          <a:custGeom>
            <a:avLst/>
            <a:gdLst/>
            <a:ahLst/>
            <a:cxnLst/>
            <a:rect l="l" t="t" r="r" b="b"/>
            <a:pathLst>
              <a:path w="205740" h="269875">
                <a:moveTo>
                  <a:pt x="198659" y="0"/>
                </a:moveTo>
                <a:lnTo>
                  <a:pt x="6988" y="0"/>
                </a:lnTo>
                <a:lnTo>
                  <a:pt x="0" y="7021"/>
                </a:lnTo>
                <a:lnTo>
                  <a:pt x="0" y="262255"/>
                </a:lnTo>
                <a:lnTo>
                  <a:pt x="6988" y="269317"/>
                </a:lnTo>
                <a:lnTo>
                  <a:pt x="198659" y="269317"/>
                </a:lnTo>
                <a:lnTo>
                  <a:pt x="205688" y="262255"/>
                </a:lnTo>
                <a:lnTo>
                  <a:pt x="205688" y="261427"/>
                </a:lnTo>
                <a:lnTo>
                  <a:pt x="11346" y="261427"/>
                </a:lnTo>
                <a:lnTo>
                  <a:pt x="7852" y="257876"/>
                </a:lnTo>
                <a:lnTo>
                  <a:pt x="7852" y="32193"/>
                </a:lnTo>
                <a:lnTo>
                  <a:pt x="205688" y="32193"/>
                </a:lnTo>
                <a:lnTo>
                  <a:pt x="205688" y="24303"/>
                </a:lnTo>
                <a:lnTo>
                  <a:pt x="7852" y="24303"/>
                </a:lnTo>
                <a:lnTo>
                  <a:pt x="7852" y="12191"/>
                </a:lnTo>
                <a:lnTo>
                  <a:pt x="10129" y="9188"/>
                </a:lnTo>
                <a:lnTo>
                  <a:pt x="14055" y="7968"/>
                </a:lnTo>
                <a:lnTo>
                  <a:pt x="14840" y="7847"/>
                </a:lnTo>
                <a:lnTo>
                  <a:pt x="205688" y="7847"/>
                </a:lnTo>
                <a:lnTo>
                  <a:pt x="205688" y="7021"/>
                </a:lnTo>
                <a:lnTo>
                  <a:pt x="198659" y="0"/>
                </a:lnTo>
                <a:close/>
              </a:path>
              <a:path w="205740" h="269875">
                <a:moveTo>
                  <a:pt x="203919" y="141994"/>
                </a:moveTo>
                <a:lnTo>
                  <a:pt x="199564" y="141994"/>
                </a:lnTo>
                <a:lnTo>
                  <a:pt x="197837" y="143772"/>
                </a:lnTo>
                <a:lnTo>
                  <a:pt x="197837" y="257876"/>
                </a:lnTo>
                <a:lnTo>
                  <a:pt x="194304" y="261427"/>
                </a:lnTo>
                <a:lnTo>
                  <a:pt x="205688" y="261427"/>
                </a:lnTo>
                <a:lnTo>
                  <a:pt x="205688" y="143772"/>
                </a:lnTo>
                <a:lnTo>
                  <a:pt x="203919" y="141994"/>
                </a:lnTo>
                <a:close/>
              </a:path>
              <a:path w="205740" h="269875">
                <a:moveTo>
                  <a:pt x="205688" y="32193"/>
                </a:moveTo>
                <a:lnTo>
                  <a:pt x="197837" y="32193"/>
                </a:lnTo>
                <a:lnTo>
                  <a:pt x="197837" y="129687"/>
                </a:lnTo>
                <a:lnTo>
                  <a:pt x="199564" y="131459"/>
                </a:lnTo>
                <a:lnTo>
                  <a:pt x="203919" y="131459"/>
                </a:lnTo>
                <a:lnTo>
                  <a:pt x="205688" y="129687"/>
                </a:lnTo>
                <a:lnTo>
                  <a:pt x="205688" y="32193"/>
                </a:lnTo>
                <a:close/>
              </a:path>
              <a:path w="205740" h="269875">
                <a:moveTo>
                  <a:pt x="39182" y="7847"/>
                </a:moveTo>
                <a:lnTo>
                  <a:pt x="31330" y="7847"/>
                </a:lnTo>
                <a:lnTo>
                  <a:pt x="31330" y="24303"/>
                </a:lnTo>
                <a:lnTo>
                  <a:pt x="39182" y="24303"/>
                </a:lnTo>
                <a:lnTo>
                  <a:pt x="39182" y="7847"/>
                </a:lnTo>
                <a:close/>
              </a:path>
              <a:path w="205740" h="269875">
                <a:moveTo>
                  <a:pt x="205688" y="7847"/>
                </a:moveTo>
                <a:lnTo>
                  <a:pt x="194304" y="7847"/>
                </a:lnTo>
                <a:lnTo>
                  <a:pt x="197837" y="11360"/>
                </a:lnTo>
                <a:lnTo>
                  <a:pt x="197837" y="24303"/>
                </a:lnTo>
                <a:lnTo>
                  <a:pt x="205688" y="24303"/>
                </a:lnTo>
                <a:lnTo>
                  <a:pt x="205688" y="78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82051" y="5071764"/>
            <a:ext cx="174944" cy="18853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266700" y="5026583"/>
            <a:ext cx="205740" cy="267335"/>
          </a:xfrm>
          <a:custGeom>
            <a:avLst/>
            <a:gdLst/>
            <a:ahLst/>
            <a:cxnLst/>
            <a:rect l="l" t="t" r="r" b="b"/>
            <a:pathLst>
              <a:path w="205740" h="267335">
                <a:moveTo>
                  <a:pt x="198659" y="0"/>
                </a:moveTo>
                <a:lnTo>
                  <a:pt x="6988" y="0"/>
                </a:lnTo>
                <a:lnTo>
                  <a:pt x="0" y="6955"/>
                </a:lnTo>
                <a:lnTo>
                  <a:pt x="0" y="259788"/>
                </a:lnTo>
                <a:lnTo>
                  <a:pt x="6988" y="266784"/>
                </a:lnTo>
                <a:lnTo>
                  <a:pt x="198659" y="266784"/>
                </a:lnTo>
                <a:lnTo>
                  <a:pt x="205688" y="259788"/>
                </a:lnTo>
                <a:lnTo>
                  <a:pt x="205688" y="258967"/>
                </a:lnTo>
                <a:lnTo>
                  <a:pt x="11346" y="258967"/>
                </a:lnTo>
                <a:lnTo>
                  <a:pt x="7852" y="255450"/>
                </a:lnTo>
                <a:lnTo>
                  <a:pt x="7852" y="31890"/>
                </a:lnTo>
                <a:lnTo>
                  <a:pt x="205688" y="31890"/>
                </a:lnTo>
                <a:lnTo>
                  <a:pt x="205688" y="24075"/>
                </a:lnTo>
                <a:lnTo>
                  <a:pt x="7852" y="24075"/>
                </a:lnTo>
                <a:lnTo>
                  <a:pt x="7852" y="12076"/>
                </a:lnTo>
                <a:lnTo>
                  <a:pt x="10129" y="9101"/>
                </a:lnTo>
                <a:lnTo>
                  <a:pt x="14055" y="7893"/>
                </a:lnTo>
                <a:lnTo>
                  <a:pt x="14840" y="7773"/>
                </a:lnTo>
                <a:lnTo>
                  <a:pt x="205688" y="7773"/>
                </a:lnTo>
                <a:lnTo>
                  <a:pt x="205688" y="6955"/>
                </a:lnTo>
                <a:lnTo>
                  <a:pt x="198659" y="0"/>
                </a:lnTo>
                <a:close/>
              </a:path>
              <a:path w="205740" h="267335">
                <a:moveTo>
                  <a:pt x="203919" y="140658"/>
                </a:moveTo>
                <a:lnTo>
                  <a:pt x="199564" y="140658"/>
                </a:lnTo>
                <a:lnTo>
                  <a:pt x="197837" y="142419"/>
                </a:lnTo>
                <a:lnTo>
                  <a:pt x="197837" y="255450"/>
                </a:lnTo>
                <a:lnTo>
                  <a:pt x="194304" y="258967"/>
                </a:lnTo>
                <a:lnTo>
                  <a:pt x="205688" y="258967"/>
                </a:lnTo>
                <a:lnTo>
                  <a:pt x="205688" y="142419"/>
                </a:lnTo>
                <a:lnTo>
                  <a:pt x="203919" y="140658"/>
                </a:lnTo>
                <a:close/>
              </a:path>
              <a:path w="205740" h="267335">
                <a:moveTo>
                  <a:pt x="205688" y="31890"/>
                </a:moveTo>
                <a:lnTo>
                  <a:pt x="197837" y="31890"/>
                </a:lnTo>
                <a:lnTo>
                  <a:pt x="197837" y="128467"/>
                </a:lnTo>
                <a:lnTo>
                  <a:pt x="199564" y="130223"/>
                </a:lnTo>
                <a:lnTo>
                  <a:pt x="203919" y="130223"/>
                </a:lnTo>
                <a:lnTo>
                  <a:pt x="205688" y="128467"/>
                </a:lnTo>
                <a:lnTo>
                  <a:pt x="205688" y="31890"/>
                </a:lnTo>
                <a:close/>
              </a:path>
              <a:path w="205740" h="267335">
                <a:moveTo>
                  <a:pt x="39182" y="7773"/>
                </a:moveTo>
                <a:lnTo>
                  <a:pt x="31330" y="7773"/>
                </a:lnTo>
                <a:lnTo>
                  <a:pt x="31330" y="24075"/>
                </a:lnTo>
                <a:lnTo>
                  <a:pt x="39182" y="24075"/>
                </a:lnTo>
                <a:lnTo>
                  <a:pt x="39182" y="7773"/>
                </a:lnTo>
                <a:close/>
              </a:path>
              <a:path w="205740" h="267335">
                <a:moveTo>
                  <a:pt x="205688" y="7773"/>
                </a:moveTo>
                <a:lnTo>
                  <a:pt x="194304" y="7773"/>
                </a:lnTo>
                <a:lnTo>
                  <a:pt x="197837" y="11253"/>
                </a:lnTo>
                <a:lnTo>
                  <a:pt x="197837" y="24075"/>
                </a:lnTo>
                <a:lnTo>
                  <a:pt x="205688" y="24075"/>
                </a:lnTo>
                <a:lnTo>
                  <a:pt x="205688" y="777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273800" y="5557520"/>
            <a:ext cx="368300" cy="3683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054355"/>
            <a:ext cx="6635115" cy="4218940"/>
          </a:xfrm>
          <a:custGeom>
            <a:avLst/>
            <a:gdLst/>
            <a:ahLst/>
            <a:cxnLst/>
            <a:rect l="l" t="t" r="r" b="b"/>
            <a:pathLst>
              <a:path w="6635115" h="4218940">
                <a:moveTo>
                  <a:pt x="0" y="0"/>
                </a:moveTo>
                <a:lnTo>
                  <a:pt x="0" y="4218428"/>
                </a:lnTo>
                <a:lnTo>
                  <a:pt x="5893689" y="4218428"/>
                </a:lnTo>
                <a:lnTo>
                  <a:pt x="6634860" y="2106037"/>
                </a:lnTo>
                <a:lnTo>
                  <a:pt x="5893689" y="18030"/>
                </a:lnTo>
                <a:lnTo>
                  <a:pt x="0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80000" y="1429385"/>
            <a:ext cx="4475480" cy="4250690"/>
          </a:xfrm>
          <a:custGeom>
            <a:avLst/>
            <a:gdLst/>
            <a:ahLst/>
            <a:cxnLst/>
            <a:rect l="l" t="t" r="r" b="b"/>
            <a:pathLst>
              <a:path w="4475480" h="4250690">
                <a:moveTo>
                  <a:pt x="3725164" y="0"/>
                </a:moveTo>
                <a:lnTo>
                  <a:pt x="0" y="0"/>
                </a:lnTo>
                <a:lnTo>
                  <a:pt x="0" y="4250575"/>
                </a:lnTo>
                <a:lnTo>
                  <a:pt x="3725164" y="4250575"/>
                </a:lnTo>
                <a:lnTo>
                  <a:pt x="4475099" y="2113026"/>
                </a:lnTo>
                <a:lnTo>
                  <a:pt x="3725164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49823" y="1438655"/>
            <a:ext cx="4114800" cy="20975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74010" y="1429385"/>
            <a:ext cx="4475480" cy="4250690"/>
          </a:xfrm>
          <a:custGeom>
            <a:avLst/>
            <a:gdLst/>
            <a:ahLst/>
            <a:cxnLst/>
            <a:rect l="l" t="t" r="r" b="b"/>
            <a:pathLst>
              <a:path w="4475480" h="4250690">
                <a:moveTo>
                  <a:pt x="3725291" y="0"/>
                </a:moveTo>
                <a:lnTo>
                  <a:pt x="0" y="0"/>
                </a:lnTo>
                <a:lnTo>
                  <a:pt x="0" y="4250575"/>
                </a:lnTo>
                <a:lnTo>
                  <a:pt x="3725291" y="4250575"/>
                </a:lnTo>
                <a:lnTo>
                  <a:pt x="4475098" y="2113026"/>
                </a:lnTo>
                <a:lnTo>
                  <a:pt x="3725291" y="0"/>
                </a:lnTo>
                <a:close/>
              </a:path>
            </a:pathLst>
          </a:custGeom>
          <a:solidFill>
            <a:srgbClr val="F8CA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1429385"/>
            <a:ext cx="3656329" cy="4250690"/>
          </a:xfrm>
          <a:custGeom>
            <a:avLst/>
            <a:gdLst/>
            <a:ahLst/>
            <a:cxnLst/>
            <a:rect l="l" t="t" r="r" b="b"/>
            <a:pathLst>
              <a:path w="3656329" h="4250690">
                <a:moveTo>
                  <a:pt x="2906014" y="0"/>
                </a:moveTo>
                <a:lnTo>
                  <a:pt x="3894" y="0"/>
                </a:lnTo>
                <a:lnTo>
                  <a:pt x="0" y="612432"/>
                </a:lnTo>
                <a:lnTo>
                  <a:pt x="0" y="4250575"/>
                </a:lnTo>
                <a:lnTo>
                  <a:pt x="2906014" y="4250575"/>
                </a:lnTo>
                <a:lnTo>
                  <a:pt x="3656076" y="2113026"/>
                </a:lnTo>
                <a:lnTo>
                  <a:pt x="2906014" y="0"/>
                </a:lnTo>
                <a:close/>
              </a:path>
            </a:pathLst>
          </a:custGeom>
          <a:solidFill>
            <a:srgbClr val="FAE4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64411" y="250698"/>
            <a:ext cx="96316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ЭТАПЫ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ФОРМИРОВАНИЯ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ОБРАЗОВАТЕЛЬНО-ПРОИЗВОДСТВЕННОГО</a:t>
            </a:r>
            <a:r>
              <a:rPr sz="2200" b="1" spc="1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КЛАСТЕРА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7835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0672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93496" y="393827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6333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9170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1649836" y="247650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5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BEBEBE"/>
                </a:solidFill>
                <a:latin typeface="Arial"/>
                <a:cs typeface="Arial"/>
              </a:rPr>
              <a:t>6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0090" y="952246"/>
            <a:ext cx="54660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EC7C30"/>
                </a:solidFill>
                <a:latin typeface="Calibri"/>
                <a:cs typeface="Calibri"/>
              </a:rPr>
              <a:t>Программа </a:t>
            </a:r>
            <a:r>
              <a:rPr sz="2200" b="1" spc="-10" dirty="0">
                <a:solidFill>
                  <a:srgbClr val="EC7C30"/>
                </a:solidFill>
                <a:latin typeface="Calibri"/>
                <a:cs typeface="Calibri"/>
              </a:rPr>
              <a:t>деятельности </a:t>
            </a:r>
            <a:r>
              <a:rPr sz="2200" b="1" spc="-5" dirty="0">
                <a:solidFill>
                  <a:srgbClr val="EC7C30"/>
                </a:solidFill>
                <a:latin typeface="Calibri"/>
                <a:cs typeface="Calibri"/>
              </a:rPr>
              <a:t>кластера на 3</a:t>
            </a:r>
            <a:r>
              <a:rPr sz="2200" b="1" spc="125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EC7C30"/>
                </a:solidFill>
                <a:latin typeface="Calibri"/>
                <a:cs typeface="Calibri"/>
              </a:rPr>
              <a:t>года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1368" y="2869437"/>
            <a:ext cx="2674620" cy="2464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marR="359410" indent="-17208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Новый </a:t>
            </a:r>
            <a:r>
              <a:rPr sz="1000" spc="-10" dirty="0">
                <a:latin typeface="Calibri"/>
                <a:cs typeface="Calibri"/>
              </a:rPr>
              <a:t>механизм </a:t>
            </a:r>
            <a:r>
              <a:rPr sz="1000" spc="-5" dirty="0">
                <a:latin typeface="Calibri"/>
                <a:cs typeface="Calibri"/>
              </a:rPr>
              <a:t>управления: АНО или  управляющая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компания</a:t>
            </a:r>
            <a:endParaRPr sz="10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Проведены </a:t>
            </a:r>
            <a:r>
              <a:rPr sz="1000" spc="-10" dirty="0">
                <a:latin typeface="Calibri"/>
                <a:cs typeface="Calibri"/>
              </a:rPr>
              <a:t>ремонтные</a:t>
            </a:r>
            <a:r>
              <a:rPr sz="1000" spc="5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работы</a:t>
            </a:r>
            <a:endParaRPr sz="10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Установлено современное оборудование</a:t>
            </a:r>
            <a:r>
              <a:rPr sz="1000" spc="4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и</a:t>
            </a:r>
            <a:endParaRPr sz="1000">
              <a:latin typeface="Calibri"/>
              <a:cs typeface="Calibri"/>
            </a:endParaRPr>
          </a:p>
          <a:p>
            <a:pPr marL="184785" marR="5080">
              <a:lnSpc>
                <a:spcPct val="100000"/>
              </a:lnSpc>
            </a:pPr>
            <a:r>
              <a:rPr sz="1000" spc="-5" dirty="0">
                <a:latin typeface="Calibri"/>
                <a:cs typeface="Calibri"/>
              </a:rPr>
              <a:t>программное обеспечение, соответствующее  уровню развития производительных сил в  отрасли</a:t>
            </a:r>
            <a:endParaRPr sz="1000">
              <a:latin typeface="Calibri"/>
              <a:cs typeface="Calibri"/>
            </a:endParaRPr>
          </a:p>
          <a:p>
            <a:pPr marL="184785" marR="212090" indent="-172085">
              <a:lnSpc>
                <a:spcPct val="100000"/>
              </a:lnSpc>
              <a:buAutoNum type="arabicPeriod" startAt="4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Подготовлены педагогические кадры под  запросы отраслей</a:t>
            </a:r>
            <a:r>
              <a:rPr sz="1000" spc="1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экономики</a:t>
            </a:r>
            <a:endParaRPr sz="10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buAutoNum type="arabicPeriod" startAt="4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Обновлено содержание</a:t>
            </a:r>
            <a:r>
              <a:rPr sz="1000" spc="4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образовательных</a:t>
            </a:r>
            <a:endParaRPr sz="10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5"/>
              </a:spcBef>
            </a:pPr>
            <a:r>
              <a:rPr sz="1000" spc="-5" dirty="0">
                <a:latin typeface="Calibri"/>
                <a:cs typeface="Calibri"/>
              </a:rPr>
              <a:t>программ</a:t>
            </a:r>
            <a:endParaRPr sz="1000">
              <a:latin typeface="Calibri"/>
              <a:cs typeface="Calibri"/>
            </a:endParaRPr>
          </a:p>
          <a:p>
            <a:pPr marL="184785" marR="439420" indent="-172085">
              <a:lnSpc>
                <a:spcPct val="100000"/>
              </a:lnSpc>
              <a:buAutoNum type="arabicPeriod" startAt="6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Обучение работников, ответственных  за воспитание и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кураторов</a:t>
            </a:r>
            <a:endParaRPr sz="1000">
              <a:latin typeface="Calibri"/>
              <a:cs typeface="Calibri"/>
            </a:endParaRPr>
          </a:p>
          <a:p>
            <a:pPr marL="156210" marR="203835" indent="-143510" algn="just">
              <a:lnSpc>
                <a:spcPct val="100000"/>
              </a:lnSpc>
              <a:buFont typeface="Calibri"/>
              <a:buAutoNum type="arabicPeriod" startAt="6"/>
              <a:tabLst>
                <a:tab pos="185420" algn="l"/>
              </a:tabLst>
            </a:pPr>
            <a:r>
              <a:rPr dirty="0"/>
              <a:t>	</a:t>
            </a:r>
            <a:r>
              <a:rPr sz="1000" spc="-5" dirty="0">
                <a:latin typeface="Calibri"/>
                <a:cs typeface="Calibri"/>
              </a:rPr>
              <a:t>Повышения квалификации региональных  управленческих команд образовательно-  производственных</a:t>
            </a:r>
            <a:r>
              <a:rPr sz="1000" spc="3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центров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9539" y="1494305"/>
            <a:ext cx="1951989" cy="122999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2300" b="1" spc="-5" dirty="0">
                <a:solidFill>
                  <a:srgbClr val="4471C4"/>
                </a:solidFill>
                <a:latin typeface="Calibri"/>
                <a:cs typeface="Calibri"/>
              </a:rPr>
              <a:t>2022</a:t>
            </a:r>
            <a:r>
              <a:rPr sz="2300" b="1" spc="-1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300" b="1" spc="-5" dirty="0">
                <a:solidFill>
                  <a:srgbClr val="4471C4"/>
                </a:solidFill>
                <a:latin typeface="Calibri"/>
                <a:cs typeface="Calibri"/>
              </a:rPr>
              <a:t>год</a:t>
            </a:r>
            <a:endParaRPr sz="2300">
              <a:latin typeface="Calibri"/>
              <a:cs typeface="Calibri"/>
            </a:endParaRPr>
          </a:p>
          <a:p>
            <a:pPr marL="20955" marR="5080">
              <a:lnSpc>
                <a:spcPct val="100000"/>
              </a:lnSpc>
              <a:spcBef>
                <a:spcPts val="635"/>
              </a:spcBef>
            </a:pPr>
            <a:r>
              <a:rPr sz="1400" b="1" dirty="0">
                <a:latin typeface="Calibri"/>
                <a:cs typeface="Calibri"/>
              </a:rPr>
              <a:t>Полная перезагрузка  площадок, отобранных  </a:t>
            </a:r>
            <a:r>
              <a:rPr sz="1400" b="1" spc="5" dirty="0">
                <a:latin typeface="Calibri"/>
                <a:cs typeface="Calibri"/>
              </a:rPr>
              <a:t>для </a:t>
            </a:r>
            <a:r>
              <a:rPr sz="1400" b="1" dirty="0">
                <a:latin typeface="Calibri"/>
                <a:cs typeface="Calibri"/>
              </a:rPr>
              <a:t>реализации</a:t>
            </a:r>
            <a:r>
              <a:rPr sz="1400" b="1" spc="-1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проекта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14115" y="2869437"/>
            <a:ext cx="2576195" cy="1854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785" marR="114935" indent="-17208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185420" algn="l"/>
              </a:tabLst>
            </a:pPr>
            <a:r>
              <a:rPr sz="1000" spc="-10" dirty="0">
                <a:latin typeface="Calibri"/>
                <a:cs typeface="Calibri"/>
              </a:rPr>
              <a:t>Внедрение </a:t>
            </a:r>
            <a:r>
              <a:rPr sz="1000" spc="-5" dirty="0">
                <a:latin typeface="Calibri"/>
                <a:cs typeface="Calibri"/>
              </a:rPr>
              <a:t>демонстрационного экзамена  по стандартам</a:t>
            </a:r>
            <a:r>
              <a:rPr sz="1000" spc="10" dirty="0">
                <a:latin typeface="Calibri"/>
                <a:cs typeface="Calibri"/>
              </a:rPr>
              <a:t> </a:t>
            </a:r>
            <a:r>
              <a:rPr sz="1000" spc="-10" dirty="0">
                <a:latin typeface="Calibri"/>
                <a:cs typeface="Calibri"/>
              </a:rPr>
              <a:t>работодателей</a:t>
            </a:r>
            <a:endParaRPr sz="1000">
              <a:latin typeface="Calibri"/>
              <a:cs typeface="Calibri"/>
            </a:endParaRPr>
          </a:p>
          <a:p>
            <a:pPr marL="184785" marR="55244" indent="-172085" algn="just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Повышение квалификации педагогических  работников, работников ответственных за  воспитание и кураторов</a:t>
            </a:r>
            <a:r>
              <a:rPr sz="1000" spc="2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СПО</a:t>
            </a:r>
            <a:endParaRPr sz="1000">
              <a:latin typeface="Calibri"/>
              <a:cs typeface="Calibri"/>
            </a:endParaRPr>
          </a:p>
          <a:p>
            <a:pPr marL="184785" marR="32384" indent="-172085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Повышение квалификации управленческих  команд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кластеров</a:t>
            </a:r>
            <a:endParaRPr sz="1000">
              <a:latin typeface="Calibri"/>
              <a:cs typeface="Calibri"/>
            </a:endParaRPr>
          </a:p>
          <a:p>
            <a:pPr marL="184785" marR="5715" indent="-172085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Привлечение новых партнеров, повышение  доли </a:t>
            </a:r>
            <a:r>
              <a:rPr sz="1000" spc="-10" dirty="0">
                <a:latin typeface="Calibri"/>
                <a:cs typeface="Calibri"/>
              </a:rPr>
              <a:t>внебюджетных </a:t>
            </a:r>
            <a:r>
              <a:rPr sz="1000" spc="-5" dirty="0">
                <a:latin typeface="Calibri"/>
                <a:cs typeface="Calibri"/>
              </a:rPr>
              <a:t>средств</a:t>
            </a:r>
            <a:r>
              <a:rPr sz="1000" spc="8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колледжей</a:t>
            </a:r>
            <a:endParaRPr sz="10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buAutoNum type="arabicPeriod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Финансовая поддержка из</a:t>
            </a:r>
            <a:r>
              <a:rPr sz="1000" spc="15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федерального</a:t>
            </a:r>
            <a:endParaRPr sz="1000">
              <a:latin typeface="Calibri"/>
              <a:cs typeface="Calibri"/>
            </a:endParaRPr>
          </a:p>
          <a:p>
            <a:pPr marL="184785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latin typeface="Calibri"/>
                <a:cs typeface="Calibri"/>
              </a:rPr>
              <a:t>бюджета на дальнейшее </a:t>
            </a:r>
            <a:r>
              <a:rPr sz="1000" spc="-5" dirty="0">
                <a:latin typeface="Calibri"/>
                <a:cs typeface="Calibri"/>
              </a:rPr>
              <a:t>развитие</a:t>
            </a:r>
            <a:r>
              <a:rPr sz="1000" spc="13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кластера</a:t>
            </a:r>
            <a:endParaRPr sz="1000">
              <a:latin typeface="Calibri"/>
              <a:cs typeface="Calibri"/>
            </a:endParaRPr>
          </a:p>
          <a:p>
            <a:pPr marL="184785" indent="-172085">
              <a:lnSpc>
                <a:spcPct val="100000"/>
              </a:lnSpc>
              <a:buAutoNum type="arabicPeriod" startAt="6"/>
              <a:tabLst>
                <a:tab pos="185420" algn="l"/>
              </a:tabLst>
            </a:pPr>
            <a:r>
              <a:rPr sz="1000" spc="-5" dirty="0">
                <a:latin typeface="Calibri"/>
                <a:cs typeface="Calibri"/>
              </a:rPr>
              <a:t>Запуск проекта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5" dirty="0">
                <a:latin typeface="Calibri"/>
                <a:cs typeface="Calibri"/>
              </a:rPr>
              <a:t>“колледж-завод”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11955" y="1494305"/>
            <a:ext cx="2553970" cy="1229995"/>
          </a:xfrm>
          <a:prstGeom prst="rect">
            <a:avLst/>
          </a:prstGeom>
        </p:spPr>
        <p:txBody>
          <a:bodyPr vert="horz" wrap="square" lIns="0" tIns="144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2300" b="1" spc="-5" dirty="0">
                <a:solidFill>
                  <a:srgbClr val="4471C4"/>
                </a:solidFill>
                <a:latin typeface="Calibri"/>
                <a:cs typeface="Calibri"/>
              </a:rPr>
              <a:t>2023-2024</a:t>
            </a:r>
            <a:r>
              <a:rPr sz="2300" b="1" spc="-3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300" b="1" dirty="0">
                <a:solidFill>
                  <a:srgbClr val="4471C4"/>
                </a:solidFill>
                <a:latin typeface="Calibri"/>
                <a:cs typeface="Calibri"/>
              </a:rPr>
              <a:t>годы</a:t>
            </a:r>
            <a:endParaRPr sz="230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635"/>
              </a:spcBef>
            </a:pPr>
            <a:r>
              <a:rPr sz="1400" b="1" dirty="0">
                <a:latin typeface="Calibri"/>
                <a:cs typeface="Calibri"/>
              </a:rPr>
              <a:t>Методическое</a:t>
            </a:r>
            <a:endParaRPr sz="140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сопровождение хода</a:t>
            </a:r>
            <a:r>
              <a:rPr sz="1400" b="1" spc="-8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endParaRPr sz="140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результатов </a:t>
            </a:r>
            <a:r>
              <a:rPr sz="1400" b="1" spc="-5" dirty="0">
                <a:latin typeface="Calibri"/>
                <a:cs typeface="Calibri"/>
              </a:rPr>
              <a:t>создания</a:t>
            </a:r>
            <a:r>
              <a:rPr sz="1400" b="1" spc="-1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кластеров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451722" y="1220088"/>
            <a:ext cx="2626360" cy="4650740"/>
          </a:xfrm>
          <a:custGeom>
            <a:avLst/>
            <a:gdLst/>
            <a:ahLst/>
            <a:cxnLst/>
            <a:rect l="l" t="t" r="r" b="b"/>
            <a:pathLst>
              <a:path w="2626359" h="4650740">
                <a:moveTo>
                  <a:pt x="2596133" y="0"/>
                </a:moveTo>
                <a:lnTo>
                  <a:pt x="0" y="0"/>
                </a:lnTo>
                <a:lnTo>
                  <a:pt x="817118" y="2301875"/>
                </a:lnTo>
                <a:lnTo>
                  <a:pt x="0" y="4630699"/>
                </a:lnTo>
                <a:lnTo>
                  <a:pt x="2626359" y="4650613"/>
                </a:lnTo>
                <a:lnTo>
                  <a:pt x="25961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711442" y="3975861"/>
            <a:ext cx="1965325" cy="1077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148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Calibri"/>
                <a:cs typeface="Calibri"/>
              </a:rPr>
              <a:t>колледж</a:t>
            </a:r>
            <a:endParaRPr sz="2300">
              <a:latin typeface="Calibri"/>
              <a:cs typeface="Calibri"/>
            </a:endParaRPr>
          </a:p>
          <a:p>
            <a:pPr marL="12700" marR="5080" indent="199390">
              <a:lnSpc>
                <a:spcPct val="100000"/>
              </a:lnSpc>
            </a:pPr>
            <a:r>
              <a:rPr sz="2300" b="1" dirty="0">
                <a:solidFill>
                  <a:srgbClr val="FFFFFF"/>
                </a:solidFill>
                <a:latin typeface="Calibri"/>
                <a:cs typeface="Calibri"/>
              </a:rPr>
              <a:t>«под ключ»</a:t>
            </a:r>
            <a:r>
              <a:rPr sz="23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300" b="1" dirty="0">
                <a:solidFill>
                  <a:srgbClr val="FFFFFF"/>
                </a:solidFill>
                <a:latin typeface="Calibri"/>
                <a:cs typeface="Calibri"/>
              </a:rPr>
              <a:t>=  колледж-ядро</a:t>
            </a:r>
            <a:endParaRPr sz="23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26186" y="5798311"/>
            <a:ext cx="50260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переподготовка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всего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кадрового состава</a:t>
            </a:r>
            <a:r>
              <a:rPr sz="18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кластера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302755" y="5757468"/>
            <a:ext cx="2051050" cy="582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0">
              <a:lnSpc>
                <a:spcPts val="165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На </a:t>
            </a:r>
            <a:r>
              <a:rPr sz="1400" spc="-5" dirty="0">
                <a:latin typeface="Calibri"/>
                <a:cs typeface="Calibri"/>
              </a:rPr>
              <a:t>развитие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кластера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ts val="2730"/>
              </a:lnSpc>
            </a:pPr>
            <a:r>
              <a:rPr sz="2300" b="1" spc="-5" dirty="0">
                <a:latin typeface="Calibri"/>
                <a:cs typeface="Calibri"/>
              </a:rPr>
              <a:t>100 млн</a:t>
            </a:r>
            <a:r>
              <a:rPr sz="2300" b="1" spc="25" dirty="0">
                <a:latin typeface="Calibri"/>
                <a:cs typeface="Calibri"/>
              </a:rPr>
              <a:t> </a:t>
            </a:r>
            <a:r>
              <a:rPr sz="2300" b="1" dirty="0">
                <a:latin typeface="Calibri"/>
                <a:cs typeface="Calibri"/>
              </a:rPr>
              <a:t>рублей</a:t>
            </a:r>
            <a:endParaRPr sz="23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05164" y="1331214"/>
            <a:ext cx="18027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типовые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образовательные  программы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07220" y="1831289"/>
            <a:ext cx="162877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педагоги </a:t>
            </a:r>
            <a:r>
              <a:rPr sz="1200" b="1" dirty="0">
                <a:latin typeface="Calibri"/>
                <a:cs typeface="Calibri"/>
              </a:rPr>
              <a:t>и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мастера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с</a:t>
            </a:r>
            <a:r>
              <a:rPr sz="1200" b="1" spc="-5" dirty="0">
                <a:latin typeface="Calibri"/>
                <a:cs typeface="Calibri"/>
              </a:rPr>
              <a:t> актуальными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профильными</a:t>
            </a:r>
            <a:r>
              <a:rPr sz="1200" b="1" spc="-8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навыкам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311767" y="3949954"/>
            <a:ext cx="22974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наличие отраслевых партнеров </a:t>
            </a:r>
            <a:r>
              <a:rPr sz="1200" b="1" dirty="0">
                <a:latin typeface="Calibri"/>
                <a:cs typeface="Calibri"/>
              </a:rPr>
              <a:t>–  </a:t>
            </a:r>
            <a:r>
              <a:rPr sz="1200" b="1" spc="-5" dirty="0">
                <a:latin typeface="Calibri"/>
                <a:cs typeface="Calibri"/>
              </a:rPr>
              <a:t>гарантия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трудоустройства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выпускников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241281" y="2584450"/>
            <a:ext cx="18021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обучение </a:t>
            </a:r>
            <a:r>
              <a:rPr sz="1200" b="1" dirty="0">
                <a:latin typeface="Calibri"/>
                <a:cs typeface="Calibri"/>
              </a:rPr>
              <a:t>на</a:t>
            </a:r>
            <a:r>
              <a:rPr sz="1200" b="1" spc="-8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современном  оборудовании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506839" y="3197809"/>
            <a:ext cx="222123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подготовка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специалистов,</a:t>
            </a: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востребованных </a:t>
            </a:r>
            <a:r>
              <a:rPr sz="1200" b="1" dirty="0">
                <a:latin typeface="Calibri"/>
                <a:cs typeface="Calibri"/>
              </a:rPr>
              <a:t>на </a:t>
            </a:r>
            <a:r>
              <a:rPr sz="1200" b="1" spc="-5" dirty="0">
                <a:latin typeface="Calibri"/>
                <a:cs typeface="Calibri"/>
              </a:rPr>
              <a:t>рынке</a:t>
            </a:r>
            <a:r>
              <a:rPr sz="1200" b="1" spc="-8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труда,  </a:t>
            </a:r>
            <a:r>
              <a:rPr sz="1200" b="1" dirty="0">
                <a:latin typeface="Calibri"/>
                <a:cs typeface="Calibri"/>
              </a:rPr>
              <a:t>с </a:t>
            </a:r>
            <a:r>
              <a:rPr sz="1200" b="1" spc="-5" dirty="0">
                <a:latin typeface="Calibri"/>
                <a:cs typeface="Calibri"/>
              </a:rPr>
              <a:t>дипломом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СПО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285478" y="4893945"/>
            <a:ext cx="2367915" cy="1278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1585"/>
              </a:lnSpc>
              <a:spcBef>
                <a:spcPts val="100"/>
              </a:spcBef>
            </a:pPr>
            <a:r>
              <a:rPr sz="1400" b="1" spc="-5" dirty="0">
                <a:solidFill>
                  <a:srgbClr val="001F5F"/>
                </a:solidFill>
                <a:latin typeface="Calibri"/>
                <a:cs typeface="Calibri"/>
              </a:rPr>
              <a:t>Трудоустройство</a:t>
            </a:r>
            <a:endParaRPr sz="1400">
              <a:latin typeface="Calibri"/>
              <a:cs typeface="Calibri"/>
            </a:endParaRPr>
          </a:p>
          <a:p>
            <a:pPr marL="2540" algn="ctr">
              <a:lnSpc>
                <a:spcPts val="5185"/>
              </a:lnSpc>
            </a:pPr>
            <a:r>
              <a:rPr sz="4400" b="1" dirty="0">
                <a:solidFill>
                  <a:srgbClr val="001F5F"/>
                </a:solidFill>
                <a:latin typeface="Calibri"/>
                <a:cs typeface="Calibri"/>
              </a:rPr>
              <a:t>85</a:t>
            </a:r>
            <a:r>
              <a:rPr sz="4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4400" b="1" dirty="0">
                <a:solidFill>
                  <a:srgbClr val="001F5F"/>
                </a:solidFill>
                <a:latin typeface="Calibri"/>
                <a:cs typeface="Calibri"/>
              </a:rPr>
              <a:t>%</a:t>
            </a:r>
            <a:endParaRPr sz="44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  <a:spcBef>
                <a:spcPts val="215"/>
              </a:spcBef>
            </a:pPr>
            <a:r>
              <a:rPr sz="1200" dirty="0">
                <a:latin typeface="Calibri"/>
                <a:cs typeface="Calibri"/>
              </a:rPr>
              <a:t>После </a:t>
            </a:r>
            <a:r>
              <a:rPr sz="1200" spc="-5" dirty="0">
                <a:latin typeface="Calibri"/>
                <a:cs typeface="Calibri"/>
              </a:rPr>
              <a:t>выпуска,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обучившихся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по программам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профессионалитета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14696" y="1665782"/>
            <a:ext cx="1435735" cy="89471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sz="900" b="1" spc="180" dirty="0">
                <a:solidFill>
                  <a:srgbClr val="3D3D3D"/>
                </a:solidFill>
                <a:latin typeface="Calibri"/>
                <a:cs typeface="Calibri"/>
              </a:rPr>
              <a:t>СУБЪЕКТЫ</a:t>
            </a: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900" b="1" spc="100" dirty="0">
                <a:solidFill>
                  <a:srgbClr val="3D3D3D"/>
                </a:solidFill>
                <a:latin typeface="Calibri"/>
                <a:cs typeface="Calibri"/>
              </a:rPr>
              <a:t>устанавливают </a:t>
            </a:r>
            <a:r>
              <a:rPr sz="900" b="1" spc="215" dirty="0">
                <a:solidFill>
                  <a:srgbClr val="3D3D3D"/>
                </a:solidFill>
                <a:latin typeface="Calibri"/>
                <a:cs typeface="Calibri"/>
              </a:rPr>
              <a:t>КЦП  </a:t>
            </a:r>
            <a:r>
              <a:rPr sz="900" b="1" spc="110" dirty="0">
                <a:solidFill>
                  <a:srgbClr val="3D3D3D"/>
                </a:solidFill>
                <a:latin typeface="Calibri"/>
                <a:cs typeface="Calibri"/>
              </a:rPr>
              <a:t>за 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счет</a:t>
            </a:r>
            <a:r>
              <a:rPr sz="900" b="1" spc="-12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900" b="1" spc="114" dirty="0">
                <a:solidFill>
                  <a:srgbClr val="3D3D3D"/>
                </a:solidFill>
                <a:latin typeface="Calibri"/>
                <a:cs typeface="Calibri"/>
              </a:rPr>
              <a:t>регионального  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бюджета  </a:t>
            </a:r>
            <a:r>
              <a:rPr sz="900" b="1" spc="95" dirty="0">
                <a:solidFill>
                  <a:srgbClr val="3D3D3D"/>
                </a:solidFill>
                <a:latin typeface="Calibri"/>
                <a:cs typeface="Calibri"/>
              </a:rPr>
              <a:t>образовательным  </a:t>
            </a:r>
            <a:r>
              <a:rPr sz="900" b="1" spc="114" dirty="0">
                <a:solidFill>
                  <a:srgbClr val="3D3D3D"/>
                </a:solidFill>
                <a:latin typeface="Calibri"/>
                <a:cs typeface="Calibri"/>
              </a:rPr>
              <a:t>организациям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80534" y="3038094"/>
            <a:ext cx="1354455" cy="904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299"/>
              </a:lnSpc>
              <a:spcBef>
                <a:spcPts val="95"/>
              </a:spcBef>
            </a:pPr>
            <a:r>
              <a:rPr sz="900" b="1" spc="180" dirty="0">
                <a:solidFill>
                  <a:srgbClr val="3D3D3D"/>
                </a:solidFill>
                <a:latin typeface="Calibri"/>
                <a:cs typeface="Calibri"/>
              </a:rPr>
              <a:t>СУБЪЕКТЫ</a:t>
            </a:r>
            <a:r>
              <a:rPr sz="900" b="1" spc="3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900" b="1" spc="100" dirty="0">
                <a:solidFill>
                  <a:srgbClr val="3D3D3D"/>
                </a:solidFill>
                <a:latin typeface="Calibri"/>
                <a:cs typeface="Calibri"/>
              </a:rPr>
              <a:t>проводят  </a:t>
            </a:r>
            <a:r>
              <a:rPr sz="900" b="1" spc="145" dirty="0">
                <a:solidFill>
                  <a:srgbClr val="3D3D3D"/>
                </a:solidFill>
                <a:latin typeface="Calibri"/>
                <a:cs typeface="Calibri"/>
              </a:rPr>
              <a:t>конкурс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900" b="1" spc="120" dirty="0">
                <a:solidFill>
                  <a:srgbClr val="3D3D3D"/>
                </a:solidFill>
                <a:latin typeface="Calibri"/>
                <a:cs typeface="Calibri"/>
              </a:rPr>
              <a:t>по</a:t>
            </a:r>
            <a:r>
              <a:rPr sz="900" b="1" spc="1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900" b="1" spc="125" dirty="0">
                <a:solidFill>
                  <a:srgbClr val="3D3D3D"/>
                </a:solidFill>
                <a:latin typeface="Calibri"/>
                <a:cs typeface="Calibri"/>
              </a:rPr>
              <a:t>распределению</a:t>
            </a:r>
            <a:endParaRPr sz="900">
              <a:latin typeface="Calibri"/>
              <a:cs typeface="Calibri"/>
            </a:endParaRPr>
          </a:p>
          <a:p>
            <a:pPr marL="12700" marR="387350">
              <a:lnSpc>
                <a:spcPct val="111100"/>
              </a:lnSpc>
            </a:pPr>
            <a:r>
              <a:rPr sz="900" b="1" spc="200" dirty="0">
                <a:solidFill>
                  <a:srgbClr val="3D3D3D"/>
                </a:solidFill>
                <a:latin typeface="Calibri"/>
                <a:cs typeface="Calibri"/>
              </a:rPr>
              <a:t>КЦП </a:t>
            </a:r>
            <a:r>
              <a:rPr sz="900" b="1" spc="110" dirty="0">
                <a:solidFill>
                  <a:srgbClr val="3D3D3D"/>
                </a:solidFill>
                <a:latin typeface="Calibri"/>
                <a:cs typeface="Calibri"/>
              </a:rPr>
              <a:t>за 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счет  </a:t>
            </a:r>
            <a:r>
              <a:rPr sz="900" b="1" spc="140" dirty="0">
                <a:solidFill>
                  <a:srgbClr val="3D3D3D"/>
                </a:solidFill>
                <a:latin typeface="Calibri"/>
                <a:cs typeface="Calibri"/>
              </a:rPr>
              <a:t>р</a:t>
            </a:r>
            <a:r>
              <a:rPr sz="900" b="1" spc="120" dirty="0">
                <a:solidFill>
                  <a:srgbClr val="3D3D3D"/>
                </a:solidFill>
                <a:latin typeface="Calibri"/>
                <a:cs typeface="Calibri"/>
              </a:rPr>
              <a:t>е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ги</a:t>
            </a:r>
            <a:r>
              <a:rPr sz="900" b="1" spc="100" dirty="0">
                <a:solidFill>
                  <a:srgbClr val="3D3D3D"/>
                </a:solidFill>
                <a:latin typeface="Calibri"/>
                <a:cs typeface="Calibri"/>
              </a:rPr>
              <a:t>о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н</a:t>
            </a:r>
            <a:r>
              <a:rPr sz="900" b="1" spc="90" dirty="0">
                <a:solidFill>
                  <a:srgbClr val="3D3D3D"/>
                </a:solidFill>
                <a:latin typeface="Calibri"/>
                <a:cs typeface="Calibri"/>
              </a:rPr>
              <a:t>а</a:t>
            </a:r>
            <a:r>
              <a:rPr sz="900" b="1" spc="120" dirty="0">
                <a:solidFill>
                  <a:srgbClr val="3D3D3D"/>
                </a:solidFill>
                <a:latin typeface="Calibri"/>
                <a:cs typeface="Calibri"/>
              </a:rPr>
              <a:t>л</a:t>
            </a:r>
            <a:r>
              <a:rPr sz="900" b="1" spc="90" dirty="0">
                <a:solidFill>
                  <a:srgbClr val="3D3D3D"/>
                </a:solidFill>
                <a:latin typeface="Calibri"/>
                <a:cs typeface="Calibri"/>
              </a:rPr>
              <a:t>ь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н</a:t>
            </a:r>
            <a:r>
              <a:rPr sz="900" b="1" spc="100" dirty="0">
                <a:solidFill>
                  <a:srgbClr val="3D3D3D"/>
                </a:solidFill>
                <a:latin typeface="Calibri"/>
                <a:cs typeface="Calibri"/>
              </a:rPr>
              <a:t>о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г</a:t>
            </a:r>
            <a:r>
              <a:rPr sz="900" b="1" spc="65" dirty="0">
                <a:solidFill>
                  <a:srgbClr val="3D3D3D"/>
                </a:solidFill>
                <a:latin typeface="Calibri"/>
                <a:cs typeface="Calibri"/>
              </a:rPr>
              <a:t>о  </a:t>
            </a:r>
            <a:r>
              <a:rPr sz="900" b="1" spc="130" dirty="0">
                <a:solidFill>
                  <a:srgbClr val="3D3D3D"/>
                </a:solidFill>
                <a:latin typeface="Calibri"/>
                <a:cs typeface="Calibri"/>
              </a:rPr>
              <a:t>бюджета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58615" y="3807078"/>
            <a:ext cx="0" cy="1750060"/>
          </a:xfrm>
          <a:custGeom>
            <a:avLst/>
            <a:gdLst/>
            <a:ahLst/>
            <a:cxnLst/>
            <a:rect l="l" t="t" r="r" b="b"/>
            <a:pathLst>
              <a:path h="1750060">
                <a:moveTo>
                  <a:pt x="0" y="0"/>
                </a:moveTo>
                <a:lnTo>
                  <a:pt x="0" y="1749679"/>
                </a:lnTo>
              </a:path>
            </a:pathLst>
          </a:custGeom>
          <a:ln w="1523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0102" y="3801617"/>
            <a:ext cx="0" cy="1746885"/>
          </a:xfrm>
          <a:custGeom>
            <a:avLst/>
            <a:gdLst/>
            <a:ahLst/>
            <a:cxnLst/>
            <a:rect l="l" t="t" r="r" b="b"/>
            <a:pathLst>
              <a:path h="1746885">
                <a:moveTo>
                  <a:pt x="0" y="0"/>
                </a:moveTo>
                <a:lnTo>
                  <a:pt x="0" y="1746503"/>
                </a:lnTo>
              </a:path>
            </a:pathLst>
          </a:custGeom>
          <a:ln w="1524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70102" y="5556821"/>
            <a:ext cx="3173730" cy="0"/>
          </a:xfrm>
          <a:custGeom>
            <a:avLst/>
            <a:gdLst/>
            <a:ahLst/>
            <a:cxnLst/>
            <a:rect l="l" t="t" r="r" b="b"/>
            <a:pathLst>
              <a:path w="3173729">
                <a:moveTo>
                  <a:pt x="0" y="0"/>
                </a:moveTo>
                <a:lnTo>
                  <a:pt x="3173145" y="0"/>
                </a:lnTo>
              </a:path>
            </a:pathLst>
          </a:custGeom>
          <a:ln w="1739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9232" y="4239323"/>
            <a:ext cx="1244574" cy="1244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15239" y="4257294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08" y="0"/>
                </a:moveTo>
                <a:lnTo>
                  <a:pt x="477875" y="3174"/>
                </a:lnTo>
                <a:lnTo>
                  <a:pt x="421259" y="12318"/>
                </a:lnTo>
                <a:lnTo>
                  <a:pt x="366788" y="27304"/>
                </a:lnTo>
                <a:lnTo>
                  <a:pt x="314807" y="47751"/>
                </a:lnTo>
                <a:lnTo>
                  <a:pt x="265620" y="73151"/>
                </a:lnTo>
                <a:lnTo>
                  <a:pt x="219570" y="103504"/>
                </a:lnTo>
                <a:lnTo>
                  <a:pt x="176974" y="138175"/>
                </a:lnTo>
                <a:lnTo>
                  <a:pt x="138163" y="176910"/>
                </a:lnTo>
                <a:lnTo>
                  <a:pt x="103479" y="219582"/>
                </a:lnTo>
                <a:lnTo>
                  <a:pt x="73215" y="265683"/>
                </a:lnTo>
                <a:lnTo>
                  <a:pt x="47726" y="314832"/>
                </a:lnTo>
                <a:lnTo>
                  <a:pt x="27343" y="366775"/>
                </a:lnTo>
                <a:lnTo>
                  <a:pt x="12369" y="421258"/>
                </a:lnTo>
                <a:lnTo>
                  <a:pt x="3136" y="477900"/>
                </a:lnTo>
                <a:lnTo>
                  <a:pt x="0" y="536320"/>
                </a:lnTo>
                <a:lnTo>
                  <a:pt x="787" y="565784"/>
                </a:lnTo>
                <a:lnTo>
                  <a:pt x="7010" y="623315"/>
                </a:lnTo>
                <a:lnTo>
                  <a:pt x="19151" y="678941"/>
                </a:lnTo>
                <a:lnTo>
                  <a:pt x="36880" y="732154"/>
                </a:lnTo>
                <a:lnTo>
                  <a:pt x="59855" y="782827"/>
                </a:lnTo>
                <a:lnTo>
                  <a:pt x="87769" y="830452"/>
                </a:lnTo>
                <a:lnTo>
                  <a:pt x="120281" y="874902"/>
                </a:lnTo>
                <a:lnTo>
                  <a:pt x="157073" y="915542"/>
                </a:lnTo>
                <a:lnTo>
                  <a:pt x="197815" y="952372"/>
                </a:lnTo>
                <a:lnTo>
                  <a:pt x="242189" y="984884"/>
                </a:lnTo>
                <a:lnTo>
                  <a:pt x="289839" y="1012824"/>
                </a:lnTo>
                <a:lnTo>
                  <a:pt x="340474" y="1035811"/>
                </a:lnTo>
                <a:lnTo>
                  <a:pt x="393738" y="1053464"/>
                </a:lnTo>
                <a:lnTo>
                  <a:pt x="449313" y="1065656"/>
                </a:lnTo>
                <a:lnTo>
                  <a:pt x="506882" y="1071879"/>
                </a:lnTo>
                <a:lnTo>
                  <a:pt x="536308" y="1072641"/>
                </a:lnTo>
                <a:lnTo>
                  <a:pt x="565734" y="1071879"/>
                </a:lnTo>
                <a:lnTo>
                  <a:pt x="623303" y="1065656"/>
                </a:lnTo>
                <a:lnTo>
                  <a:pt x="678891" y="1053464"/>
                </a:lnTo>
                <a:lnTo>
                  <a:pt x="732155" y="1035811"/>
                </a:lnTo>
                <a:lnTo>
                  <a:pt x="782777" y="1012824"/>
                </a:lnTo>
                <a:lnTo>
                  <a:pt x="830440" y="984884"/>
                </a:lnTo>
                <a:lnTo>
                  <a:pt x="874826" y="952372"/>
                </a:lnTo>
                <a:lnTo>
                  <a:pt x="915593" y="915542"/>
                </a:lnTo>
                <a:lnTo>
                  <a:pt x="952296" y="874902"/>
                </a:lnTo>
                <a:lnTo>
                  <a:pt x="984808" y="830452"/>
                </a:lnTo>
                <a:lnTo>
                  <a:pt x="1012748" y="782827"/>
                </a:lnTo>
                <a:lnTo>
                  <a:pt x="1035735" y="732154"/>
                </a:lnTo>
                <a:lnTo>
                  <a:pt x="1053515" y="678941"/>
                </a:lnTo>
                <a:lnTo>
                  <a:pt x="1065580" y="623315"/>
                </a:lnTo>
                <a:lnTo>
                  <a:pt x="1071803" y="565784"/>
                </a:lnTo>
                <a:lnTo>
                  <a:pt x="1072565" y="536320"/>
                </a:lnTo>
                <a:lnTo>
                  <a:pt x="1071803" y="506856"/>
                </a:lnTo>
                <a:lnTo>
                  <a:pt x="1065580" y="449325"/>
                </a:lnTo>
                <a:lnTo>
                  <a:pt x="1053515" y="393699"/>
                </a:lnTo>
                <a:lnTo>
                  <a:pt x="1035735" y="340486"/>
                </a:lnTo>
                <a:lnTo>
                  <a:pt x="1012748" y="289813"/>
                </a:lnTo>
                <a:lnTo>
                  <a:pt x="984808" y="242188"/>
                </a:lnTo>
                <a:lnTo>
                  <a:pt x="952296" y="197865"/>
                </a:lnTo>
                <a:lnTo>
                  <a:pt x="915593" y="157098"/>
                </a:lnTo>
                <a:lnTo>
                  <a:pt x="874826" y="120268"/>
                </a:lnTo>
                <a:lnTo>
                  <a:pt x="830440" y="87756"/>
                </a:lnTo>
                <a:lnTo>
                  <a:pt x="782777" y="59816"/>
                </a:lnTo>
                <a:lnTo>
                  <a:pt x="732155" y="36829"/>
                </a:lnTo>
                <a:lnTo>
                  <a:pt x="678891" y="19176"/>
                </a:lnTo>
                <a:lnTo>
                  <a:pt x="623303" y="6984"/>
                </a:lnTo>
                <a:lnTo>
                  <a:pt x="565734" y="761"/>
                </a:lnTo>
                <a:lnTo>
                  <a:pt x="5363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6420" y="4308475"/>
            <a:ext cx="970280" cy="970280"/>
          </a:xfrm>
          <a:custGeom>
            <a:avLst/>
            <a:gdLst/>
            <a:ahLst/>
            <a:cxnLst/>
            <a:rect l="l" t="t" r="r" b="b"/>
            <a:pathLst>
              <a:path w="970280" h="970279">
                <a:moveTo>
                  <a:pt x="485127" y="0"/>
                </a:moveTo>
                <a:lnTo>
                  <a:pt x="426491" y="3556"/>
                </a:lnTo>
                <a:lnTo>
                  <a:pt x="369938" y="13716"/>
                </a:lnTo>
                <a:lnTo>
                  <a:pt x="315848" y="30352"/>
                </a:lnTo>
                <a:lnTo>
                  <a:pt x="264668" y="52831"/>
                </a:lnTo>
                <a:lnTo>
                  <a:pt x="216763" y="80899"/>
                </a:lnTo>
                <a:lnTo>
                  <a:pt x="172567" y="114045"/>
                </a:lnTo>
                <a:lnTo>
                  <a:pt x="132473" y="152019"/>
                </a:lnTo>
                <a:lnTo>
                  <a:pt x="96901" y="194182"/>
                </a:lnTo>
                <a:lnTo>
                  <a:pt x="66243" y="240283"/>
                </a:lnTo>
                <a:lnTo>
                  <a:pt x="40893" y="289813"/>
                </a:lnTo>
                <a:lnTo>
                  <a:pt x="21297" y="342519"/>
                </a:lnTo>
                <a:lnTo>
                  <a:pt x="7823" y="397891"/>
                </a:lnTo>
                <a:lnTo>
                  <a:pt x="889" y="455549"/>
                </a:lnTo>
                <a:lnTo>
                  <a:pt x="0" y="485139"/>
                </a:lnTo>
                <a:lnTo>
                  <a:pt x="889" y="514731"/>
                </a:lnTo>
                <a:lnTo>
                  <a:pt x="7823" y="572388"/>
                </a:lnTo>
                <a:lnTo>
                  <a:pt x="21297" y="627761"/>
                </a:lnTo>
                <a:lnTo>
                  <a:pt x="40893" y="680466"/>
                </a:lnTo>
                <a:lnTo>
                  <a:pt x="66243" y="729995"/>
                </a:lnTo>
                <a:lnTo>
                  <a:pt x="96901" y="776097"/>
                </a:lnTo>
                <a:lnTo>
                  <a:pt x="132473" y="818261"/>
                </a:lnTo>
                <a:lnTo>
                  <a:pt x="172567" y="856233"/>
                </a:lnTo>
                <a:lnTo>
                  <a:pt x="216763" y="889381"/>
                </a:lnTo>
                <a:lnTo>
                  <a:pt x="264668" y="917448"/>
                </a:lnTo>
                <a:lnTo>
                  <a:pt x="315848" y="939927"/>
                </a:lnTo>
                <a:lnTo>
                  <a:pt x="369938" y="956563"/>
                </a:lnTo>
                <a:lnTo>
                  <a:pt x="426491" y="966851"/>
                </a:lnTo>
                <a:lnTo>
                  <a:pt x="485127" y="970280"/>
                </a:lnTo>
                <a:lnTo>
                  <a:pt x="514680" y="969391"/>
                </a:lnTo>
                <a:lnTo>
                  <a:pt x="572338" y="962533"/>
                </a:lnTo>
                <a:lnTo>
                  <a:pt x="627710" y="949071"/>
                </a:lnTo>
                <a:lnTo>
                  <a:pt x="680389" y="929386"/>
                </a:lnTo>
                <a:lnTo>
                  <a:pt x="729983" y="904113"/>
                </a:lnTo>
                <a:lnTo>
                  <a:pt x="776084" y="873379"/>
                </a:lnTo>
                <a:lnTo>
                  <a:pt x="818311" y="837819"/>
                </a:lnTo>
                <a:lnTo>
                  <a:pt x="856157" y="797687"/>
                </a:lnTo>
                <a:lnTo>
                  <a:pt x="889304" y="753491"/>
                </a:lnTo>
                <a:lnTo>
                  <a:pt x="917371" y="705612"/>
                </a:lnTo>
                <a:lnTo>
                  <a:pt x="939850" y="654431"/>
                </a:lnTo>
                <a:lnTo>
                  <a:pt x="956487" y="600329"/>
                </a:lnTo>
                <a:lnTo>
                  <a:pt x="966774" y="543813"/>
                </a:lnTo>
                <a:lnTo>
                  <a:pt x="970203" y="485139"/>
                </a:lnTo>
                <a:lnTo>
                  <a:pt x="969314" y="455549"/>
                </a:lnTo>
                <a:lnTo>
                  <a:pt x="962456" y="397891"/>
                </a:lnTo>
                <a:lnTo>
                  <a:pt x="948994" y="342519"/>
                </a:lnTo>
                <a:lnTo>
                  <a:pt x="929309" y="289813"/>
                </a:lnTo>
                <a:lnTo>
                  <a:pt x="904036" y="240283"/>
                </a:lnTo>
                <a:lnTo>
                  <a:pt x="873302" y="194182"/>
                </a:lnTo>
                <a:lnTo>
                  <a:pt x="837742" y="152019"/>
                </a:lnTo>
                <a:lnTo>
                  <a:pt x="797699" y="114045"/>
                </a:lnTo>
                <a:lnTo>
                  <a:pt x="753491" y="80899"/>
                </a:lnTo>
                <a:lnTo>
                  <a:pt x="705599" y="52831"/>
                </a:lnTo>
                <a:lnTo>
                  <a:pt x="654405" y="30352"/>
                </a:lnTo>
                <a:lnTo>
                  <a:pt x="600329" y="13716"/>
                </a:lnTo>
                <a:lnTo>
                  <a:pt x="543763" y="3556"/>
                </a:lnTo>
                <a:lnTo>
                  <a:pt x="48512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591817" y="1784984"/>
            <a:ext cx="1696720" cy="358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3600"/>
              </a:lnSpc>
              <a:spcBef>
                <a:spcPts val="100"/>
              </a:spcBef>
            </a:pPr>
            <a:r>
              <a:rPr sz="700" b="1" spc="160" dirty="0">
                <a:solidFill>
                  <a:srgbClr val="3D3D3D"/>
                </a:solidFill>
                <a:latin typeface="Calibri"/>
                <a:cs typeface="Calibri"/>
              </a:rPr>
              <a:t>СУБЪЕКТЫ</a:t>
            </a:r>
            <a:r>
              <a:rPr sz="700" b="1" spc="-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80" dirty="0">
                <a:solidFill>
                  <a:srgbClr val="3D3D3D"/>
                </a:solidFill>
                <a:latin typeface="Calibri"/>
                <a:cs typeface="Calibri"/>
              </a:rPr>
              <a:t>согласовывают</a:t>
            </a:r>
            <a:r>
              <a:rPr sz="700" b="1" spc="-4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75" dirty="0">
                <a:solidFill>
                  <a:srgbClr val="3D3D3D"/>
                </a:solidFill>
                <a:latin typeface="Calibri"/>
                <a:cs typeface="Calibri"/>
              </a:rPr>
              <a:t>КЦП</a:t>
            </a:r>
            <a:r>
              <a:rPr sz="700" b="1" spc="13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40" dirty="0">
                <a:solidFill>
                  <a:srgbClr val="3D3D3D"/>
                </a:solidFill>
                <a:latin typeface="Calibri"/>
                <a:cs typeface="Calibri"/>
              </a:rPr>
              <a:t>с  </a:t>
            </a:r>
            <a:r>
              <a:rPr sz="700" b="1" spc="85" dirty="0">
                <a:solidFill>
                  <a:srgbClr val="3D3D3D"/>
                </a:solidFill>
                <a:latin typeface="Calibri"/>
                <a:cs typeface="Calibri"/>
              </a:rPr>
              <a:t>отраслевыми работодателями </a:t>
            </a:r>
            <a:r>
              <a:rPr sz="700" b="1" spc="130" dirty="0">
                <a:solidFill>
                  <a:srgbClr val="3D3D3D"/>
                </a:solidFill>
                <a:latin typeface="Calibri"/>
                <a:cs typeface="Calibri"/>
              </a:rPr>
              <a:t>и  </a:t>
            </a:r>
            <a:r>
              <a:rPr sz="700" b="1" spc="114" dirty="0">
                <a:solidFill>
                  <a:srgbClr val="3D3D3D"/>
                </a:solidFill>
                <a:latin typeface="Calibri"/>
                <a:cs typeface="Calibri"/>
              </a:rPr>
              <a:t>МСП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91817" y="3114852"/>
            <a:ext cx="1422400" cy="45720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sz="700" b="1" spc="160" dirty="0">
                <a:solidFill>
                  <a:srgbClr val="3D3D3D"/>
                </a:solidFill>
                <a:latin typeface="Calibri"/>
                <a:cs typeface="Calibri"/>
              </a:rPr>
              <a:t>СУБЪЕКТЫ</a:t>
            </a:r>
            <a:r>
              <a:rPr sz="700" b="1" spc="-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30" dirty="0">
                <a:solidFill>
                  <a:srgbClr val="3D3D3D"/>
                </a:solidFill>
                <a:latin typeface="Calibri"/>
                <a:cs typeface="Calibri"/>
              </a:rPr>
              <a:t>направляют</a:t>
            </a:r>
            <a:endParaRPr sz="700">
              <a:latin typeface="Calibri"/>
              <a:cs typeface="Calibri"/>
            </a:endParaRPr>
          </a:p>
          <a:p>
            <a:pPr marL="12700" marR="5080">
              <a:lnSpc>
                <a:spcPct val="118600"/>
              </a:lnSpc>
              <a:spcBef>
                <a:spcPts val="204"/>
              </a:spcBef>
            </a:pP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проект</a:t>
            </a:r>
            <a:r>
              <a:rPr sz="700" b="1" spc="-4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распределения</a:t>
            </a:r>
            <a:r>
              <a:rPr sz="700" b="1" spc="-4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75" dirty="0">
                <a:solidFill>
                  <a:srgbClr val="3D3D3D"/>
                </a:solidFill>
                <a:latin typeface="Calibri"/>
                <a:cs typeface="Calibri"/>
              </a:rPr>
              <a:t>КЦП  </a:t>
            </a: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в</a:t>
            </a:r>
            <a:r>
              <a:rPr sz="700" b="1" spc="-5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Минпросвещения</a:t>
            </a:r>
            <a:r>
              <a:rPr sz="700" b="1" spc="-2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России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79244" y="4447463"/>
            <a:ext cx="1475740" cy="38989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700" b="1" spc="165" dirty="0">
                <a:solidFill>
                  <a:srgbClr val="3D3D3D"/>
                </a:solidFill>
                <a:latin typeface="Calibri"/>
                <a:cs typeface="Calibri"/>
              </a:rPr>
              <a:t>РАБОЧАЯ</a:t>
            </a:r>
            <a:r>
              <a:rPr sz="700" b="1" spc="2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55" dirty="0">
                <a:solidFill>
                  <a:srgbClr val="3D3D3D"/>
                </a:solidFill>
                <a:latin typeface="Calibri"/>
                <a:cs typeface="Calibri"/>
              </a:rPr>
              <a:t>ГРУППА</a:t>
            </a:r>
            <a:endParaRPr sz="700">
              <a:latin typeface="Calibri"/>
              <a:cs typeface="Calibri"/>
            </a:endParaRPr>
          </a:p>
          <a:p>
            <a:pPr marL="12700" marR="5080">
              <a:lnSpc>
                <a:spcPct val="104299"/>
              </a:lnSpc>
              <a:spcBef>
                <a:spcPts val="120"/>
              </a:spcBef>
            </a:pPr>
            <a:r>
              <a:rPr sz="700" b="1" spc="90" dirty="0">
                <a:solidFill>
                  <a:srgbClr val="3D3D3D"/>
                </a:solidFill>
                <a:latin typeface="Calibri"/>
                <a:cs typeface="Calibri"/>
              </a:rPr>
              <a:t>проводит</a:t>
            </a:r>
            <a:r>
              <a:rPr sz="700" b="1" spc="-1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10" dirty="0">
                <a:solidFill>
                  <a:srgbClr val="3D3D3D"/>
                </a:solidFill>
                <a:latin typeface="Calibri"/>
                <a:cs typeface="Calibri"/>
              </a:rPr>
              <a:t>экспертный</a:t>
            </a:r>
            <a:r>
              <a:rPr sz="700" b="1" spc="-3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90" dirty="0">
                <a:solidFill>
                  <a:srgbClr val="3D3D3D"/>
                </a:solidFill>
                <a:latin typeface="Calibri"/>
                <a:cs typeface="Calibri"/>
              </a:rPr>
              <a:t>анализ  представленных</a:t>
            </a:r>
            <a:r>
              <a:rPr sz="700" b="1" spc="-4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90" dirty="0">
                <a:solidFill>
                  <a:srgbClr val="3D3D3D"/>
                </a:solidFill>
                <a:latin typeface="Calibri"/>
                <a:cs typeface="Calibri"/>
              </a:rPr>
              <a:t>данных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03580" y="4542485"/>
            <a:ext cx="36322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310" dirty="0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41425" y="3781982"/>
            <a:ext cx="57350" cy="573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6336" y="2603373"/>
            <a:ext cx="0" cy="698500"/>
          </a:xfrm>
          <a:custGeom>
            <a:avLst/>
            <a:gdLst/>
            <a:ahLst/>
            <a:cxnLst/>
            <a:rect l="l" t="t" r="r" b="b"/>
            <a:pathLst>
              <a:path h="698500">
                <a:moveTo>
                  <a:pt x="0" y="0"/>
                </a:moveTo>
                <a:lnTo>
                  <a:pt x="0" y="697991"/>
                </a:lnTo>
              </a:path>
            </a:pathLst>
          </a:custGeom>
          <a:ln w="1525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37653" y="2583737"/>
            <a:ext cx="57350" cy="5735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37653" y="3263689"/>
            <a:ext cx="57350" cy="573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3575" y="1560639"/>
            <a:ext cx="1244561" cy="12446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19582" y="1578610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08" y="0"/>
                </a:moveTo>
                <a:lnTo>
                  <a:pt x="477875" y="3175"/>
                </a:lnTo>
                <a:lnTo>
                  <a:pt x="421259" y="12318"/>
                </a:lnTo>
                <a:lnTo>
                  <a:pt x="366788" y="27304"/>
                </a:lnTo>
                <a:lnTo>
                  <a:pt x="314807" y="47751"/>
                </a:lnTo>
                <a:lnTo>
                  <a:pt x="265620" y="73151"/>
                </a:lnTo>
                <a:lnTo>
                  <a:pt x="219570" y="103504"/>
                </a:lnTo>
                <a:lnTo>
                  <a:pt x="176974" y="138175"/>
                </a:lnTo>
                <a:lnTo>
                  <a:pt x="138163" y="176911"/>
                </a:lnTo>
                <a:lnTo>
                  <a:pt x="103466" y="219582"/>
                </a:lnTo>
                <a:lnTo>
                  <a:pt x="73215" y="265684"/>
                </a:lnTo>
                <a:lnTo>
                  <a:pt x="47726" y="314832"/>
                </a:lnTo>
                <a:lnTo>
                  <a:pt x="27343" y="366775"/>
                </a:lnTo>
                <a:lnTo>
                  <a:pt x="12369" y="421259"/>
                </a:lnTo>
                <a:lnTo>
                  <a:pt x="3149" y="477900"/>
                </a:lnTo>
                <a:lnTo>
                  <a:pt x="0" y="536320"/>
                </a:lnTo>
                <a:lnTo>
                  <a:pt x="787" y="565785"/>
                </a:lnTo>
                <a:lnTo>
                  <a:pt x="7010" y="623315"/>
                </a:lnTo>
                <a:lnTo>
                  <a:pt x="19151" y="678941"/>
                </a:lnTo>
                <a:lnTo>
                  <a:pt x="36880" y="732154"/>
                </a:lnTo>
                <a:lnTo>
                  <a:pt x="59855" y="782827"/>
                </a:lnTo>
                <a:lnTo>
                  <a:pt x="87769" y="830452"/>
                </a:lnTo>
                <a:lnTo>
                  <a:pt x="120281" y="874902"/>
                </a:lnTo>
                <a:lnTo>
                  <a:pt x="157073" y="915542"/>
                </a:lnTo>
                <a:lnTo>
                  <a:pt x="197815" y="952373"/>
                </a:lnTo>
                <a:lnTo>
                  <a:pt x="242176" y="984885"/>
                </a:lnTo>
                <a:lnTo>
                  <a:pt x="289839" y="1012825"/>
                </a:lnTo>
                <a:lnTo>
                  <a:pt x="340461" y="1035812"/>
                </a:lnTo>
                <a:lnTo>
                  <a:pt x="393738" y="1053464"/>
                </a:lnTo>
                <a:lnTo>
                  <a:pt x="449313" y="1065656"/>
                </a:lnTo>
                <a:lnTo>
                  <a:pt x="506882" y="1071879"/>
                </a:lnTo>
                <a:lnTo>
                  <a:pt x="536308" y="1072641"/>
                </a:lnTo>
                <a:lnTo>
                  <a:pt x="565734" y="1071879"/>
                </a:lnTo>
                <a:lnTo>
                  <a:pt x="623303" y="1065656"/>
                </a:lnTo>
                <a:lnTo>
                  <a:pt x="678878" y="1053464"/>
                </a:lnTo>
                <a:lnTo>
                  <a:pt x="732155" y="1035812"/>
                </a:lnTo>
                <a:lnTo>
                  <a:pt x="782777" y="1012825"/>
                </a:lnTo>
                <a:lnTo>
                  <a:pt x="830440" y="984885"/>
                </a:lnTo>
                <a:lnTo>
                  <a:pt x="874801" y="952373"/>
                </a:lnTo>
                <a:lnTo>
                  <a:pt x="915568" y="915542"/>
                </a:lnTo>
                <a:lnTo>
                  <a:pt x="952398" y="874902"/>
                </a:lnTo>
                <a:lnTo>
                  <a:pt x="984910" y="830452"/>
                </a:lnTo>
                <a:lnTo>
                  <a:pt x="1012723" y="782827"/>
                </a:lnTo>
                <a:lnTo>
                  <a:pt x="1035710" y="732154"/>
                </a:lnTo>
                <a:lnTo>
                  <a:pt x="1053490" y="678941"/>
                </a:lnTo>
                <a:lnTo>
                  <a:pt x="1065555" y="623315"/>
                </a:lnTo>
                <a:lnTo>
                  <a:pt x="1071778" y="565785"/>
                </a:lnTo>
                <a:lnTo>
                  <a:pt x="1072667" y="536320"/>
                </a:lnTo>
                <a:lnTo>
                  <a:pt x="1071778" y="506856"/>
                </a:lnTo>
                <a:lnTo>
                  <a:pt x="1065555" y="449325"/>
                </a:lnTo>
                <a:lnTo>
                  <a:pt x="1053490" y="393700"/>
                </a:lnTo>
                <a:lnTo>
                  <a:pt x="1035710" y="340487"/>
                </a:lnTo>
                <a:lnTo>
                  <a:pt x="1012723" y="289813"/>
                </a:lnTo>
                <a:lnTo>
                  <a:pt x="984910" y="242188"/>
                </a:lnTo>
                <a:lnTo>
                  <a:pt x="952398" y="197865"/>
                </a:lnTo>
                <a:lnTo>
                  <a:pt x="915568" y="157099"/>
                </a:lnTo>
                <a:lnTo>
                  <a:pt x="874801" y="120268"/>
                </a:lnTo>
                <a:lnTo>
                  <a:pt x="830440" y="87756"/>
                </a:lnTo>
                <a:lnTo>
                  <a:pt x="782777" y="59816"/>
                </a:lnTo>
                <a:lnTo>
                  <a:pt x="732155" y="36829"/>
                </a:lnTo>
                <a:lnTo>
                  <a:pt x="678878" y="19176"/>
                </a:lnTo>
                <a:lnTo>
                  <a:pt x="623303" y="6985"/>
                </a:lnTo>
                <a:lnTo>
                  <a:pt x="565734" y="762"/>
                </a:lnTo>
                <a:lnTo>
                  <a:pt x="5363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70763" y="1629791"/>
            <a:ext cx="970915" cy="970280"/>
          </a:xfrm>
          <a:custGeom>
            <a:avLst/>
            <a:gdLst/>
            <a:ahLst/>
            <a:cxnLst/>
            <a:rect l="l" t="t" r="r" b="b"/>
            <a:pathLst>
              <a:path w="970915" h="970280">
                <a:moveTo>
                  <a:pt x="485127" y="0"/>
                </a:moveTo>
                <a:lnTo>
                  <a:pt x="426491" y="3556"/>
                </a:lnTo>
                <a:lnTo>
                  <a:pt x="369925" y="13716"/>
                </a:lnTo>
                <a:lnTo>
                  <a:pt x="315849" y="30353"/>
                </a:lnTo>
                <a:lnTo>
                  <a:pt x="264668" y="52832"/>
                </a:lnTo>
                <a:lnTo>
                  <a:pt x="216763" y="80899"/>
                </a:lnTo>
                <a:lnTo>
                  <a:pt x="172567" y="114046"/>
                </a:lnTo>
                <a:lnTo>
                  <a:pt x="132473" y="152019"/>
                </a:lnTo>
                <a:lnTo>
                  <a:pt x="96901" y="194183"/>
                </a:lnTo>
                <a:lnTo>
                  <a:pt x="66230" y="240284"/>
                </a:lnTo>
                <a:lnTo>
                  <a:pt x="40893" y="289813"/>
                </a:lnTo>
                <a:lnTo>
                  <a:pt x="21285" y="342519"/>
                </a:lnTo>
                <a:lnTo>
                  <a:pt x="7810" y="397891"/>
                </a:lnTo>
                <a:lnTo>
                  <a:pt x="889" y="455549"/>
                </a:lnTo>
                <a:lnTo>
                  <a:pt x="0" y="485139"/>
                </a:lnTo>
                <a:lnTo>
                  <a:pt x="889" y="514731"/>
                </a:lnTo>
                <a:lnTo>
                  <a:pt x="7810" y="572388"/>
                </a:lnTo>
                <a:lnTo>
                  <a:pt x="21285" y="627761"/>
                </a:lnTo>
                <a:lnTo>
                  <a:pt x="40893" y="680466"/>
                </a:lnTo>
                <a:lnTo>
                  <a:pt x="66230" y="729996"/>
                </a:lnTo>
                <a:lnTo>
                  <a:pt x="96901" y="776097"/>
                </a:lnTo>
                <a:lnTo>
                  <a:pt x="132473" y="818261"/>
                </a:lnTo>
                <a:lnTo>
                  <a:pt x="172567" y="856234"/>
                </a:lnTo>
                <a:lnTo>
                  <a:pt x="216763" y="889381"/>
                </a:lnTo>
                <a:lnTo>
                  <a:pt x="264668" y="917448"/>
                </a:lnTo>
                <a:lnTo>
                  <a:pt x="315849" y="939926"/>
                </a:lnTo>
                <a:lnTo>
                  <a:pt x="369925" y="956563"/>
                </a:lnTo>
                <a:lnTo>
                  <a:pt x="426491" y="966851"/>
                </a:lnTo>
                <a:lnTo>
                  <a:pt x="485127" y="970280"/>
                </a:lnTo>
                <a:lnTo>
                  <a:pt x="514680" y="969391"/>
                </a:lnTo>
                <a:lnTo>
                  <a:pt x="572338" y="962533"/>
                </a:lnTo>
                <a:lnTo>
                  <a:pt x="627710" y="949071"/>
                </a:lnTo>
                <a:lnTo>
                  <a:pt x="680389" y="929386"/>
                </a:lnTo>
                <a:lnTo>
                  <a:pt x="729983" y="904113"/>
                </a:lnTo>
                <a:lnTo>
                  <a:pt x="776084" y="873379"/>
                </a:lnTo>
                <a:lnTo>
                  <a:pt x="818286" y="837819"/>
                </a:lnTo>
                <a:lnTo>
                  <a:pt x="856132" y="797687"/>
                </a:lnTo>
                <a:lnTo>
                  <a:pt x="889279" y="753491"/>
                </a:lnTo>
                <a:lnTo>
                  <a:pt x="917346" y="705612"/>
                </a:lnTo>
                <a:lnTo>
                  <a:pt x="939952" y="654431"/>
                </a:lnTo>
                <a:lnTo>
                  <a:pt x="956462" y="600329"/>
                </a:lnTo>
                <a:lnTo>
                  <a:pt x="966749" y="543813"/>
                </a:lnTo>
                <a:lnTo>
                  <a:pt x="970305" y="485139"/>
                </a:lnTo>
                <a:lnTo>
                  <a:pt x="969416" y="455549"/>
                </a:lnTo>
                <a:lnTo>
                  <a:pt x="962431" y="397891"/>
                </a:lnTo>
                <a:lnTo>
                  <a:pt x="948969" y="342519"/>
                </a:lnTo>
                <a:lnTo>
                  <a:pt x="929411" y="289813"/>
                </a:lnTo>
                <a:lnTo>
                  <a:pt x="904011" y="240284"/>
                </a:lnTo>
                <a:lnTo>
                  <a:pt x="873404" y="194183"/>
                </a:lnTo>
                <a:lnTo>
                  <a:pt x="837844" y="152019"/>
                </a:lnTo>
                <a:lnTo>
                  <a:pt x="797687" y="114046"/>
                </a:lnTo>
                <a:lnTo>
                  <a:pt x="753491" y="80899"/>
                </a:lnTo>
                <a:lnTo>
                  <a:pt x="705599" y="52832"/>
                </a:lnTo>
                <a:lnTo>
                  <a:pt x="654405" y="30353"/>
                </a:lnTo>
                <a:lnTo>
                  <a:pt x="600329" y="13716"/>
                </a:lnTo>
                <a:lnTo>
                  <a:pt x="543763" y="3556"/>
                </a:lnTo>
                <a:lnTo>
                  <a:pt x="48512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15366" y="2899473"/>
            <a:ext cx="1244574" cy="12446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1373" y="2917444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08" y="0"/>
                </a:moveTo>
                <a:lnTo>
                  <a:pt x="477875" y="3175"/>
                </a:lnTo>
                <a:lnTo>
                  <a:pt x="421259" y="12318"/>
                </a:lnTo>
                <a:lnTo>
                  <a:pt x="366788" y="27304"/>
                </a:lnTo>
                <a:lnTo>
                  <a:pt x="314807" y="47751"/>
                </a:lnTo>
                <a:lnTo>
                  <a:pt x="265620" y="73278"/>
                </a:lnTo>
                <a:lnTo>
                  <a:pt x="219570" y="103504"/>
                </a:lnTo>
                <a:lnTo>
                  <a:pt x="176974" y="138175"/>
                </a:lnTo>
                <a:lnTo>
                  <a:pt x="138163" y="177037"/>
                </a:lnTo>
                <a:lnTo>
                  <a:pt x="103479" y="219582"/>
                </a:lnTo>
                <a:lnTo>
                  <a:pt x="73215" y="265683"/>
                </a:lnTo>
                <a:lnTo>
                  <a:pt x="47726" y="314832"/>
                </a:lnTo>
                <a:lnTo>
                  <a:pt x="27343" y="366775"/>
                </a:lnTo>
                <a:lnTo>
                  <a:pt x="12369" y="421258"/>
                </a:lnTo>
                <a:lnTo>
                  <a:pt x="3149" y="477900"/>
                </a:lnTo>
                <a:lnTo>
                  <a:pt x="0" y="536320"/>
                </a:lnTo>
                <a:lnTo>
                  <a:pt x="787" y="565784"/>
                </a:lnTo>
                <a:lnTo>
                  <a:pt x="7023" y="623315"/>
                </a:lnTo>
                <a:lnTo>
                  <a:pt x="19151" y="678941"/>
                </a:lnTo>
                <a:lnTo>
                  <a:pt x="36880" y="732154"/>
                </a:lnTo>
                <a:lnTo>
                  <a:pt x="59855" y="782827"/>
                </a:lnTo>
                <a:lnTo>
                  <a:pt x="87769" y="830452"/>
                </a:lnTo>
                <a:lnTo>
                  <a:pt x="120281" y="874902"/>
                </a:lnTo>
                <a:lnTo>
                  <a:pt x="157073" y="915669"/>
                </a:lnTo>
                <a:lnTo>
                  <a:pt x="197815" y="952372"/>
                </a:lnTo>
                <a:lnTo>
                  <a:pt x="242189" y="984884"/>
                </a:lnTo>
                <a:lnTo>
                  <a:pt x="289839" y="1012824"/>
                </a:lnTo>
                <a:lnTo>
                  <a:pt x="340461" y="1035811"/>
                </a:lnTo>
                <a:lnTo>
                  <a:pt x="393738" y="1053591"/>
                </a:lnTo>
                <a:lnTo>
                  <a:pt x="449313" y="1065656"/>
                </a:lnTo>
                <a:lnTo>
                  <a:pt x="506882" y="1071879"/>
                </a:lnTo>
                <a:lnTo>
                  <a:pt x="536308" y="1072768"/>
                </a:lnTo>
                <a:lnTo>
                  <a:pt x="565734" y="1071879"/>
                </a:lnTo>
                <a:lnTo>
                  <a:pt x="623303" y="1065656"/>
                </a:lnTo>
                <a:lnTo>
                  <a:pt x="678878" y="1053591"/>
                </a:lnTo>
                <a:lnTo>
                  <a:pt x="732154" y="1035811"/>
                </a:lnTo>
                <a:lnTo>
                  <a:pt x="782777" y="1012824"/>
                </a:lnTo>
                <a:lnTo>
                  <a:pt x="830440" y="984884"/>
                </a:lnTo>
                <a:lnTo>
                  <a:pt x="874788" y="952372"/>
                </a:lnTo>
                <a:lnTo>
                  <a:pt x="915555" y="915669"/>
                </a:lnTo>
                <a:lnTo>
                  <a:pt x="952385" y="874902"/>
                </a:lnTo>
                <a:lnTo>
                  <a:pt x="984897" y="830452"/>
                </a:lnTo>
                <a:lnTo>
                  <a:pt x="1012710" y="782827"/>
                </a:lnTo>
                <a:lnTo>
                  <a:pt x="1035697" y="732154"/>
                </a:lnTo>
                <a:lnTo>
                  <a:pt x="1053477" y="678941"/>
                </a:lnTo>
                <a:lnTo>
                  <a:pt x="1065669" y="623315"/>
                </a:lnTo>
                <a:lnTo>
                  <a:pt x="1071892" y="565784"/>
                </a:lnTo>
                <a:lnTo>
                  <a:pt x="1072654" y="536320"/>
                </a:lnTo>
                <a:lnTo>
                  <a:pt x="1071892" y="506983"/>
                </a:lnTo>
                <a:lnTo>
                  <a:pt x="1065669" y="449325"/>
                </a:lnTo>
                <a:lnTo>
                  <a:pt x="1053477" y="393826"/>
                </a:lnTo>
                <a:lnTo>
                  <a:pt x="1035697" y="340486"/>
                </a:lnTo>
                <a:lnTo>
                  <a:pt x="1012710" y="289813"/>
                </a:lnTo>
                <a:lnTo>
                  <a:pt x="984897" y="242188"/>
                </a:lnTo>
                <a:lnTo>
                  <a:pt x="952385" y="197865"/>
                </a:lnTo>
                <a:lnTo>
                  <a:pt x="915555" y="157098"/>
                </a:lnTo>
                <a:lnTo>
                  <a:pt x="874788" y="120268"/>
                </a:lnTo>
                <a:lnTo>
                  <a:pt x="830440" y="87756"/>
                </a:lnTo>
                <a:lnTo>
                  <a:pt x="782777" y="59816"/>
                </a:lnTo>
                <a:lnTo>
                  <a:pt x="732154" y="36829"/>
                </a:lnTo>
                <a:lnTo>
                  <a:pt x="678878" y="19176"/>
                </a:lnTo>
                <a:lnTo>
                  <a:pt x="623303" y="6984"/>
                </a:lnTo>
                <a:lnTo>
                  <a:pt x="565734" y="761"/>
                </a:lnTo>
                <a:lnTo>
                  <a:pt x="5363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72554" y="2968625"/>
            <a:ext cx="970915" cy="970280"/>
          </a:xfrm>
          <a:custGeom>
            <a:avLst/>
            <a:gdLst/>
            <a:ahLst/>
            <a:cxnLst/>
            <a:rect l="l" t="t" r="r" b="b"/>
            <a:pathLst>
              <a:path w="970915" h="970279">
                <a:moveTo>
                  <a:pt x="485127" y="0"/>
                </a:moveTo>
                <a:lnTo>
                  <a:pt x="426491" y="3555"/>
                </a:lnTo>
                <a:lnTo>
                  <a:pt x="369938" y="13715"/>
                </a:lnTo>
                <a:lnTo>
                  <a:pt x="315848" y="30352"/>
                </a:lnTo>
                <a:lnTo>
                  <a:pt x="264667" y="52832"/>
                </a:lnTo>
                <a:lnTo>
                  <a:pt x="216763" y="80899"/>
                </a:lnTo>
                <a:lnTo>
                  <a:pt x="172567" y="114173"/>
                </a:lnTo>
                <a:lnTo>
                  <a:pt x="132473" y="152019"/>
                </a:lnTo>
                <a:lnTo>
                  <a:pt x="96900" y="194183"/>
                </a:lnTo>
                <a:lnTo>
                  <a:pt x="66230" y="240284"/>
                </a:lnTo>
                <a:lnTo>
                  <a:pt x="40893" y="289940"/>
                </a:lnTo>
                <a:lnTo>
                  <a:pt x="21285" y="342646"/>
                </a:lnTo>
                <a:lnTo>
                  <a:pt x="7823" y="398017"/>
                </a:lnTo>
                <a:lnTo>
                  <a:pt x="889" y="455675"/>
                </a:lnTo>
                <a:lnTo>
                  <a:pt x="0" y="485139"/>
                </a:lnTo>
                <a:lnTo>
                  <a:pt x="889" y="514730"/>
                </a:lnTo>
                <a:lnTo>
                  <a:pt x="7823" y="572388"/>
                </a:lnTo>
                <a:lnTo>
                  <a:pt x="21285" y="627761"/>
                </a:lnTo>
                <a:lnTo>
                  <a:pt x="40893" y="680466"/>
                </a:lnTo>
                <a:lnTo>
                  <a:pt x="66230" y="729995"/>
                </a:lnTo>
                <a:lnTo>
                  <a:pt x="96900" y="776097"/>
                </a:lnTo>
                <a:lnTo>
                  <a:pt x="132473" y="818388"/>
                </a:lnTo>
                <a:lnTo>
                  <a:pt x="172567" y="856233"/>
                </a:lnTo>
                <a:lnTo>
                  <a:pt x="216763" y="889381"/>
                </a:lnTo>
                <a:lnTo>
                  <a:pt x="264667" y="917448"/>
                </a:lnTo>
                <a:lnTo>
                  <a:pt x="315848" y="939926"/>
                </a:lnTo>
                <a:lnTo>
                  <a:pt x="369938" y="956563"/>
                </a:lnTo>
                <a:lnTo>
                  <a:pt x="426491" y="966851"/>
                </a:lnTo>
                <a:lnTo>
                  <a:pt x="485127" y="970280"/>
                </a:lnTo>
                <a:lnTo>
                  <a:pt x="514680" y="969391"/>
                </a:lnTo>
                <a:lnTo>
                  <a:pt x="572338" y="962532"/>
                </a:lnTo>
                <a:lnTo>
                  <a:pt x="627710" y="949070"/>
                </a:lnTo>
                <a:lnTo>
                  <a:pt x="680389" y="929386"/>
                </a:lnTo>
                <a:lnTo>
                  <a:pt x="729983" y="904113"/>
                </a:lnTo>
                <a:lnTo>
                  <a:pt x="776084" y="873379"/>
                </a:lnTo>
                <a:lnTo>
                  <a:pt x="818273" y="837819"/>
                </a:lnTo>
                <a:lnTo>
                  <a:pt x="856119" y="797813"/>
                </a:lnTo>
                <a:lnTo>
                  <a:pt x="889393" y="753618"/>
                </a:lnTo>
                <a:lnTo>
                  <a:pt x="917333" y="705612"/>
                </a:lnTo>
                <a:lnTo>
                  <a:pt x="939939" y="654431"/>
                </a:lnTo>
                <a:lnTo>
                  <a:pt x="956449" y="600328"/>
                </a:lnTo>
                <a:lnTo>
                  <a:pt x="966736" y="543813"/>
                </a:lnTo>
                <a:lnTo>
                  <a:pt x="970292" y="485139"/>
                </a:lnTo>
                <a:lnTo>
                  <a:pt x="969403" y="455675"/>
                </a:lnTo>
                <a:lnTo>
                  <a:pt x="962418" y="398017"/>
                </a:lnTo>
                <a:lnTo>
                  <a:pt x="948956" y="342646"/>
                </a:lnTo>
                <a:lnTo>
                  <a:pt x="929398" y="289940"/>
                </a:lnTo>
                <a:lnTo>
                  <a:pt x="903998" y="240284"/>
                </a:lnTo>
                <a:lnTo>
                  <a:pt x="873391" y="194183"/>
                </a:lnTo>
                <a:lnTo>
                  <a:pt x="837831" y="152019"/>
                </a:lnTo>
                <a:lnTo>
                  <a:pt x="797699" y="114173"/>
                </a:lnTo>
                <a:lnTo>
                  <a:pt x="753503" y="80899"/>
                </a:lnTo>
                <a:lnTo>
                  <a:pt x="705599" y="52832"/>
                </a:lnTo>
                <a:lnTo>
                  <a:pt x="654405" y="30352"/>
                </a:lnTo>
                <a:lnTo>
                  <a:pt x="600329" y="13715"/>
                </a:lnTo>
                <a:lnTo>
                  <a:pt x="543763" y="3555"/>
                </a:lnTo>
                <a:lnTo>
                  <a:pt x="48512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12419" y="3205733"/>
            <a:ext cx="37465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355" dirty="0">
                <a:solidFill>
                  <a:srgbClr val="FFFFFF"/>
                </a:solidFill>
                <a:latin typeface="Calibri"/>
                <a:cs typeface="Calibri"/>
              </a:rPr>
              <a:t>02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44727" y="1849323"/>
            <a:ext cx="2686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80" dirty="0">
                <a:solidFill>
                  <a:srgbClr val="FFFFFF"/>
                </a:solidFill>
                <a:latin typeface="Calibri"/>
                <a:cs typeface="Calibri"/>
              </a:rPr>
              <a:t>01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80534" y="4455083"/>
            <a:ext cx="1381125" cy="48323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43000"/>
              </a:lnSpc>
              <a:spcBef>
                <a:spcPts val="90"/>
              </a:spcBef>
            </a:pPr>
            <a:r>
              <a:rPr sz="700" b="1" spc="145" dirty="0">
                <a:solidFill>
                  <a:srgbClr val="3D3D3D"/>
                </a:solidFill>
                <a:latin typeface="Calibri"/>
                <a:cs typeface="Calibri"/>
              </a:rPr>
              <a:t>Координационный</a:t>
            </a:r>
            <a:r>
              <a:rPr sz="700" b="1" spc="1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700" b="1" spc="140" dirty="0">
                <a:solidFill>
                  <a:srgbClr val="3D3D3D"/>
                </a:solidFill>
                <a:latin typeface="Calibri"/>
                <a:cs typeface="Calibri"/>
              </a:rPr>
              <a:t>совет  направляет </a:t>
            </a:r>
            <a:r>
              <a:rPr sz="700" b="1" spc="155" dirty="0">
                <a:solidFill>
                  <a:srgbClr val="3D3D3D"/>
                </a:solidFill>
                <a:latin typeface="Calibri"/>
                <a:cs typeface="Calibri"/>
              </a:rPr>
              <a:t>решение </a:t>
            </a:r>
            <a:r>
              <a:rPr sz="700" b="1" spc="105" dirty="0">
                <a:solidFill>
                  <a:srgbClr val="3D3D3D"/>
                </a:solidFill>
                <a:latin typeface="Calibri"/>
                <a:cs typeface="Calibri"/>
              </a:rPr>
              <a:t>в  </a:t>
            </a:r>
            <a:r>
              <a:rPr sz="700" b="1" spc="145" dirty="0">
                <a:solidFill>
                  <a:srgbClr val="3D3D3D"/>
                </a:solidFill>
                <a:latin typeface="Calibri"/>
                <a:cs typeface="Calibri"/>
              </a:rPr>
              <a:t>субъект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97707" y="4244784"/>
            <a:ext cx="1244549" cy="12446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603752" y="4262754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21" y="0"/>
                </a:moveTo>
                <a:lnTo>
                  <a:pt x="477900" y="3175"/>
                </a:lnTo>
                <a:lnTo>
                  <a:pt x="421259" y="12319"/>
                </a:lnTo>
                <a:lnTo>
                  <a:pt x="366775" y="27305"/>
                </a:lnTo>
                <a:lnTo>
                  <a:pt x="314833" y="47752"/>
                </a:lnTo>
                <a:lnTo>
                  <a:pt x="265557" y="73152"/>
                </a:lnTo>
                <a:lnTo>
                  <a:pt x="219583" y="103505"/>
                </a:lnTo>
                <a:lnTo>
                  <a:pt x="176911" y="138176"/>
                </a:lnTo>
                <a:lnTo>
                  <a:pt x="138175" y="177038"/>
                </a:lnTo>
                <a:lnTo>
                  <a:pt x="103505" y="219583"/>
                </a:lnTo>
                <a:lnTo>
                  <a:pt x="73151" y="265684"/>
                </a:lnTo>
                <a:lnTo>
                  <a:pt x="47751" y="314833"/>
                </a:lnTo>
                <a:lnTo>
                  <a:pt x="27305" y="366776"/>
                </a:lnTo>
                <a:lnTo>
                  <a:pt x="12319" y="421259"/>
                </a:lnTo>
                <a:lnTo>
                  <a:pt x="3175" y="477901"/>
                </a:lnTo>
                <a:lnTo>
                  <a:pt x="0" y="536321"/>
                </a:lnTo>
                <a:lnTo>
                  <a:pt x="762" y="565785"/>
                </a:lnTo>
                <a:lnTo>
                  <a:pt x="6985" y="623316"/>
                </a:lnTo>
                <a:lnTo>
                  <a:pt x="19176" y="678942"/>
                </a:lnTo>
                <a:lnTo>
                  <a:pt x="36830" y="732155"/>
                </a:lnTo>
                <a:lnTo>
                  <a:pt x="59817" y="782828"/>
                </a:lnTo>
                <a:lnTo>
                  <a:pt x="87757" y="830453"/>
                </a:lnTo>
                <a:lnTo>
                  <a:pt x="120269" y="874903"/>
                </a:lnTo>
                <a:lnTo>
                  <a:pt x="157099" y="915543"/>
                </a:lnTo>
                <a:lnTo>
                  <a:pt x="197738" y="952373"/>
                </a:lnTo>
                <a:lnTo>
                  <a:pt x="242188" y="984885"/>
                </a:lnTo>
                <a:lnTo>
                  <a:pt x="289813" y="1012825"/>
                </a:lnTo>
                <a:lnTo>
                  <a:pt x="340487" y="1035812"/>
                </a:lnTo>
                <a:lnTo>
                  <a:pt x="393700" y="1053592"/>
                </a:lnTo>
                <a:lnTo>
                  <a:pt x="449325" y="1065657"/>
                </a:lnTo>
                <a:lnTo>
                  <a:pt x="506857" y="1071880"/>
                </a:lnTo>
                <a:lnTo>
                  <a:pt x="536321" y="1072642"/>
                </a:lnTo>
                <a:lnTo>
                  <a:pt x="565658" y="1071880"/>
                </a:lnTo>
                <a:lnTo>
                  <a:pt x="623315" y="1065657"/>
                </a:lnTo>
                <a:lnTo>
                  <a:pt x="678814" y="1053592"/>
                </a:lnTo>
                <a:lnTo>
                  <a:pt x="732155" y="1035812"/>
                </a:lnTo>
                <a:lnTo>
                  <a:pt x="782701" y="1012825"/>
                </a:lnTo>
                <a:lnTo>
                  <a:pt x="830452" y="984885"/>
                </a:lnTo>
                <a:lnTo>
                  <a:pt x="874776" y="952373"/>
                </a:lnTo>
                <a:lnTo>
                  <a:pt x="915543" y="915543"/>
                </a:lnTo>
                <a:lnTo>
                  <a:pt x="952373" y="874903"/>
                </a:lnTo>
                <a:lnTo>
                  <a:pt x="984885" y="830453"/>
                </a:lnTo>
                <a:lnTo>
                  <a:pt x="1012698" y="782828"/>
                </a:lnTo>
                <a:lnTo>
                  <a:pt x="1035685" y="732155"/>
                </a:lnTo>
                <a:lnTo>
                  <a:pt x="1053464" y="678942"/>
                </a:lnTo>
                <a:lnTo>
                  <a:pt x="1065530" y="623316"/>
                </a:lnTo>
                <a:lnTo>
                  <a:pt x="1071752" y="565785"/>
                </a:lnTo>
                <a:lnTo>
                  <a:pt x="1072642" y="536321"/>
                </a:lnTo>
                <a:lnTo>
                  <a:pt x="1071752" y="506857"/>
                </a:lnTo>
                <a:lnTo>
                  <a:pt x="1065530" y="449326"/>
                </a:lnTo>
                <a:lnTo>
                  <a:pt x="1053464" y="393700"/>
                </a:lnTo>
                <a:lnTo>
                  <a:pt x="1035685" y="340487"/>
                </a:lnTo>
                <a:lnTo>
                  <a:pt x="1012698" y="289814"/>
                </a:lnTo>
                <a:lnTo>
                  <a:pt x="984885" y="242189"/>
                </a:lnTo>
                <a:lnTo>
                  <a:pt x="952373" y="197866"/>
                </a:lnTo>
                <a:lnTo>
                  <a:pt x="915543" y="157099"/>
                </a:lnTo>
                <a:lnTo>
                  <a:pt x="874776" y="120269"/>
                </a:lnTo>
                <a:lnTo>
                  <a:pt x="830452" y="87757"/>
                </a:lnTo>
                <a:lnTo>
                  <a:pt x="782701" y="59817"/>
                </a:lnTo>
                <a:lnTo>
                  <a:pt x="732155" y="36830"/>
                </a:lnTo>
                <a:lnTo>
                  <a:pt x="678814" y="19177"/>
                </a:lnTo>
                <a:lnTo>
                  <a:pt x="623315" y="6985"/>
                </a:lnTo>
                <a:lnTo>
                  <a:pt x="565658" y="762"/>
                </a:lnTo>
                <a:lnTo>
                  <a:pt x="536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654933" y="4313935"/>
            <a:ext cx="970280" cy="970280"/>
          </a:xfrm>
          <a:custGeom>
            <a:avLst/>
            <a:gdLst/>
            <a:ahLst/>
            <a:cxnLst/>
            <a:rect l="l" t="t" r="r" b="b"/>
            <a:pathLst>
              <a:path w="970279" h="970279">
                <a:moveTo>
                  <a:pt x="485139" y="0"/>
                </a:moveTo>
                <a:lnTo>
                  <a:pt x="426465" y="3556"/>
                </a:lnTo>
                <a:lnTo>
                  <a:pt x="369950" y="13715"/>
                </a:lnTo>
                <a:lnTo>
                  <a:pt x="315849" y="30352"/>
                </a:lnTo>
                <a:lnTo>
                  <a:pt x="264667" y="52831"/>
                </a:lnTo>
                <a:lnTo>
                  <a:pt x="216788" y="80899"/>
                </a:lnTo>
                <a:lnTo>
                  <a:pt x="172592" y="114045"/>
                </a:lnTo>
                <a:lnTo>
                  <a:pt x="132461" y="152019"/>
                </a:lnTo>
                <a:lnTo>
                  <a:pt x="96900" y="194182"/>
                </a:lnTo>
                <a:lnTo>
                  <a:pt x="66166" y="240283"/>
                </a:lnTo>
                <a:lnTo>
                  <a:pt x="40893" y="289940"/>
                </a:lnTo>
                <a:lnTo>
                  <a:pt x="21208" y="342519"/>
                </a:lnTo>
                <a:lnTo>
                  <a:pt x="7746" y="397890"/>
                </a:lnTo>
                <a:lnTo>
                  <a:pt x="888" y="455549"/>
                </a:lnTo>
                <a:lnTo>
                  <a:pt x="0" y="485139"/>
                </a:lnTo>
                <a:lnTo>
                  <a:pt x="888" y="514731"/>
                </a:lnTo>
                <a:lnTo>
                  <a:pt x="7746" y="572388"/>
                </a:lnTo>
                <a:lnTo>
                  <a:pt x="21208" y="627761"/>
                </a:lnTo>
                <a:lnTo>
                  <a:pt x="40893" y="680465"/>
                </a:lnTo>
                <a:lnTo>
                  <a:pt x="66166" y="729995"/>
                </a:lnTo>
                <a:lnTo>
                  <a:pt x="96900" y="776096"/>
                </a:lnTo>
                <a:lnTo>
                  <a:pt x="132461" y="818388"/>
                </a:lnTo>
                <a:lnTo>
                  <a:pt x="172592" y="856233"/>
                </a:lnTo>
                <a:lnTo>
                  <a:pt x="216788" y="889381"/>
                </a:lnTo>
                <a:lnTo>
                  <a:pt x="264667" y="917447"/>
                </a:lnTo>
                <a:lnTo>
                  <a:pt x="315849" y="939926"/>
                </a:lnTo>
                <a:lnTo>
                  <a:pt x="369950" y="956563"/>
                </a:lnTo>
                <a:lnTo>
                  <a:pt x="426465" y="966851"/>
                </a:lnTo>
                <a:lnTo>
                  <a:pt x="485139" y="970279"/>
                </a:lnTo>
                <a:lnTo>
                  <a:pt x="514603" y="969391"/>
                </a:lnTo>
                <a:lnTo>
                  <a:pt x="572262" y="962532"/>
                </a:lnTo>
                <a:lnTo>
                  <a:pt x="627633" y="949070"/>
                </a:lnTo>
                <a:lnTo>
                  <a:pt x="680338" y="929385"/>
                </a:lnTo>
                <a:lnTo>
                  <a:pt x="729995" y="904113"/>
                </a:lnTo>
                <a:lnTo>
                  <a:pt x="776096" y="873378"/>
                </a:lnTo>
                <a:lnTo>
                  <a:pt x="818261" y="837819"/>
                </a:lnTo>
                <a:lnTo>
                  <a:pt x="856106" y="797687"/>
                </a:lnTo>
                <a:lnTo>
                  <a:pt x="889253" y="753490"/>
                </a:lnTo>
                <a:lnTo>
                  <a:pt x="917320" y="705612"/>
                </a:lnTo>
                <a:lnTo>
                  <a:pt x="939926" y="654431"/>
                </a:lnTo>
                <a:lnTo>
                  <a:pt x="956437" y="600328"/>
                </a:lnTo>
                <a:lnTo>
                  <a:pt x="966724" y="543813"/>
                </a:lnTo>
                <a:lnTo>
                  <a:pt x="970279" y="485139"/>
                </a:lnTo>
                <a:lnTo>
                  <a:pt x="969390" y="455549"/>
                </a:lnTo>
                <a:lnTo>
                  <a:pt x="962405" y="397890"/>
                </a:lnTo>
                <a:lnTo>
                  <a:pt x="948943" y="342519"/>
                </a:lnTo>
                <a:lnTo>
                  <a:pt x="929386" y="289940"/>
                </a:lnTo>
                <a:lnTo>
                  <a:pt x="903986" y="240283"/>
                </a:lnTo>
                <a:lnTo>
                  <a:pt x="873378" y="194182"/>
                </a:lnTo>
                <a:lnTo>
                  <a:pt x="837818" y="152019"/>
                </a:lnTo>
                <a:lnTo>
                  <a:pt x="797687" y="114045"/>
                </a:lnTo>
                <a:lnTo>
                  <a:pt x="753490" y="80899"/>
                </a:lnTo>
                <a:lnTo>
                  <a:pt x="705612" y="52831"/>
                </a:lnTo>
                <a:lnTo>
                  <a:pt x="654430" y="30352"/>
                </a:lnTo>
                <a:lnTo>
                  <a:pt x="600328" y="13715"/>
                </a:lnTo>
                <a:lnTo>
                  <a:pt x="543687" y="3556"/>
                </a:lnTo>
                <a:lnTo>
                  <a:pt x="485139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92422" y="4548073"/>
            <a:ext cx="4000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455" dirty="0">
                <a:solidFill>
                  <a:srgbClr val="FFFFFF"/>
                </a:solidFill>
                <a:latin typeface="Calibri"/>
                <a:cs typeface="Calibri"/>
              </a:rPr>
              <a:t>04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129913" y="3787437"/>
            <a:ext cx="57350" cy="573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154804" y="2608833"/>
            <a:ext cx="0" cy="698500"/>
          </a:xfrm>
          <a:custGeom>
            <a:avLst/>
            <a:gdLst/>
            <a:ahLst/>
            <a:cxnLst/>
            <a:rect l="l" t="t" r="r" b="b"/>
            <a:pathLst>
              <a:path h="698500">
                <a:moveTo>
                  <a:pt x="0" y="0"/>
                </a:moveTo>
                <a:lnTo>
                  <a:pt x="0" y="697991"/>
                </a:lnTo>
              </a:path>
            </a:pathLst>
          </a:custGeom>
          <a:ln w="1523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126103" y="2589192"/>
            <a:ext cx="57345" cy="573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126103" y="3269156"/>
            <a:ext cx="57345" cy="5735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502025" y="1566100"/>
            <a:ext cx="1244574" cy="12446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608070" y="1584071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20" y="0"/>
                </a:moveTo>
                <a:lnTo>
                  <a:pt x="477900" y="3175"/>
                </a:lnTo>
                <a:lnTo>
                  <a:pt x="421258" y="12318"/>
                </a:lnTo>
                <a:lnTo>
                  <a:pt x="366775" y="27304"/>
                </a:lnTo>
                <a:lnTo>
                  <a:pt x="314832" y="47751"/>
                </a:lnTo>
                <a:lnTo>
                  <a:pt x="265556" y="73278"/>
                </a:lnTo>
                <a:lnTo>
                  <a:pt x="219582" y="103504"/>
                </a:lnTo>
                <a:lnTo>
                  <a:pt x="176910" y="138175"/>
                </a:lnTo>
                <a:lnTo>
                  <a:pt x="138175" y="177037"/>
                </a:lnTo>
                <a:lnTo>
                  <a:pt x="103504" y="219582"/>
                </a:lnTo>
                <a:lnTo>
                  <a:pt x="73151" y="265683"/>
                </a:lnTo>
                <a:lnTo>
                  <a:pt x="47751" y="314832"/>
                </a:lnTo>
                <a:lnTo>
                  <a:pt x="27304" y="366775"/>
                </a:lnTo>
                <a:lnTo>
                  <a:pt x="12318" y="421258"/>
                </a:lnTo>
                <a:lnTo>
                  <a:pt x="3175" y="477900"/>
                </a:lnTo>
                <a:lnTo>
                  <a:pt x="0" y="536320"/>
                </a:lnTo>
                <a:lnTo>
                  <a:pt x="762" y="565784"/>
                </a:lnTo>
                <a:lnTo>
                  <a:pt x="6984" y="623315"/>
                </a:lnTo>
                <a:lnTo>
                  <a:pt x="19176" y="678941"/>
                </a:lnTo>
                <a:lnTo>
                  <a:pt x="36829" y="732154"/>
                </a:lnTo>
                <a:lnTo>
                  <a:pt x="59816" y="782827"/>
                </a:lnTo>
                <a:lnTo>
                  <a:pt x="87756" y="830452"/>
                </a:lnTo>
                <a:lnTo>
                  <a:pt x="120268" y="874902"/>
                </a:lnTo>
                <a:lnTo>
                  <a:pt x="157099" y="915542"/>
                </a:lnTo>
                <a:lnTo>
                  <a:pt x="197865" y="952373"/>
                </a:lnTo>
                <a:lnTo>
                  <a:pt x="242188" y="984884"/>
                </a:lnTo>
                <a:lnTo>
                  <a:pt x="289813" y="1012825"/>
                </a:lnTo>
                <a:lnTo>
                  <a:pt x="340487" y="1035812"/>
                </a:lnTo>
                <a:lnTo>
                  <a:pt x="393700" y="1053591"/>
                </a:lnTo>
                <a:lnTo>
                  <a:pt x="449325" y="1065656"/>
                </a:lnTo>
                <a:lnTo>
                  <a:pt x="506856" y="1071879"/>
                </a:lnTo>
                <a:lnTo>
                  <a:pt x="536320" y="1072641"/>
                </a:lnTo>
                <a:lnTo>
                  <a:pt x="565784" y="1071879"/>
                </a:lnTo>
                <a:lnTo>
                  <a:pt x="623315" y="1065656"/>
                </a:lnTo>
                <a:lnTo>
                  <a:pt x="678941" y="1053591"/>
                </a:lnTo>
                <a:lnTo>
                  <a:pt x="732154" y="1035812"/>
                </a:lnTo>
                <a:lnTo>
                  <a:pt x="782827" y="1012825"/>
                </a:lnTo>
                <a:lnTo>
                  <a:pt x="830452" y="984884"/>
                </a:lnTo>
                <a:lnTo>
                  <a:pt x="874776" y="952373"/>
                </a:lnTo>
                <a:lnTo>
                  <a:pt x="915542" y="915542"/>
                </a:lnTo>
                <a:lnTo>
                  <a:pt x="952372" y="874902"/>
                </a:lnTo>
                <a:lnTo>
                  <a:pt x="984884" y="830452"/>
                </a:lnTo>
                <a:lnTo>
                  <a:pt x="1012825" y="782827"/>
                </a:lnTo>
                <a:lnTo>
                  <a:pt x="1035684" y="732154"/>
                </a:lnTo>
                <a:lnTo>
                  <a:pt x="1053464" y="678941"/>
                </a:lnTo>
                <a:lnTo>
                  <a:pt x="1065656" y="623315"/>
                </a:lnTo>
                <a:lnTo>
                  <a:pt x="1071879" y="565784"/>
                </a:lnTo>
                <a:lnTo>
                  <a:pt x="1072641" y="536320"/>
                </a:lnTo>
                <a:lnTo>
                  <a:pt x="1071879" y="506856"/>
                </a:lnTo>
                <a:lnTo>
                  <a:pt x="1065656" y="449325"/>
                </a:lnTo>
                <a:lnTo>
                  <a:pt x="1053464" y="393700"/>
                </a:lnTo>
                <a:lnTo>
                  <a:pt x="1035684" y="340487"/>
                </a:lnTo>
                <a:lnTo>
                  <a:pt x="1012825" y="289813"/>
                </a:lnTo>
                <a:lnTo>
                  <a:pt x="984884" y="242188"/>
                </a:lnTo>
                <a:lnTo>
                  <a:pt x="952372" y="197865"/>
                </a:lnTo>
                <a:lnTo>
                  <a:pt x="915542" y="157099"/>
                </a:lnTo>
                <a:lnTo>
                  <a:pt x="874776" y="120268"/>
                </a:lnTo>
                <a:lnTo>
                  <a:pt x="830452" y="87756"/>
                </a:lnTo>
                <a:lnTo>
                  <a:pt x="782827" y="59816"/>
                </a:lnTo>
                <a:lnTo>
                  <a:pt x="732154" y="36829"/>
                </a:lnTo>
                <a:lnTo>
                  <a:pt x="678941" y="19176"/>
                </a:lnTo>
                <a:lnTo>
                  <a:pt x="623315" y="6984"/>
                </a:lnTo>
                <a:lnTo>
                  <a:pt x="565784" y="762"/>
                </a:lnTo>
                <a:lnTo>
                  <a:pt x="5363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659251" y="1635251"/>
            <a:ext cx="970280" cy="970280"/>
          </a:xfrm>
          <a:custGeom>
            <a:avLst/>
            <a:gdLst/>
            <a:ahLst/>
            <a:cxnLst/>
            <a:rect l="l" t="t" r="r" b="b"/>
            <a:pathLst>
              <a:path w="970279" h="970280">
                <a:moveTo>
                  <a:pt x="485139" y="0"/>
                </a:moveTo>
                <a:lnTo>
                  <a:pt x="426465" y="3556"/>
                </a:lnTo>
                <a:lnTo>
                  <a:pt x="369950" y="13715"/>
                </a:lnTo>
                <a:lnTo>
                  <a:pt x="315849" y="30352"/>
                </a:lnTo>
                <a:lnTo>
                  <a:pt x="264668" y="52832"/>
                </a:lnTo>
                <a:lnTo>
                  <a:pt x="216788" y="80899"/>
                </a:lnTo>
                <a:lnTo>
                  <a:pt x="172593" y="114046"/>
                </a:lnTo>
                <a:lnTo>
                  <a:pt x="132461" y="152019"/>
                </a:lnTo>
                <a:lnTo>
                  <a:pt x="96900" y="194183"/>
                </a:lnTo>
                <a:lnTo>
                  <a:pt x="66294" y="240284"/>
                </a:lnTo>
                <a:lnTo>
                  <a:pt x="40894" y="289940"/>
                </a:lnTo>
                <a:lnTo>
                  <a:pt x="21336" y="342519"/>
                </a:lnTo>
                <a:lnTo>
                  <a:pt x="7874" y="397890"/>
                </a:lnTo>
                <a:lnTo>
                  <a:pt x="888" y="455549"/>
                </a:lnTo>
                <a:lnTo>
                  <a:pt x="0" y="485139"/>
                </a:lnTo>
                <a:lnTo>
                  <a:pt x="888" y="514731"/>
                </a:lnTo>
                <a:lnTo>
                  <a:pt x="7874" y="572388"/>
                </a:lnTo>
                <a:lnTo>
                  <a:pt x="21336" y="627761"/>
                </a:lnTo>
                <a:lnTo>
                  <a:pt x="40894" y="680465"/>
                </a:lnTo>
                <a:lnTo>
                  <a:pt x="66294" y="729996"/>
                </a:lnTo>
                <a:lnTo>
                  <a:pt x="96900" y="776097"/>
                </a:lnTo>
                <a:lnTo>
                  <a:pt x="132461" y="818388"/>
                </a:lnTo>
                <a:lnTo>
                  <a:pt x="172593" y="856234"/>
                </a:lnTo>
                <a:lnTo>
                  <a:pt x="216788" y="889381"/>
                </a:lnTo>
                <a:lnTo>
                  <a:pt x="264668" y="917448"/>
                </a:lnTo>
                <a:lnTo>
                  <a:pt x="315849" y="939926"/>
                </a:lnTo>
                <a:lnTo>
                  <a:pt x="369950" y="956563"/>
                </a:lnTo>
                <a:lnTo>
                  <a:pt x="426465" y="966851"/>
                </a:lnTo>
                <a:lnTo>
                  <a:pt x="485139" y="970280"/>
                </a:lnTo>
                <a:lnTo>
                  <a:pt x="514731" y="969390"/>
                </a:lnTo>
                <a:lnTo>
                  <a:pt x="572388" y="962533"/>
                </a:lnTo>
                <a:lnTo>
                  <a:pt x="627761" y="949071"/>
                </a:lnTo>
                <a:lnTo>
                  <a:pt x="680338" y="929386"/>
                </a:lnTo>
                <a:lnTo>
                  <a:pt x="729996" y="904113"/>
                </a:lnTo>
                <a:lnTo>
                  <a:pt x="776097" y="873378"/>
                </a:lnTo>
                <a:lnTo>
                  <a:pt x="818261" y="837819"/>
                </a:lnTo>
                <a:lnTo>
                  <a:pt x="856107" y="797687"/>
                </a:lnTo>
                <a:lnTo>
                  <a:pt x="889381" y="753490"/>
                </a:lnTo>
                <a:lnTo>
                  <a:pt x="917321" y="705612"/>
                </a:lnTo>
                <a:lnTo>
                  <a:pt x="939926" y="654431"/>
                </a:lnTo>
                <a:lnTo>
                  <a:pt x="956437" y="600328"/>
                </a:lnTo>
                <a:lnTo>
                  <a:pt x="966724" y="543813"/>
                </a:lnTo>
                <a:lnTo>
                  <a:pt x="970279" y="485139"/>
                </a:lnTo>
                <a:lnTo>
                  <a:pt x="969390" y="455549"/>
                </a:lnTo>
                <a:lnTo>
                  <a:pt x="962406" y="397890"/>
                </a:lnTo>
                <a:lnTo>
                  <a:pt x="948944" y="342519"/>
                </a:lnTo>
                <a:lnTo>
                  <a:pt x="929386" y="289940"/>
                </a:lnTo>
                <a:lnTo>
                  <a:pt x="903986" y="240284"/>
                </a:lnTo>
                <a:lnTo>
                  <a:pt x="873378" y="194183"/>
                </a:lnTo>
                <a:lnTo>
                  <a:pt x="837819" y="152019"/>
                </a:lnTo>
                <a:lnTo>
                  <a:pt x="797687" y="114046"/>
                </a:lnTo>
                <a:lnTo>
                  <a:pt x="753490" y="80899"/>
                </a:lnTo>
                <a:lnTo>
                  <a:pt x="705612" y="52832"/>
                </a:lnTo>
                <a:lnTo>
                  <a:pt x="654431" y="30352"/>
                </a:lnTo>
                <a:lnTo>
                  <a:pt x="600328" y="13715"/>
                </a:lnTo>
                <a:lnTo>
                  <a:pt x="543813" y="3556"/>
                </a:lnTo>
                <a:lnTo>
                  <a:pt x="485139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503929" y="2905061"/>
            <a:ext cx="1244549" cy="124466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609847" y="2922904"/>
            <a:ext cx="1073150" cy="1073150"/>
          </a:xfrm>
          <a:custGeom>
            <a:avLst/>
            <a:gdLst/>
            <a:ahLst/>
            <a:cxnLst/>
            <a:rect l="l" t="t" r="r" b="b"/>
            <a:pathLst>
              <a:path w="1073150" h="1073150">
                <a:moveTo>
                  <a:pt x="536321" y="0"/>
                </a:moveTo>
                <a:lnTo>
                  <a:pt x="477900" y="3175"/>
                </a:lnTo>
                <a:lnTo>
                  <a:pt x="421259" y="12446"/>
                </a:lnTo>
                <a:lnTo>
                  <a:pt x="366775" y="27305"/>
                </a:lnTo>
                <a:lnTo>
                  <a:pt x="314832" y="47752"/>
                </a:lnTo>
                <a:lnTo>
                  <a:pt x="265684" y="73279"/>
                </a:lnTo>
                <a:lnTo>
                  <a:pt x="219582" y="103505"/>
                </a:lnTo>
                <a:lnTo>
                  <a:pt x="177037" y="138175"/>
                </a:lnTo>
                <a:lnTo>
                  <a:pt x="138175" y="177037"/>
                </a:lnTo>
                <a:lnTo>
                  <a:pt x="103504" y="219583"/>
                </a:lnTo>
                <a:lnTo>
                  <a:pt x="73278" y="265684"/>
                </a:lnTo>
                <a:lnTo>
                  <a:pt x="47751" y="314833"/>
                </a:lnTo>
                <a:lnTo>
                  <a:pt x="27304" y="366775"/>
                </a:lnTo>
                <a:lnTo>
                  <a:pt x="12318" y="421259"/>
                </a:lnTo>
                <a:lnTo>
                  <a:pt x="3175" y="477900"/>
                </a:lnTo>
                <a:lnTo>
                  <a:pt x="0" y="536321"/>
                </a:lnTo>
                <a:lnTo>
                  <a:pt x="762" y="565785"/>
                </a:lnTo>
                <a:lnTo>
                  <a:pt x="6985" y="623316"/>
                </a:lnTo>
                <a:lnTo>
                  <a:pt x="19176" y="678942"/>
                </a:lnTo>
                <a:lnTo>
                  <a:pt x="36829" y="732282"/>
                </a:lnTo>
                <a:lnTo>
                  <a:pt x="59816" y="782828"/>
                </a:lnTo>
                <a:lnTo>
                  <a:pt x="87756" y="830580"/>
                </a:lnTo>
                <a:lnTo>
                  <a:pt x="120268" y="874903"/>
                </a:lnTo>
                <a:lnTo>
                  <a:pt x="157099" y="915670"/>
                </a:lnTo>
                <a:lnTo>
                  <a:pt x="197865" y="952373"/>
                </a:lnTo>
                <a:lnTo>
                  <a:pt x="242188" y="984885"/>
                </a:lnTo>
                <a:lnTo>
                  <a:pt x="289813" y="1012825"/>
                </a:lnTo>
                <a:lnTo>
                  <a:pt x="340487" y="1035812"/>
                </a:lnTo>
                <a:lnTo>
                  <a:pt x="393700" y="1053592"/>
                </a:lnTo>
                <a:lnTo>
                  <a:pt x="449325" y="1065657"/>
                </a:lnTo>
                <a:lnTo>
                  <a:pt x="506856" y="1071880"/>
                </a:lnTo>
                <a:lnTo>
                  <a:pt x="536321" y="1072769"/>
                </a:lnTo>
                <a:lnTo>
                  <a:pt x="565785" y="1071880"/>
                </a:lnTo>
                <a:lnTo>
                  <a:pt x="623315" y="1065657"/>
                </a:lnTo>
                <a:lnTo>
                  <a:pt x="678941" y="1053592"/>
                </a:lnTo>
                <a:lnTo>
                  <a:pt x="732154" y="1035812"/>
                </a:lnTo>
                <a:lnTo>
                  <a:pt x="782827" y="1012825"/>
                </a:lnTo>
                <a:lnTo>
                  <a:pt x="830452" y="984885"/>
                </a:lnTo>
                <a:lnTo>
                  <a:pt x="874776" y="952373"/>
                </a:lnTo>
                <a:lnTo>
                  <a:pt x="915542" y="915670"/>
                </a:lnTo>
                <a:lnTo>
                  <a:pt x="952373" y="874903"/>
                </a:lnTo>
                <a:lnTo>
                  <a:pt x="984885" y="830580"/>
                </a:lnTo>
                <a:lnTo>
                  <a:pt x="1012825" y="782828"/>
                </a:lnTo>
                <a:lnTo>
                  <a:pt x="1035812" y="732282"/>
                </a:lnTo>
                <a:lnTo>
                  <a:pt x="1053464" y="678942"/>
                </a:lnTo>
                <a:lnTo>
                  <a:pt x="1065656" y="623316"/>
                </a:lnTo>
                <a:lnTo>
                  <a:pt x="1071879" y="565785"/>
                </a:lnTo>
                <a:lnTo>
                  <a:pt x="1072641" y="536321"/>
                </a:lnTo>
                <a:lnTo>
                  <a:pt x="1071879" y="506984"/>
                </a:lnTo>
                <a:lnTo>
                  <a:pt x="1065656" y="449325"/>
                </a:lnTo>
                <a:lnTo>
                  <a:pt x="1053464" y="393827"/>
                </a:lnTo>
                <a:lnTo>
                  <a:pt x="1035812" y="340487"/>
                </a:lnTo>
                <a:lnTo>
                  <a:pt x="1012825" y="289941"/>
                </a:lnTo>
                <a:lnTo>
                  <a:pt x="984885" y="242189"/>
                </a:lnTo>
                <a:lnTo>
                  <a:pt x="952373" y="197866"/>
                </a:lnTo>
                <a:lnTo>
                  <a:pt x="915542" y="157099"/>
                </a:lnTo>
                <a:lnTo>
                  <a:pt x="874776" y="120269"/>
                </a:lnTo>
                <a:lnTo>
                  <a:pt x="830452" y="87757"/>
                </a:lnTo>
                <a:lnTo>
                  <a:pt x="782827" y="59944"/>
                </a:lnTo>
                <a:lnTo>
                  <a:pt x="732154" y="36957"/>
                </a:lnTo>
                <a:lnTo>
                  <a:pt x="678941" y="19177"/>
                </a:lnTo>
                <a:lnTo>
                  <a:pt x="623315" y="6985"/>
                </a:lnTo>
                <a:lnTo>
                  <a:pt x="565785" y="762"/>
                </a:lnTo>
                <a:lnTo>
                  <a:pt x="536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661028" y="2974085"/>
            <a:ext cx="970280" cy="970915"/>
          </a:xfrm>
          <a:custGeom>
            <a:avLst/>
            <a:gdLst/>
            <a:ahLst/>
            <a:cxnLst/>
            <a:rect l="l" t="t" r="r" b="b"/>
            <a:pathLst>
              <a:path w="970279" h="970914">
                <a:moveTo>
                  <a:pt x="485140" y="0"/>
                </a:moveTo>
                <a:lnTo>
                  <a:pt x="426466" y="3555"/>
                </a:lnTo>
                <a:lnTo>
                  <a:pt x="369950" y="13842"/>
                </a:lnTo>
                <a:lnTo>
                  <a:pt x="315849" y="30352"/>
                </a:lnTo>
                <a:lnTo>
                  <a:pt x="264668" y="52959"/>
                </a:lnTo>
                <a:lnTo>
                  <a:pt x="216788" y="80899"/>
                </a:lnTo>
                <a:lnTo>
                  <a:pt x="172593" y="114173"/>
                </a:lnTo>
                <a:lnTo>
                  <a:pt x="132461" y="152018"/>
                </a:lnTo>
                <a:lnTo>
                  <a:pt x="96900" y="194183"/>
                </a:lnTo>
                <a:lnTo>
                  <a:pt x="66294" y="240284"/>
                </a:lnTo>
                <a:lnTo>
                  <a:pt x="40894" y="289940"/>
                </a:lnTo>
                <a:lnTo>
                  <a:pt x="21336" y="342646"/>
                </a:lnTo>
                <a:lnTo>
                  <a:pt x="7874" y="398017"/>
                </a:lnTo>
                <a:lnTo>
                  <a:pt x="888" y="455675"/>
                </a:lnTo>
                <a:lnTo>
                  <a:pt x="0" y="485139"/>
                </a:lnTo>
                <a:lnTo>
                  <a:pt x="888" y="514730"/>
                </a:lnTo>
                <a:lnTo>
                  <a:pt x="7874" y="572388"/>
                </a:lnTo>
                <a:lnTo>
                  <a:pt x="21336" y="627761"/>
                </a:lnTo>
                <a:lnTo>
                  <a:pt x="40894" y="680465"/>
                </a:lnTo>
                <a:lnTo>
                  <a:pt x="66294" y="729995"/>
                </a:lnTo>
                <a:lnTo>
                  <a:pt x="96900" y="776096"/>
                </a:lnTo>
                <a:lnTo>
                  <a:pt x="132461" y="818388"/>
                </a:lnTo>
                <a:lnTo>
                  <a:pt x="172593" y="856233"/>
                </a:lnTo>
                <a:lnTo>
                  <a:pt x="216788" y="889381"/>
                </a:lnTo>
                <a:lnTo>
                  <a:pt x="264668" y="917447"/>
                </a:lnTo>
                <a:lnTo>
                  <a:pt x="315849" y="940053"/>
                </a:lnTo>
                <a:lnTo>
                  <a:pt x="369950" y="956563"/>
                </a:lnTo>
                <a:lnTo>
                  <a:pt x="426466" y="966851"/>
                </a:lnTo>
                <a:lnTo>
                  <a:pt x="485140" y="970407"/>
                </a:lnTo>
                <a:lnTo>
                  <a:pt x="514731" y="969518"/>
                </a:lnTo>
                <a:lnTo>
                  <a:pt x="572388" y="962532"/>
                </a:lnTo>
                <a:lnTo>
                  <a:pt x="627761" y="949070"/>
                </a:lnTo>
                <a:lnTo>
                  <a:pt x="680338" y="929513"/>
                </a:lnTo>
                <a:lnTo>
                  <a:pt x="729996" y="904113"/>
                </a:lnTo>
                <a:lnTo>
                  <a:pt x="776097" y="873506"/>
                </a:lnTo>
                <a:lnTo>
                  <a:pt x="818261" y="837819"/>
                </a:lnTo>
                <a:lnTo>
                  <a:pt x="856234" y="797813"/>
                </a:lnTo>
                <a:lnTo>
                  <a:pt x="889381" y="753618"/>
                </a:lnTo>
                <a:lnTo>
                  <a:pt x="917448" y="705612"/>
                </a:lnTo>
                <a:lnTo>
                  <a:pt x="939926" y="654431"/>
                </a:lnTo>
                <a:lnTo>
                  <a:pt x="956563" y="600455"/>
                </a:lnTo>
                <a:lnTo>
                  <a:pt x="966724" y="543813"/>
                </a:lnTo>
                <a:lnTo>
                  <a:pt x="970280" y="485139"/>
                </a:lnTo>
                <a:lnTo>
                  <a:pt x="969391" y="455675"/>
                </a:lnTo>
                <a:lnTo>
                  <a:pt x="962406" y="398017"/>
                </a:lnTo>
                <a:lnTo>
                  <a:pt x="948944" y="342646"/>
                </a:lnTo>
                <a:lnTo>
                  <a:pt x="929386" y="289940"/>
                </a:lnTo>
                <a:lnTo>
                  <a:pt x="903986" y="240284"/>
                </a:lnTo>
                <a:lnTo>
                  <a:pt x="873379" y="194183"/>
                </a:lnTo>
                <a:lnTo>
                  <a:pt x="837819" y="152018"/>
                </a:lnTo>
                <a:lnTo>
                  <a:pt x="797687" y="114173"/>
                </a:lnTo>
                <a:lnTo>
                  <a:pt x="753491" y="80899"/>
                </a:lnTo>
                <a:lnTo>
                  <a:pt x="705612" y="52959"/>
                </a:lnTo>
                <a:lnTo>
                  <a:pt x="654431" y="30352"/>
                </a:lnTo>
                <a:lnTo>
                  <a:pt x="600329" y="13842"/>
                </a:lnTo>
                <a:lnTo>
                  <a:pt x="543813" y="3555"/>
                </a:lnTo>
                <a:lnTo>
                  <a:pt x="485140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3901185" y="3211195"/>
            <a:ext cx="3670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325" dirty="0">
                <a:solidFill>
                  <a:srgbClr val="FFFFFF"/>
                </a:solidFill>
                <a:latin typeface="Calibri"/>
                <a:cs typeface="Calibri"/>
              </a:rPr>
              <a:t>05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14647" y="1854784"/>
            <a:ext cx="37782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370" dirty="0">
                <a:solidFill>
                  <a:srgbClr val="FFFFFF"/>
                </a:solidFill>
                <a:latin typeface="Calibri"/>
                <a:cs typeface="Calibri"/>
              </a:rPr>
              <a:t>06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92099" y="5925261"/>
            <a:ext cx="11147425" cy="660400"/>
          </a:xfrm>
          <a:custGeom>
            <a:avLst/>
            <a:gdLst/>
            <a:ahLst/>
            <a:cxnLst/>
            <a:rect l="l" t="t" r="r" b="b"/>
            <a:pathLst>
              <a:path w="11147425" h="660400">
                <a:moveTo>
                  <a:pt x="11146942" y="660273"/>
                </a:moveTo>
                <a:lnTo>
                  <a:pt x="59499" y="660273"/>
                </a:lnTo>
                <a:lnTo>
                  <a:pt x="36347" y="653948"/>
                </a:lnTo>
                <a:lnTo>
                  <a:pt x="17424" y="636689"/>
                </a:lnTo>
                <a:lnTo>
                  <a:pt x="4673" y="611085"/>
                </a:lnTo>
                <a:lnTo>
                  <a:pt x="0" y="579729"/>
                </a:lnTo>
                <a:lnTo>
                  <a:pt x="0" y="80530"/>
                </a:lnTo>
                <a:lnTo>
                  <a:pt x="4673" y="49187"/>
                </a:lnTo>
                <a:lnTo>
                  <a:pt x="17424" y="23583"/>
                </a:lnTo>
                <a:lnTo>
                  <a:pt x="36347" y="6324"/>
                </a:lnTo>
                <a:lnTo>
                  <a:pt x="59499" y="0"/>
                </a:lnTo>
                <a:lnTo>
                  <a:pt x="11146942" y="0"/>
                </a:lnTo>
                <a:lnTo>
                  <a:pt x="11146942" y="660273"/>
                </a:lnTo>
                <a:close/>
              </a:path>
            </a:pathLst>
          </a:custGeom>
          <a:ln w="20941">
            <a:solidFill>
              <a:srgbClr val="001F5F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866343" y="6035751"/>
            <a:ext cx="9387205" cy="449580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>
              <a:lnSpc>
                <a:spcPts val="1670"/>
              </a:lnSpc>
              <a:spcBef>
                <a:spcPts val="155"/>
              </a:spcBef>
            </a:pPr>
            <a:r>
              <a:rPr sz="1400" b="1" spc="130" dirty="0">
                <a:solidFill>
                  <a:srgbClr val="3D3D3D"/>
                </a:solidFill>
                <a:latin typeface="Calibri"/>
                <a:cs typeface="Calibri"/>
              </a:rPr>
              <a:t>Результаты</a:t>
            </a:r>
            <a:r>
              <a:rPr sz="1400" b="1" spc="55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1400" b="1" spc="175" dirty="0">
                <a:solidFill>
                  <a:srgbClr val="3D3D3D"/>
                </a:solidFill>
                <a:latin typeface="Calibri"/>
                <a:cs typeface="Calibri"/>
              </a:rPr>
              <a:t>нового</a:t>
            </a:r>
            <a:r>
              <a:rPr sz="1400" b="1" spc="9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1400" b="1" spc="120" dirty="0">
                <a:solidFill>
                  <a:srgbClr val="3D3D3D"/>
                </a:solidFill>
                <a:latin typeface="Calibri"/>
                <a:cs typeface="Calibri"/>
              </a:rPr>
              <a:t>подхода:</a:t>
            </a:r>
            <a:r>
              <a:rPr sz="1400" b="1" spc="60" dirty="0">
                <a:solidFill>
                  <a:srgbClr val="3D3D3D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001F5F"/>
                </a:solidFill>
                <a:latin typeface="Calibri"/>
                <a:cs typeface="Calibri"/>
              </a:rPr>
              <a:t>синхронизация</a:t>
            </a:r>
            <a:r>
              <a:rPr sz="1400" b="1" spc="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001F5F"/>
                </a:solidFill>
                <a:latin typeface="Calibri"/>
                <a:cs typeface="Calibri"/>
              </a:rPr>
              <a:t>подготовки</a:t>
            </a:r>
            <a:r>
              <a:rPr sz="1400" b="1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001F5F"/>
                </a:solidFill>
                <a:latin typeface="Calibri"/>
                <a:cs typeface="Calibri"/>
              </a:rPr>
              <a:t>кадров</a:t>
            </a:r>
            <a:r>
              <a:rPr sz="1400" b="1" spc="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204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1400" b="1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80" dirty="0">
                <a:solidFill>
                  <a:srgbClr val="001F5F"/>
                </a:solidFill>
                <a:latin typeface="Calibri"/>
                <a:cs typeface="Calibri"/>
              </a:rPr>
              <a:t>прогноза</a:t>
            </a:r>
            <a:r>
              <a:rPr sz="1400" b="1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50" dirty="0">
                <a:solidFill>
                  <a:srgbClr val="001F5F"/>
                </a:solidFill>
                <a:latin typeface="Calibri"/>
                <a:cs typeface="Calibri"/>
              </a:rPr>
              <a:t>развития</a:t>
            </a:r>
            <a:r>
              <a:rPr sz="1400" b="1" spc="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80" dirty="0">
                <a:solidFill>
                  <a:srgbClr val="001F5F"/>
                </a:solidFill>
                <a:latin typeface="Calibri"/>
                <a:cs typeface="Calibri"/>
              </a:rPr>
              <a:t>рынка</a:t>
            </a:r>
            <a:r>
              <a:rPr sz="1400" b="1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60" dirty="0">
                <a:solidFill>
                  <a:srgbClr val="001F5F"/>
                </a:solidFill>
                <a:latin typeface="Calibri"/>
                <a:cs typeface="Calibri"/>
              </a:rPr>
              <a:t>труда  </a:t>
            </a:r>
            <a:r>
              <a:rPr sz="1400" b="1" spc="155" dirty="0">
                <a:solidFill>
                  <a:srgbClr val="001F5F"/>
                </a:solidFill>
                <a:latin typeface="Calibri"/>
                <a:cs typeface="Calibri"/>
              </a:rPr>
              <a:t>до </a:t>
            </a:r>
            <a:r>
              <a:rPr sz="1400" b="1" spc="225" dirty="0">
                <a:solidFill>
                  <a:srgbClr val="001F5F"/>
                </a:solidFill>
                <a:latin typeface="Calibri"/>
                <a:cs typeface="Calibri"/>
              </a:rPr>
              <a:t>2030</a:t>
            </a:r>
            <a:r>
              <a:rPr sz="1400" b="1" spc="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001F5F"/>
                </a:solidFill>
                <a:latin typeface="Calibri"/>
                <a:cs typeface="Calibri"/>
              </a:rPr>
              <a:t>года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047483" y="1380108"/>
            <a:ext cx="4427220" cy="3898900"/>
          </a:xfrm>
          <a:custGeom>
            <a:avLst/>
            <a:gdLst/>
            <a:ahLst/>
            <a:cxnLst/>
            <a:rect l="l" t="t" r="r" b="b"/>
            <a:pathLst>
              <a:path w="4427220" h="3898900">
                <a:moveTo>
                  <a:pt x="0" y="649858"/>
                </a:moveTo>
                <a:lnTo>
                  <a:pt x="1781" y="601359"/>
                </a:lnTo>
                <a:lnTo>
                  <a:pt x="7043" y="553828"/>
                </a:lnTo>
                <a:lnTo>
                  <a:pt x="15659" y="507391"/>
                </a:lnTo>
                <a:lnTo>
                  <a:pt x="27503" y="462173"/>
                </a:lnTo>
                <a:lnTo>
                  <a:pt x="42451" y="418299"/>
                </a:lnTo>
                <a:lnTo>
                  <a:pt x="60377" y="375897"/>
                </a:lnTo>
                <a:lnTo>
                  <a:pt x="81154" y="335090"/>
                </a:lnTo>
                <a:lnTo>
                  <a:pt x="104659" y="296006"/>
                </a:lnTo>
                <a:lnTo>
                  <a:pt x="130765" y="258769"/>
                </a:lnTo>
                <a:lnTo>
                  <a:pt x="159346" y="223505"/>
                </a:lnTo>
                <a:lnTo>
                  <a:pt x="190277" y="190341"/>
                </a:lnTo>
                <a:lnTo>
                  <a:pt x="223433" y="159401"/>
                </a:lnTo>
                <a:lnTo>
                  <a:pt x="258688" y="130811"/>
                </a:lnTo>
                <a:lnTo>
                  <a:pt x="295917" y="104697"/>
                </a:lnTo>
                <a:lnTo>
                  <a:pt x="334994" y="81185"/>
                </a:lnTo>
                <a:lnTo>
                  <a:pt x="375793" y="60400"/>
                </a:lnTo>
                <a:lnTo>
                  <a:pt x="418189" y="42468"/>
                </a:lnTo>
                <a:lnTo>
                  <a:pt x="462057" y="27514"/>
                </a:lnTo>
                <a:lnTo>
                  <a:pt x="507270" y="15665"/>
                </a:lnTo>
                <a:lnTo>
                  <a:pt x="553704" y="7046"/>
                </a:lnTo>
                <a:lnTo>
                  <a:pt x="601233" y="1782"/>
                </a:lnTo>
                <a:lnTo>
                  <a:pt x="649732" y="0"/>
                </a:lnTo>
                <a:lnTo>
                  <a:pt x="3777361" y="0"/>
                </a:lnTo>
                <a:lnTo>
                  <a:pt x="3825860" y="1782"/>
                </a:lnTo>
                <a:lnTo>
                  <a:pt x="3873391" y="7046"/>
                </a:lnTo>
                <a:lnTo>
                  <a:pt x="3919828" y="15665"/>
                </a:lnTo>
                <a:lnTo>
                  <a:pt x="3965046" y="27514"/>
                </a:lnTo>
                <a:lnTo>
                  <a:pt x="4008920" y="42468"/>
                </a:lnTo>
                <a:lnTo>
                  <a:pt x="4051322" y="60400"/>
                </a:lnTo>
                <a:lnTo>
                  <a:pt x="4092129" y="81185"/>
                </a:lnTo>
                <a:lnTo>
                  <a:pt x="4131213" y="104697"/>
                </a:lnTo>
                <a:lnTo>
                  <a:pt x="4168450" y="130811"/>
                </a:lnTo>
                <a:lnTo>
                  <a:pt x="4203714" y="159401"/>
                </a:lnTo>
                <a:lnTo>
                  <a:pt x="4236878" y="190341"/>
                </a:lnTo>
                <a:lnTo>
                  <a:pt x="4267818" y="223505"/>
                </a:lnTo>
                <a:lnTo>
                  <a:pt x="4296408" y="258769"/>
                </a:lnTo>
                <a:lnTo>
                  <a:pt x="4322522" y="296006"/>
                </a:lnTo>
                <a:lnTo>
                  <a:pt x="4346034" y="335090"/>
                </a:lnTo>
                <a:lnTo>
                  <a:pt x="4366819" y="375897"/>
                </a:lnTo>
                <a:lnTo>
                  <a:pt x="4384751" y="418299"/>
                </a:lnTo>
                <a:lnTo>
                  <a:pt x="4399705" y="462173"/>
                </a:lnTo>
                <a:lnTo>
                  <a:pt x="4411554" y="507391"/>
                </a:lnTo>
                <a:lnTo>
                  <a:pt x="4420173" y="553828"/>
                </a:lnTo>
                <a:lnTo>
                  <a:pt x="4425437" y="601359"/>
                </a:lnTo>
                <a:lnTo>
                  <a:pt x="4427220" y="649858"/>
                </a:lnTo>
                <a:lnTo>
                  <a:pt x="4427220" y="3248914"/>
                </a:lnTo>
                <a:lnTo>
                  <a:pt x="4425437" y="3297413"/>
                </a:lnTo>
                <a:lnTo>
                  <a:pt x="4420173" y="3344944"/>
                </a:lnTo>
                <a:lnTo>
                  <a:pt x="4411554" y="3391381"/>
                </a:lnTo>
                <a:lnTo>
                  <a:pt x="4399705" y="3436599"/>
                </a:lnTo>
                <a:lnTo>
                  <a:pt x="4384751" y="3480473"/>
                </a:lnTo>
                <a:lnTo>
                  <a:pt x="4366819" y="3522875"/>
                </a:lnTo>
                <a:lnTo>
                  <a:pt x="4346034" y="3563682"/>
                </a:lnTo>
                <a:lnTo>
                  <a:pt x="4322522" y="3602766"/>
                </a:lnTo>
                <a:lnTo>
                  <a:pt x="4296408" y="3640003"/>
                </a:lnTo>
                <a:lnTo>
                  <a:pt x="4267818" y="3675267"/>
                </a:lnTo>
                <a:lnTo>
                  <a:pt x="4236878" y="3708431"/>
                </a:lnTo>
                <a:lnTo>
                  <a:pt x="4203714" y="3739371"/>
                </a:lnTo>
                <a:lnTo>
                  <a:pt x="4168450" y="3767961"/>
                </a:lnTo>
                <a:lnTo>
                  <a:pt x="4131213" y="3794075"/>
                </a:lnTo>
                <a:lnTo>
                  <a:pt x="4092129" y="3817587"/>
                </a:lnTo>
                <a:lnTo>
                  <a:pt x="4051322" y="3838372"/>
                </a:lnTo>
                <a:lnTo>
                  <a:pt x="4008920" y="3856304"/>
                </a:lnTo>
                <a:lnTo>
                  <a:pt x="3965046" y="3871258"/>
                </a:lnTo>
                <a:lnTo>
                  <a:pt x="3919828" y="3883107"/>
                </a:lnTo>
                <a:lnTo>
                  <a:pt x="3873391" y="3891726"/>
                </a:lnTo>
                <a:lnTo>
                  <a:pt x="3825860" y="3896990"/>
                </a:lnTo>
                <a:lnTo>
                  <a:pt x="3777361" y="3898773"/>
                </a:lnTo>
                <a:lnTo>
                  <a:pt x="649732" y="3898773"/>
                </a:lnTo>
                <a:lnTo>
                  <a:pt x="601233" y="3896990"/>
                </a:lnTo>
                <a:lnTo>
                  <a:pt x="553704" y="3891726"/>
                </a:lnTo>
                <a:lnTo>
                  <a:pt x="507270" y="3883107"/>
                </a:lnTo>
                <a:lnTo>
                  <a:pt x="462057" y="3871258"/>
                </a:lnTo>
                <a:lnTo>
                  <a:pt x="418189" y="3856304"/>
                </a:lnTo>
                <a:lnTo>
                  <a:pt x="375793" y="3838372"/>
                </a:lnTo>
                <a:lnTo>
                  <a:pt x="334994" y="3817587"/>
                </a:lnTo>
                <a:lnTo>
                  <a:pt x="295917" y="3794075"/>
                </a:lnTo>
                <a:lnTo>
                  <a:pt x="258688" y="3767961"/>
                </a:lnTo>
                <a:lnTo>
                  <a:pt x="223433" y="3739371"/>
                </a:lnTo>
                <a:lnTo>
                  <a:pt x="190277" y="3708431"/>
                </a:lnTo>
                <a:lnTo>
                  <a:pt x="159346" y="3675267"/>
                </a:lnTo>
                <a:lnTo>
                  <a:pt x="130765" y="3640003"/>
                </a:lnTo>
                <a:lnTo>
                  <a:pt x="104659" y="3602766"/>
                </a:lnTo>
                <a:lnTo>
                  <a:pt x="81154" y="3563682"/>
                </a:lnTo>
                <a:lnTo>
                  <a:pt x="60377" y="3522875"/>
                </a:lnTo>
                <a:lnTo>
                  <a:pt x="42451" y="3480473"/>
                </a:lnTo>
                <a:lnTo>
                  <a:pt x="27503" y="3436599"/>
                </a:lnTo>
                <a:lnTo>
                  <a:pt x="15659" y="3391381"/>
                </a:lnTo>
                <a:lnTo>
                  <a:pt x="7043" y="3344944"/>
                </a:lnTo>
                <a:lnTo>
                  <a:pt x="1781" y="3297413"/>
                </a:lnTo>
                <a:lnTo>
                  <a:pt x="0" y="3248914"/>
                </a:lnTo>
                <a:lnTo>
                  <a:pt x="0" y="649858"/>
                </a:lnTo>
                <a:close/>
              </a:path>
            </a:pathLst>
          </a:custGeom>
          <a:ln w="19050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362443" y="2581655"/>
            <a:ext cx="284988" cy="396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460995" y="1766443"/>
            <a:ext cx="3547745" cy="875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99600"/>
              </a:lnSpc>
              <a:spcBef>
                <a:spcPts val="95"/>
              </a:spcBef>
            </a:pPr>
            <a:r>
              <a:rPr sz="1400" b="1" spc="200" dirty="0">
                <a:solidFill>
                  <a:srgbClr val="001F5F"/>
                </a:solidFill>
                <a:latin typeface="Calibri"/>
                <a:cs typeface="Calibri"/>
              </a:rPr>
              <a:t>Инструменты </a:t>
            </a:r>
            <a:r>
              <a:rPr sz="1400" i="1" spc="170" dirty="0">
                <a:solidFill>
                  <a:srgbClr val="001F5F"/>
                </a:solidFill>
                <a:latin typeface="Calibri"/>
                <a:cs typeface="Calibri"/>
              </a:rPr>
              <a:t>для </a:t>
            </a:r>
            <a:r>
              <a:rPr sz="1400" i="1" spc="105" dirty="0">
                <a:solidFill>
                  <a:srgbClr val="001F5F"/>
                </a:solidFill>
                <a:latin typeface="Calibri"/>
                <a:cs typeface="Calibri"/>
              </a:rPr>
              <a:t>отраслевых  </a:t>
            </a:r>
            <a:r>
              <a:rPr sz="1400" i="1" spc="135" dirty="0">
                <a:solidFill>
                  <a:srgbClr val="001F5F"/>
                </a:solidFill>
                <a:latin typeface="Calibri"/>
                <a:cs typeface="Calibri"/>
              </a:rPr>
              <a:t>предприятий, 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которые </a:t>
            </a:r>
            <a:r>
              <a:rPr sz="1400" i="1" spc="95" dirty="0">
                <a:solidFill>
                  <a:srgbClr val="001F5F"/>
                </a:solidFill>
                <a:latin typeface="Calibri"/>
                <a:cs typeface="Calibri"/>
              </a:rPr>
              <a:t>позволят  управлять </a:t>
            </a:r>
            <a:r>
              <a:rPr sz="1400" i="1" spc="110" dirty="0">
                <a:solidFill>
                  <a:srgbClr val="001F5F"/>
                </a:solidFill>
                <a:latin typeface="Calibri"/>
                <a:cs typeface="Calibri"/>
              </a:rPr>
              <a:t>развитием 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отрасли </a:t>
            </a:r>
            <a:r>
              <a:rPr sz="1400" i="1" spc="175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1400" i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части  </a:t>
            </a:r>
            <a:r>
              <a:rPr sz="1400" i="1" spc="105" dirty="0">
                <a:solidFill>
                  <a:srgbClr val="001F5F"/>
                </a:solidFill>
                <a:latin typeface="Calibri"/>
                <a:cs typeface="Calibri"/>
              </a:rPr>
              <a:t>подготовки</a:t>
            </a:r>
            <a:r>
              <a:rPr sz="1400" i="1" spc="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130" dirty="0">
                <a:solidFill>
                  <a:srgbClr val="001F5F"/>
                </a:solidFill>
                <a:latin typeface="Calibri"/>
                <a:cs typeface="Calibri"/>
              </a:rPr>
              <a:t>кадров: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460995" y="2830448"/>
            <a:ext cx="3763010" cy="18732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1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200" i="1" spc="185" dirty="0">
                <a:latin typeface="Calibri"/>
                <a:cs typeface="Calibri"/>
              </a:rPr>
              <a:t>Привлечение </a:t>
            </a:r>
            <a:r>
              <a:rPr sz="1200" i="1" spc="145" dirty="0">
                <a:latin typeface="Calibri"/>
                <a:cs typeface="Calibri"/>
              </a:rPr>
              <a:t>к</a:t>
            </a:r>
            <a:r>
              <a:rPr sz="1200" i="1" spc="-105" dirty="0">
                <a:latin typeface="Calibri"/>
                <a:cs typeface="Calibri"/>
              </a:rPr>
              <a:t> </a:t>
            </a:r>
            <a:r>
              <a:rPr sz="1200" i="1" spc="165" dirty="0">
                <a:latin typeface="Calibri"/>
                <a:cs typeface="Calibri"/>
              </a:rPr>
              <a:t>формированию</a:t>
            </a:r>
            <a:endParaRPr sz="12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5"/>
              </a:spcBef>
            </a:pPr>
            <a:r>
              <a:rPr sz="1200" b="1" spc="170" dirty="0">
                <a:latin typeface="Calibri"/>
                <a:cs typeface="Calibri"/>
              </a:rPr>
              <a:t>контрольных</a:t>
            </a:r>
            <a:r>
              <a:rPr sz="1200" b="1" spc="25" dirty="0">
                <a:latin typeface="Calibri"/>
                <a:cs typeface="Calibri"/>
              </a:rPr>
              <a:t> </a:t>
            </a:r>
            <a:r>
              <a:rPr sz="1200" b="1" spc="195" dirty="0">
                <a:latin typeface="Calibri"/>
                <a:cs typeface="Calibri"/>
              </a:rPr>
              <a:t>цифр</a:t>
            </a:r>
            <a:r>
              <a:rPr sz="1200" b="1" spc="45" dirty="0">
                <a:latin typeface="Calibri"/>
                <a:cs typeface="Calibri"/>
              </a:rPr>
              <a:t> </a:t>
            </a:r>
            <a:r>
              <a:rPr sz="1200" b="1" spc="170" dirty="0">
                <a:latin typeface="Calibri"/>
                <a:cs typeface="Calibri"/>
              </a:rPr>
              <a:t>приема</a:t>
            </a:r>
            <a:r>
              <a:rPr sz="1200" b="1" spc="30" dirty="0">
                <a:latin typeface="Calibri"/>
                <a:cs typeface="Calibri"/>
              </a:rPr>
              <a:t> </a:t>
            </a:r>
            <a:r>
              <a:rPr sz="1200" b="1" spc="120" dirty="0">
                <a:latin typeface="Calibri"/>
                <a:cs typeface="Calibri"/>
              </a:rPr>
              <a:t>(КЦП)</a:t>
            </a:r>
            <a:r>
              <a:rPr sz="1200" spc="120" dirty="0"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  <a:p>
            <a:pPr marL="299085" marR="5080" indent="-286385">
              <a:lnSpc>
                <a:spcPts val="1460"/>
              </a:lnSpc>
              <a:spcBef>
                <a:spcPts val="4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200" i="1" spc="180" dirty="0">
                <a:latin typeface="Calibri"/>
                <a:cs typeface="Calibri"/>
              </a:rPr>
              <a:t>Включение</a:t>
            </a:r>
            <a:r>
              <a:rPr sz="1200" i="1" spc="50" dirty="0">
                <a:latin typeface="Calibri"/>
                <a:cs typeface="Calibri"/>
              </a:rPr>
              <a:t> </a:t>
            </a:r>
            <a:r>
              <a:rPr sz="1200" b="1" spc="160" dirty="0">
                <a:latin typeface="Calibri"/>
                <a:cs typeface="Calibri"/>
              </a:rPr>
              <a:t>в</a:t>
            </a:r>
            <a:r>
              <a:rPr sz="1200" b="1" spc="70" dirty="0">
                <a:latin typeface="Calibri"/>
                <a:cs typeface="Calibri"/>
              </a:rPr>
              <a:t> </a:t>
            </a:r>
            <a:r>
              <a:rPr sz="1200" b="1" spc="170" dirty="0">
                <a:latin typeface="Calibri"/>
                <a:cs typeface="Calibri"/>
              </a:rPr>
              <a:t>региональные</a:t>
            </a:r>
            <a:r>
              <a:rPr sz="1200" b="1" spc="55" dirty="0">
                <a:latin typeface="Calibri"/>
                <a:cs typeface="Calibri"/>
              </a:rPr>
              <a:t> </a:t>
            </a:r>
            <a:r>
              <a:rPr sz="1200" b="1" spc="180" dirty="0">
                <a:latin typeface="Calibri"/>
                <a:cs typeface="Calibri"/>
              </a:rPr>
              <a:t>комиссии</a:t>
            </a:r>
            <a:r>
              <a:rPr sz="1200" b="1" spc="30" dirty="0">
                <a:latin typeface="Calibri"/>
                <a:cs typeface="Calibri"/>
              </a:rPr>
              <a:t> </a:t>
            </a:r>
            <a:r>
              <a:rPr sz="1200" i="1" spc="170" dirty="0">
                <a:latin typeface="Calibri"/>
                <a:cs typeface="Calibri"/>
              </a:rPr>
              <a:t>по  </a:t>
            </a:r>
            <a:r>
              <a:rPr sz="1200" i="1" spc="165" dirty="0">
                <a:latin typeface="Calibri"/>
                <a:cs typeface="Calibri"/>
              </a:rPr>
              <a:t>формированию </a:t>
            </a:r>
            <a:r>
              <a:rPr sz="1200" i="1" spc="215" dirty="0">
                <a:latin typeface="Calibri"/>
                <a:cs typeface="Calibri"/>
              </a:rPr>
              <a:t>и</a:t>
            </a:r>
            <a:r>
              <a:rPr sz="1200" i="1" spc="-65" dirty="0">
                <a:latin typeface="Calibri"/>
                <a:cs typeface="Calibri"/>
              </a:rPr>
              <a:t> </a:t>
            </a:r>
            <a:r>
              <a:rPr sz="1200" i="1" spc="110" dirty="0">
                <a:latin typeface="Calibri"/>
                <a:cs typeface="Calibri"/>
              </a:rPr>
              <a:t>утверждению </a:t>
            </a:r>
            <a:r>
              <a:rPr sz="1200" i="1" spc="160" dirty="0">
                <a:latin typeface="Calibri"/>
                <a:cs typeface="Calibri"/>
              </a:rPr>
              <a:t>КЦП.</a:t>
            </a:r>
            <a:endParaRPr sz="1200">
              <a:latin typeface="Calibri"/>
              <a:cs typeface="Calibri"/>
            </a:endParaRPr>
          </a:p>
          <a:p>
            <a:pPr marL="299085" indent="-286385">
              <a:lnSpc>
                <a:spcPts val="1405"/>
              </a:lnSpc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200" i="1" spc="180" dirty="0">
                <a:latin typeface="Calibri"/>
                <a:cs typeface="Calibri"/>
              </a:rPr>
              <a:t>Включение</a:t>
            </a:r>
            <a:r>
              <a:rPr sz="1200" i="1" spc="45" dirty="0">
                <a:latin typeface="Calibri"/>
                <a:cs typeface="Calibri"/>
              </a:rPr>
              <a:t> </a:t>
            </a:r>
            <a:r>
              <a:rPr sz="1200" b="1" spc="160" dirty="0">
                <a:latin typeface="Calibri"/>
                <a:cs typeface="Calibri"/>
              </a:rPr>
              <a:t>в</a:t>
            </a:r>
            <a:r>
              <a:rPr sz="1200" b="1" spc="65" dirty="0">
                <a:latin typeface="Calibri"/>
                <a:cs typeface="Calibri"/>
              </a:rPr>
              <a:t> </a:t>
            </a:r>
            <a:r>
              <a:rPr sz="1200" b="1" spc="170" dirty="0">
                <a:latin typeface="Calibri"/>
                <a:cs typeface="Calibri"/>
              </a:rPr>
              <a:t>рабочую</a:t>
            </a:r>
            <a:r>
              <a:rPr sz="1200" b="1" spc="75" dirty="0">
                <a:latin typeface="Calibri"/>
                <a:cs typeface="Calibri"/>
              </a:rPr>
              <a:t> </a:t>
            </a:r>
            <a:r>
              <a:rPr sz="1200" b="1" spc="185" dirty="0">
                <a:latin typeface="Calibri"/>
                <a:cs typeface="Calibri"/>
              </a:rPr>
              <a:t>группу</a:t>
            </a:r>
            <a:r>
              <a:rPr sz="1200" b="1" spc="60" dirty="0">
                <a:latin typeface="Calibri"/>
                <a:cs typeface="Calibri"/>
              </a:rPr>
              <a:t> </a:t>
            </a:r>
            <a:r>
              <a:rPr sz="1200" b="1" spc="165" dirty="0">
                <a:latin typeface="Calibri"/>
                <a:cs typeface="Calibri"/>
              </a:rPr>
              <a:t>по</a:t>
            </a:r>
            <a:endParaRPr sz="12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5"/>
              </a:spcBef>
            </a:pPr>
            <a:r>
              <a:rPr sz="1200" b="1" spc="185" dirty="0">
                <a:latin typeface="Calibri"/>
                <a:cs typeface="Calibri"/>
              </a:rPr>
              <a:t>экспертной</a:t>
            </a:r>
            <a:r>
              <a:rPr sz="1200" b="1" spc="20" dirty="0">
                <a:latin typeface="Calibri"/>
                <a:cs typeface="Calibri"/>
              </a:rPr>
              <a:t> </a:t>
            </a:r>
            <a:r>
              <a:rPr sz="1200" b="1" spc="170" dirty="0">
                <a:latin typeface="Calibri"/>
                <a:cs typeface="Calibri"/>
              </a:rPr>
              <a:t>оценке</a:t>
            </a:r>
            <a:r>
              <a:rPr sz="1200" b="1" spc="20" dirty="0">
                <a:latin typeface="Calibri"/>
                <a:cs typeface="Calibri"/>
              </a:rPr>
              <a:t> </a:t>
            </a:r>
            <a:r>
              <a:rPr sz="1200" i="1" spc="145" dirty="0">
                <a:latin typeface="Calibri"/>
                <a:cs typeface="Calibri"/>
              </a:rPr>
              <a:t>общего</a:t>
            </a:r>
            <a:r>
              <a:rPr sz="1200" i="1" spc="45" dirty="0">
                <a:latin typeface="Calibri"/>
                <a:cs typeface="Calibri"/>
              </a:rPr>
              <a:t> </a:t>
            </a:r>
            <a:r>
              <a:rPr sz="1200" i="1" spc="135" dirty="0">
                <a:latin typeface="Calibri"/>
                <a:cs typeface="Calibri"/>
              </a:rPr>
              <a:t>объема</a:t>
            </a:r>
            <a:r>
              <a:rPr sz="1200" i="1" spc="45" dirty="0">
                <a:latin typeface="Calibri"/>
                <a:cs typeface="Calibri"/>
              </a:rPr>
              <a:t> </a:t>
            </a:r>
            <a:r>
              <a:rPr sz="1200" i="1" spc="229" dirty="0">
                <a:latin typeface="Calibri"/>
                <a:cs typeface="Calibri"/>
              </a:rPr>
              <a:t>КЦП</a:t>
            </a:r>
            <a:endParaRPr sz="1200">
              <a:latin typeface="Calibri"/>
              <a:cs typeface="Calibri"/>
            </a:endParaRPr>
          </a:p>
          <a:p>
            <a:pPr marL="299085" marR="537845">
              <a:lnSpc>
                <a:spcPct val="100800"/>
              </a:lnSpc>
              <a:spcBef>
                <a:spcPts val="15"/>
              </a:spcBef>
            </a:pPr>
            <a:r>
              <a:rPr sz="1200" i="1" spc="204" dirty="0">
                <a:latin typeface="Calibri"/>
                <a:cs typeface="Calibri"/>
              </a:rPr>
              <a:t>при </a:t>
            </a:r>
            <a:r>
              <a:rPr sz="1200" i="1" spc="170" dirty="0">
                <a:latin typeface="Calibri"/>
                <a:cs typeface="Calibri"/>
              </a:rPr>
              <a:t>Координационном </a:t>
            </a:r>
            <a:r>
              <a:rPr sz="1200" i="1" spc="85" dirty="0">
                <a:latin typeface="Calibri"/>
                <a:cs typeface="Calibri"/>
              </a:rPr>
              <a:t>Совете  </a:t>
            </a:r>
            <a:r>
              <a:rPr sz="1200" i="1" spc="120" dirty="0">
                <a:latin typeface="Calibri"/>
                <a:cs typeface="Calibri"/>
              </a:rPr>
              <a:t>образовательно</a:t>
            </a:r>
            <a:r>
              <a:rPr sz="1200" spc="120" dirty="0">
                <a:latin typeface="Calibri"/>
                <a:cs typeface="Calibri"/>
              </a:rPr>
              <a:t>-</a:t>
            </a:r>
            <a:r>
              <a:rPr sz="1200" i="1" spc="120" dirty="0">
                <a:latin typeface="Calibri"/>
                <a:cs typeface="Calibri"/>
              </a:rPr>
              <a:t>производственных  </a:t>
            </a:r>
            <a:r>
              <a:rPr sz="1200" i="1" spc="95" dirty="0">
                <a:latin typeface="Calibri"/>
                <a:cs typeface="Calibri"/>
              </a:rPr>
              <a:t>центров</a:t>
            </a:r>
            <a:r>
              <a:rPr sz="1200" i="1" spc="65" dirty="0">
                <a:latin typeface="Calibri"/>
                <a:cs typeface="Calibri"/>
              </a:rPr>
              <a:t> </a:t>
            </a:r>
            <a:r>
              <a:rPr sz="1200" i="1" spc="85" dirty="0">
                <a:latin typeface="Calibri"/>
                <a:cs typeface="Calibri"/>
              </a:rPr>
              <a:t>(кластеров)</a:t>
            </a:r>
            <a:endParaRPr sz="1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sz="1200" i="1" spc="105" dirty="0">
                <a:latin typeface="Calibri"/>
                <a:cs typeface="Calibri"/>
              </a:rPr>
              <a:t>Развитие </a:t>
            </a:r>
            <a:r>
              <a:rPr sz="1200" b="1" spc="160" dirty="0">
                <a:latin typeface="Calibri"/>
                <a:cs typeface="Calibri"/>
              </a:rPr>
              <a:t>дуального</a:t>
            </a:r>
            <a:r>
              <a:rPr sz="1200" b="1" spc="25" dirty="0">
                <a:latin typeface="Calibri"/>
                <a:cs typeface="Calibri"/>
              </a:rPr>
              <a:t> </a:t>
            </a:r>
            <a:r>
              <a:rPr sz="1200" b="1" spc="165" dirty="0">
                <a:latin typeface="Calibri"/>
                <a:cs typeface="Calibri"/>
              </a:rPr>
              <a:t>образования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xfrm>
            <a:off x="1273555" y="250698"/>
            <a:ext cx="1020191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FF"/>
                </a:solidFill>
                <a:latin typeface="Calibri"/>
                <a:cs typeface="Calibri"/>
              </a:rPr>
              <a:t>ЭКСПЕРТНАЯ </a:t>
            </a:r>
            <a:r>
              <a:rPr sz="2200" spc="-10" dirty="0">
                <a:solidFill>
                  <a:srgbClr val="FFFFFF"/>
                </a:solidFill>
                <a:latin typeface="Calibri"/>
                <a:cs typeface="Calibri"/>
              </a:rPr>
              <a:t>ОЦЕНКА ФОРМИРОВАНИЯ </a:t>
            </a:r>
            <a:r>
              <a:rPr sz="2200" spc="-5" dirty="0">
                <a:solidFill>
                  <a:srgbClr val="FFFFFF"/>
                </a:solidFill>
                <a:latin typeface="Calibri"/>
                <a:cs typeface="Calibri"/>
              </a:rPr>
              <a:t>КОНТРОЛЬНЫХ </a:t>
            </a:r>
            <a:r>
              <a:rPr sz="2200" spc="-10" dirty="0">
                <a:solidFill>
                  <a:srgbClr val="FFFFFF"/>
                </a:solidFill>
                <a:latin typeface="Calibri"/>
                <a:cs typeface="Calibri"/>
              </a:rPr>
              <a:t>ЦИФР ПРИЕМА</a:t>
            </a:r>
            <a:r>
              <a:rPr sz="2200" spc="3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Calibri"/>
                <a:cs typeface="Calibri"/>
              </a:rPr>
              <a:t>СУБЪЕКТОВ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307835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50672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93496" y="393827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36333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79170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11649836" y="247650"/>
            <a:ext cx="405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0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BEBEBE"/>
                </a:solidFill>
                <a:latin typeface="Arial"/>
                <a:cs typeface="Arial"/>
              </a:rPr>
              <a:t>10</a:t>
            </a:r>
            <a:endParaRPr sz="18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17042" y="951103"/>
            <a:ext cx="459232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4471C4"/>
                </a:solidFill>
                <a:latin typeface="Calibri"/>
                <a:cs typeface="Calibri"/>
              </a:rPr>
              <a:t>Новый подход </a:t>
            </a:r>
            <a:r>
              <a:rPr sz="2200" b="1" spc="-5" dirty="0">
                <a:solidFill>
                  <a:srgbClr val="4471C4"/>
                </a:solidFill>
                <a:latin typeface="Calibri"/>
                <a:cs typeface="Calibri"/>
              </a:rPr>
              <a:t>к </a:t>
            </a:r>
            <a:r>
              <a:rPr sz="2200" b="1" spc="-10" dirty="0">
                <a:solidFill>
                  <a:srgbClr val="4471C4"/>
                </a:solidFill>
                <a:latin typeface="Calibri"/>
                <a:cs typeface="Calibri"/>
              </a:rPr>
              <a:t>формированию</a:t>
            </a:r>
            <a:r>
              <a:rPr sz="2200" b="1" spc="8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4471C4"/>
                </a:solidFill>
                <a:latin typeface="Calibri"/>
                <a:cs typeface="Calibri"/>
              </a:rPr>
              <a:t>КЦП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9242" y="727735"/>
            <a:ext cx="11704955" cy="991869"/>
          </a:xfrm>
          <a:custGeom>
            <a:avLst/>
            <a:gdLst/>
            <a:ahLst/>
            <a:cxnLst/>
            <a:rect l="l" t="t" r="r" b="b"/>
            <a:pathLst>
              <a:path w="11704955" h="991869">
                <a:moveTo>
                  <a:pt x="0" y="991844"/>
                </a:moveTo>
                <a:lnTo>
                  <a:pt x="11704574" y="991844"/>
                </a:lnTo>
                <a:lnTo>
                  <a:pt x="11704574" y="0"/>
                </a:lnTo>
                <a:lnTo>
                  <a:pt x="0" y="0"/>
                </a:lnTo>
                <a:lnTo>
                  <a:pt x="0" y="99184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0987" y="747141"/>
            <a:ext cx="26612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Arial"/>
                <a:cs typeface="Arial"/>
              </a:rPr>
              <a:t>Новая структура </a:t>
            </a:r>
            <a:r>
              <a:rPr sz="1600" spc="-20" dirty="0">
                <a:latin typeface="Arial"/>
                <a:cs typeface="Arial"/>
              </a:rPr>
              <a:t>подготовки  </a:t>
            </a:r>
            <a:r>
              <a:rPr sz="1600" dirty="0">
                <a:latin typeface="Arial"/>
                <a:cs typeface="Arial"/>
              </a:rPr>
              <a:t>кадров,</a:t>
            </a:r>
            <a:r>
              <a:rPr sz="1600" spc="-1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предусматривает: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7914" y="2199703"/>
            <a:ext cx="639305" cy="6617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37602" y="1755013"/>
            <a:ext cx="3185795" cy="256603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50">
              <a:latin typeface="Times New Roman"/>
              <a:cs typeface="Times New Roman"/>
            </a:endParaRPr>
          </a:p>
          <a:p>
            <a:pPr marL="201930" marR="561975">
              <a:lnSpc>
                <a:spcPct val="100000"/>
              </a:lnSpc>
            </a:pPr>
            <a:r>
              <a:rPr sz="1100" spc="-5" dirty="0">
                <a:latin typeface="Arial"/>
                <a:cs typeface="Arial"/>
              </a:rPr>
              <a:t>внедрение Цифровой </a:t>
            </a:r>
            <a:r>
              <a:rPr sz="1100" dirty="0">
                <a:latin typeface="Arial"/>
                <a:cs typeface="Arial"/>
              </a:rPr>
              <a:t>платформы</a:t>
            </a:r>
            <a:r>
              <a:rPr sz="1100" spc="-10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по  </a:t>
            </a:r>
            <a:r>
              <a:rPr sz="1100" spc="-5" dirty="0">
                <a:latin typeface="Arial"/>
                <a:cs typeface="Arial"/>
              </a:rPr>
              <a:t>конструированию образовательных  </a:t>
            </a:r>
            <a:r>
              <a:rPr sz="1100" dirty="0">
                <a:latin typeface="Arial"/>
                <a:cs typeface="Arial"/>
              </a:rPr>
              <a:t>программ </a:t>
            </a:r>
            <a:r>
              <a:rPr sz="1100" spc="-5" dirty="0">
                <a:latin typeface="Arial"/>
                <a:cs typeface="Arial"/>
              </a:rPr>
              <a:t>(Цифровой конструктор  компетенций)</a:t>
            </a:r>
            <a:endParaRPr sz="1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50">
              <a:latin typeface="Times New Roman"/>
              <a:cs typeface="Times New Roman"/>
            </a:endParaRPr>
          </a:p>
          <a:p>
            <a:pPr marL="245110" marR="1161415">
              <a:lnSpc>
                <a:spcPct val="100000"/>
              </a:lnSpc>
            </a:pPr>
            <a:r>
              <a:rPr sz="1200" b="1" spc="-10" dirty="0">
                <a:solidFill>
                  <a:srgbClr val="001F5F"/>
                </a:solidFill>
                <a:latin typeface="Arial"/>
                <a:cs typeface="Arial"/>
              </a:rPr>
              <a:t>Цифровой </a:t>
            </a:r>
            <a:r>
              <a:rPr sz="1200" b="1" spc="-15" dirty="0">
                <a:solidFill>
                  <a:srgbClr val="001F5F"/>
                </a:solidFill>
                <a:latin typeface="Arial"/>
                <a:cs typeface="Arial"/>
              </a:rPr>
              <a:t>конструктор  </a:t>
            </a:r>
            <a:r>
              <a:rPr sz="1200" b="1" spc="-10" dirty="0">
                <a:solidFill>
                  <a:srgbClr val="001F5F"/>
                </a:solidFill>
                <a:latin typeface="Arial"/>
                <a:cs typeface="Arial"/>
              </a:rPr>
              <a:t>компетенций</a:t>
            </a:r>
            <a:r>
              <a:rPr sz="12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–</a:t>
            </a:r>
            <a:endParaRPr sz="1200">
              <a:latin typeface="Arial"/>
              <a:cs typeface="Arial"/>
            </a:endParaRPr>
          </a:p>
          <a:p>
            <a:pPr marL="245110">
              <a:lnSpc>
                <a:spcPct val="100000"/>
              </a:lnSpc>
              <a:spcBef>
                <a:spcPts val="5"/>
              </a:spcBef>
            </a:pPr>
            <a:r>
              <a:rPr sz="1100" spc="-5" dirty="0">
                <a:latin typeface="Arial"/>
                <a:cs typeface="Arial"/>
              </a:rPr>
              <a:t>федеральная</a:t>
            </a:r>
            <a:r>
              <a:rPr sz="1100" spc="-5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информационная</a:t>
            </a:r>
            <a:endParaRPr sz="1100">
              <a:latin typeface="Arial"/>
              <a:cs typeface="Arial"/>
            </a:endParaRPr>
          </a:p>
          <a:p>
            <a:pPr marL="245110" marR="357505">
              <a:lnSpc>
                <a:spcPct val="100000"/>
              </a:lnSpc>
            </a:pPr>
            <a:r>
              <a:rPr sz="1100" dirty="0">
                <a:latin typeface="Arial"/>
                <a:cs typeface="Arial"/>
              </a:rPr>
              <a:t>платформа для </a:t>
            </a:r>
            <a:r>
              <a:rPr sz="1100" spc="-5" dirty="0">
                <a:latin typeface="Arial"/>
                <a:cs typeface="Arial"/>
              </a:rPr>
              <a:t>автоматизированной  сборки образовательных </a:t>
            </a:r>
            <a:r>
              <a:rPr sz="1100" dirty="0">
                <a:latin typeface="Arial"/>
                <a:cs typeface="Arial"/>
              </a:rPr>
              <a:t>программ под  </a:t>
            </a:r>
            <a:r>
              <a:rPr sz="1100" spc="-5" dirty="0">
                <a:latin typeface="Arial"/>
                <a:cs typeface="Arial"/>
              </a:rPr>
              <a:t>конкретный </a:t>
            </a:r>
            <a:r>
              <a:rPr sz="1100" dirty="0">
                <a:latin typeface="Arial"/>
                <a:cs typeface="Arial"/>
              </a:rPr>
              <a:t>запрос</a:t>
            </a:r>
            <a:r>
              <a:rPr sz="1100" spc="-25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заказчика.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821798" y="3119120"/>
            <a:ext cx="294640" cy="76200"/>
          </a:xfrm>
          <a:custGeom>
            <a:avLst/>
            <a:gdLst/>
            <a:ahLst/>
            <a:cxnLst/>
            <a:rect l="l" t="t" r="r" b="b"/>
            <a:pathLst>
              <a:path w="294640" h="76200">
                <a:moveTo>
                  <a:pt x="218312" y="0"/>
                </a:moveTo>
                <a:lnTo>
                  <a:pt x="218312" y="76200"/>
                </a:lnTo>
                <a:lnTo>
                  <a:pt x="288162" y="41275"/>
                </a:lnTo>
                <a:lnTo>
                  <a:pt x="231012" y="41275"/>
                </a:lnTo>
                <a:lnTo>
                  <a:pt x="231012" y="34925"/>
                </a:lnTo>
                <a:lnTo>
                  <a:pt x="288162" y="34925"/>
                </a:lnTo>
                <a:lnTo>
                  <a:pt x="218312" y="0"/>
                </a:lnTo>
                <a:close/>
              </a:path>
              <a:path w="294640" h="76200">
                <a:moveTo>
                  <a:pt x="218312" y="34925"/>
                </a:moveTo>
                <a:lnTo>
                  <a:pt x="0" y="34925"/>
                </a:lnTo>
                <a:lnTo>
                  <a:pt x="0" y="41275"/>
                </a:lnTo>
                <a:lnTo>
                  <a:pt x="218312" y="41275"/>
                </a:lnTo>
                <a:lnTo>
                  <a:pt x="218312" y="34925"/>
                </a:lnTo>
                <a:close/>
              </a:path>
              <a:path w="294640" h="76200">
                <a:moveTo>
                  <a:pt x="288162" y="34925"/>
                </a:moveTo>
                <a:lnTo>
                  <a:pt x="231012" y="34925"/>
                </a:lnTo>
                <a:lnTo>
                  <a:pt x="231012" y="41275"/>
                </a:lnTo>
                <a:lnTo>
                  <a:pt x="288162" y="41275"/>
                </a:lnTo>
                <a:lnTo>
                  <a:pt x="294512" y="38100"/>
                </a:lnTo>
                <a:lnTo>
                  <a:pt x="288162" y="34925"/>
                </a:lnTo>
                <a:close/>
              </a:path>
            </a:pathLst>
          </a:custGeom>
          <a:solidFill>
            <a:srgbClr val="1E39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363200" y="2791040"/>
            <a:ext cx="485813" cy="4858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223118" y="3260597"/>
            <a:ext cx="978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295" marR="5080" indent="-18923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Arial"/>
                <a:cs typeface="Arial"/>
              </a:rPr>
              <a:t>О</a:t>
            </a:r>
            <a:r>
              <a:rPr sz="900" dirty="0">
                <a:latin typeface="Arial"/>
                <a:cs typeface="Arial"/>
              </a:rPr>
              <a:t>бра</a:t>
            </a:r>
            <a:r>
              <a:rPr sz="900" spc="-5" dirty="0">
                <a:latin typeface="Arial"/>
                <a:cs typeface="Arial"/>
              </a:rPr>
              <a:t>з</a:t>
            </a:r>
            <a:r>
              <a:rPr sz="900" dirty="0">
                <a:latin typeface="Arial"/>
                <a:cs typeface="Arial"/>
              </a:rPr>
              <a:t>о</a:t>
            </a:r>
            <a:r>
              <a:rPr sz="900" spc="-5" dirty="0">
                <a:latin typeface="Arial"/>
                <a:cs typeface="Arial"/>
              </a:rPr>
              <a:t>в</a:t>
            </a:r>
            <a:r>
              <a:rPr sz="900" dirty="0">
                <a:latin typeface="Arial"/>
                <a:cs typeface="Arial"/>
              </a:rPr>
              <a:t>а</a:t>
            </a:r>
            <a:r>
              <a:rPr sz="900" spc="-5" dirty="0">
                <a:latin typeface="Arial"/>
                <a:cs typeface="Arial"/>
              </a:rPr>
              <a:t>т</a:t>
            </a:r>
            <a:r>
              <a:rPr sz="900" dirty="0">
                <a:latin typeface="Arial"/>
                <a:cs typeface="Arial"/>
              </a:rPr>
              <a:t>ель</a:t>
            </a:r>
            <a:r>
              <a:rPr sz="900" spc="-10" dirty="0">
                <a:latin typeface="Arial"/>
                <a:cs typeface="Arial"/>
              </a:rPr>
              <a:t>н</a:t>
            </a:r>
            <a:r>
              <a:rPr sz="900" dirty="0">
                <a:latin typeface="Arial"/>
                <a:cs typeface="Arial"/>
              </a:rPr>
              <a:t>ая  </a:t>
            </a:r>
            <a:r>
              <a:rPr sz="900" spc="-5" dirty="0">
                <a:latin typeface="Arial"/>
                <a:cs typeface="Arial"/>
              </a:rPr>
              <a:t>программа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454903" y="2902711"/>
            <a:ext cx="1205230" cy="419734"/>
          </a:xfrm>
          <a:custGeom>
            <a:avLst/>
            <a:gdLst/>
            <a:ahLst/>
            <a:cxnLst/>
            <a:rect l="l" t="t" r="r" b="b"/>
            <a:pathLst>
              <a:path w="1205229" h="419735">
                <a:moveTo>
                  <a:pt x="0" y="69850"/>
                </a:moveTo>
                <a:lnTo>
                  <a:pt x="5502" y="42701"/>
                </a:lnTo>
                <a:lnTo>
                  <a:pt x="20494" y="20494"/>
                </a:lnTo>
                <a:lnTo>
                  <a:pt x="42701" y="5502"/>
                </a:lnTo>
                <a:lnTo>
                  <a:pt x="69850" y="0"/>
                </a:lnTo>
                <a:lnTo>
                  <a:pt x="1135252" y="0"/>
                </a:lnTo>
                <a:lnTo>
                  <a:pt x="1162401" y="5502"/>
                </a:lnTo>
                <a:lnTo>
                  <a:pt x="1184608" y="20494"/>
                </a:lnTo>
                <a:lnTo>
                  <a:pt x="1199600" y="42701"/>
                </a:lnTo>
                <a:lnTo>
                  <a:pt x="1205102" y="69850"/>
                </a:lnTo>
                <a:lnTo>
                  <a:pt x="1205102" y="349376"/>
                </a:lnTo>
                <a:lnTo>
                  <a:pt x="1199600" y="376525"/>
                </a:lnTo>
                <a:lnTo>
                  <a:pt x="1184608" y="398732"/>
                </a:lnTo>
                <a:lnTo>
                  <a:pt x="1162401" y="413724"/>
                </a:lnTo>
                <a:lnTo>
                  <a:pt x="1135252" y="419226"/>
                </a:lnTo>
                <a:lnTo>
                  <a:pt x="69850" y="419226"/>
                </a:lnTo>
                <a:lnTo>
                  <a:pt x="42701" y="413724"/>
                </a:lnTo>
                <a:lnTo>
                  <a:pt x="20494" y="398732"/>
                </a:lnTo>
                <a:lnTo>
                  <a:pt x="5502" y="376525"/>
                </a:lnTo>
                <a:lnTo>
                  <a:pt x="0" y="349376"/>
                </a:lnTo>
                <a:lnTo>
                  <a:pt x="0" y="69850"/>
                </a:lnTo>
                <a:close/>
              </a:path>
            </a:pathLst>
          </a:custGeom>
          <a:ln w="3175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583682" y="2938652"/>
            <a:ext cx="948055" cy="345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Колледжи,  </a:t>
            </a:r>
            <a:r>
              <a:rPr sz="700" spc="-10" dirty="0">
                <a:latin typeface="Arial"/>
                <a:cs typeface="Arial"/>
              </a:rPr>
              <a:t>работодатели, ФУМО,  РУМО,</a:t>
            </a:r>
            <a:r>
              <a:rPr sz="700" spc="25" dirty="0">
                <a:latin typeface="Arial"/>
                <a:cs typeface="Arial"/>
              </a:rPr>
              <a:t> </a:t>
            </a:r>
            <a:r>
              <a:rPr sz="700" spc="-5" dirty="0">
                <a:latin typeface="Arial"/>
                <a:cs typeface="Arial"/>
              </a:rPr>
              <a:t>РОИВ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737478" y="3704844"/>
            <a:ext cx="856615" cy="343535"/>
          </a:xfrm>
          <a:custGeom>
            <a:avLst/>
            <a:gdLst/>
            <a:ahLst/>
            <a:cxnLst/>
            <a:rect l="l" t="t" r="r" b="b"/>
            <a:pathLst>
              <a:path w="856615" h="343535">
                <a:moveTo>
                  <a:pt x="0" y="57276"/>
                </a:moveTo>
                <a:lnTo>
                  <a:pt x="4500" y="34986"/>
                </a:lnTo>
                <a:lnTo>
                  <a:pt x="16763" y="16779"/>
                </a:lnTo>
                <a:lnTo>
                  <a:pt x="34932" y="4502"/>
                </a:lnTo>
                <a:lnTo>
                  <a:pt x="57150" y="0"/>
                </a:lnTo>
                <a:lnTo>
                  <a:pt x="798829" y="0"/>
                </a:lnTo>
                <a:lnTo>
                  <a:pt x="821120" y="4502"/>
                </a:lnTo>
                <a:lnTo>
                  <a:pt x="839327" y="16779"/>
                </a:lnTo>
                <a:lnTo>
                  <a:pt x="851604" y="34986"/>
                </a:lnTo>
                <a:lnTo>
                  <a:pt x="856106" y="57276"/>
                </a:lnTo>
                <a:lnTo>
                  <a:pt x="856106" y="286130"/>
                </a:lnTo>
                <a:lnTo>
                  <a:pt x="851604" y="308421"/>
                </a:lnTo>
                <a:lnTo>
                  <a:pt x="839327" y="326628"/>
                </a:lnTo>
                <a:lnTo>
                  <a:pt x="821120" y="338905"/>
                </a:lnTo>
                <a:lnTo>
                  <a:pt x="798829" y="343407"/>
                </a:lnTo>
                <a:lnTo>
                  <a:pt x="57150" y="343407"/>
                </a:lnTo>
                <a:lnTo>
                  <a:pt x="34932" y="338905"/>
                </a:lnTo>
                <a:lnTo>
                  <a:pt x="16763" y="326628"/>
                </a:lnTo>
                <a:lnTo>
                  <a:pt x="4500" y="308421"/>
                </a:lnTo>
                <a:lnTo>
                  <a:pt x="0" y="286130"/>
                </a:lnTo>
                <a:lnTo>
                  <a:pt x="0" y="57276"/>
                </a:lnTo>
                <a:close/>
              </a:path>
            </a:pathLst>
          </a:custGeom>
          <a:ln w="3175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865114" y="3703065"/>
            <a:ext cx="603885" cy="345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Arial"/>
                <a:cs typeface="Arial"/>
              </a:rPr>
              <a:t>РОИВ,</a:t>
            </a:r>
            <a:endParaRPr sz="700">
              <a:latin typeface="Arial"/>
              <a:cs typeface="Arial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700" spc="-5" dirty="0">
                <a:latin typeface="Arial"/>
                <a:cs typeface="Arial"/>
              </a:rPr>
              <a:t>отраслевые  </a:t>
            </a:r>
            <a:r>
              <a:rPr sz="700" spc="-10" dirty="0">
                <a:latin typeface="Arial"/>
                <a:cs typeface="Arial"/>
              </a:rPr>
              <a:t>рабо</a:t>
            </a:r>
            <a:r>
              <a:rPr sz="700" spc="-5" dirty="0">
                <a:latin typeface="Arial"/>
                <a:cs typeface="Arial"/>
              </a:rPr>
              <a:t>т</a:t>
            </a:r>
            <a:r>
              <a:rPr sz="700" spc="-10" dirty="0">
                <a:latin typeface="Arial"/>
                <a:cs typeface="Arial"/>
              </a:rPr>
              <a:t>о</a:t>
            </a:r>
            <a:r>
              <a:rPr sz="700" spc="-5" dirty="0">
                <a:latin typeface="Arial"/>
                <a:cs typeface="Arial"/>
              </a:rPr>
              <a:t>д</a:t>
            </a:r>
            <a:r>
              <a:rPr sz="700" spc="-10" dirty="0">
                <a:latin typeface="Arial"/>
                <a:cs typeface="Arial"/>
              </a:rPr>
              <a:t>а</a:t>
            </a:r>
            <a:r>
              <a:rPr sz="700" spc="-5" dirty="0">
                <a:latin typeface="Arial"/>
                <a:cs typeface="Arial"/>
              </a:rPr>
              <a:t>т</a:t>
            </a:r>
            <a:r>
              <a:rPr sz="700" spc="-10" dirty="0">
                <a:latin typeface="Arial"/>
                <a:cs typeface="Arial"/>
              </a:rPr>
              <a:t>е</a:t>
            </a:r>
            <a:r>
              <a:rPr sz="700" spc="-5" dirty="0">
                <a:latin typeface="Arial"/>
                <a:cs typeface="Arial"/>
              </a:rPr>
              <a:t>ли</a:t>
            </a:r>
            <a:endParaRPr sz="7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37478" y="2167763"/>
            <a:ext cx="856615" cy="343535"/>
          </a:xfrm>
          <a:custGeom>
            <a:avLst/>
            <a:gdLst/>
            <a:ahLst/>
            <a:cxnLst/>
            <a:rect l="l" t="t" r="r" b="b"/>
            <a:pathLst>
              <a:path w="856615" h="343535">
                <a:moveTo>
                  <a:pt x="0" y="57276"/>
                </a:moveTo>
                <a:lnTo>
                  <a:pt x="4500" y="34986"/>
                </a:lnTo>
                <a:lnTo>
                  <a:pt x="16763" y="16779"/>
                </a:lnTo>
                <a:lnTo>
                  <a:pt x="34932" y="4502"/>
                </a:lnTo>
                <a:lnTo>
                  <a:pt x="57150" y="0"/>
                </a:lnTo>
                <a:lnTo>
                  <a:pt x="798829" y="0"/>
                </a:lnTo>
                <a:lnTo>
                  <a:pt x="821120" y="4502"/>
                </a:lnTo>
                <a:lnTo>
                  <a:pt x="839327" y="16779"/>
                </a:lnTo>
                <a:lnTo>
                  <a:pt x="851604" y="34986"/>
                </a:lnTo>
                <a:lnTo>
                  <a:pt x="856106" y="57276"/>
                </a:lnTo>
                <a:lnTo>
                  <a:pt x="856106" y="286131"/>
                </a:lnTo>
                <a:lnTo>
                  <a:pt x="851604" y="308421"/>
                </a:lnTo>
                <a:lnTo>
                  <a:pt x="839327" y="326628"/>
                </a:lnTo>
                <a:lnTo>
                  <a:pt x="821120" y="338905"/>
                </a:lnTo>
                <a:lnTo>
                  <a:pt x="798829" y="343408"/>
                </a:lnTo>
                <a:lnTo>
                  <a:pt x="57150" y="343408"/>
                </a:lnTo>
                <a:lnTo>
                  <a:pt x="34932" y="338905"/>
                </a:lnTo>
                <a:lnTo>
                  <a:pt x="16763" y="326628"/>
                </a:lnTo>
                <a:lnTo>
                  <a:pt x="4500" y="308421"/>
                </a:lnTo>
                <a:lnTo>
                  <a:pt x="0" y="286131"/>
                </a:lnTo>
                <a:lnTo>
                  <a:pt x="0" y="57276"/>
                </a:lnTo>
                <a:close/>
              </a:path>
            </a:pathLst>
          </a:custGeom>
          <a:ln w="3175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862065" y="2219070"/>
            <a:ext cx="60769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320" marR="5080" indent="-762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latin typeface="Arial"/>
                <a:cs typeface="Arial"/>
              </a:rPr>
              <a:t>М</a:t>
            </a:r>
            <a:r>
              <a:rPr sz="700" spc="-10" dirty="0">
                <a:latin typeface="Arial"/>
                <a:cs typeface="Arial"/>
              </a:rPr>
              <a:t>ин</a:t>
            </a:r>
            <a:r>
              <a:rPr sz="700" spc="-15" dirty="0">
                <a:latin typeface="Arial"/>
                <a:cs typeface="Arial"/>
              </a:rPr>
              <a:t>и</a:t>
            </a:r>
            <a:r>
              <a:rPr sz="700" spc="-5" dirty="0">
                <a:latin typeface="Arial"/>
                <a:cs typeface="Arial"/>
              </a:rPr>
              <a:t>ст</a:t>
            </a:r>
            <a:r>
              <a:rPr sz="700" spc="-10" dirty="0">
                <a:latin typeface="Arial"/>
                <a:cs typeface="Arial"/>
              </a:rPr>
              <a:t>ер</a:t>
            </a:r>
            <a:r>
              <a:rPr sz="700" spc="-5" dirty="0">
                <a:latin typeface="Arial"/>
                <a:cs typeface="Arial"/>
              </a:rPr>
              <a:t>ство  </a:t>
            </a:r>
            <a:r>
              <a:rPr sz="700" spc="-10" dirty="0">
                <a:latin typeface="Arial"/>
                <a:cs typeface="Arial"/>
              </a:rPr>
              <a:t>Просвещения</a:t>
            </a:r>
            <a:endParaRPr sz="7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593585" y="2304414"/>
            <a:ext cx="527050" cy="35560"/>
          </a:xfrm>
          <a:custGeom>
            <a:avLst/>
            <a:gdLst/>
            <a:ahLst/>
            <a:cxnLst/>
            <a:rect l="l" t="t" r="r" b="b"/>
            <a:pathLst>
              <a:path w="527050" h="35560">
                <a:moveTo>
                  <a:pt x="527050" y="0"/>
                </a:moveTo>
                <a:lnTo>
                  <a:pt x="0" y="35051"/>
                </a:lnTo>
              </a:path>
            </a:pathLst>
          </a:custGeom>
          <a:ln w="6350">
            <a:solidFill>
              <a:srgbClr val="A4A4A4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593585" y="3841496"/>
            <a:ext cx="527050" cy="35560"/>
          </a:xfrm>
          <a:custGeom>
            <a:avLst/>
            <a:gdLst/>
            <a:ahLst/>
            <a:cxnLst/>
            <a:rect l="l" t="t" r="r" b="b"/>
            <a:pathLst>
              <a:path w="527050" h="35560">
                <a:moveTo>
                  <a:pt x="527050" y="0"/>
                </a:moveTo>
                <a:lnTo>
                  <a:pt x="0" y="35051"/>
                </a:lnTo>
              </a:path>
            </a:pathLst>
          </a:custGeom>
          <a:ln w="6350">
            <a:solidFill>
              <a:srgbClr val="A4A4A4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660006" y="3069463"/>
            <a:ext cx="1500505" cy="43180"/>
          </a:xfrm>
          <a:custGeom>
            <a:avLst/>
            <a:gdLst/>
            <a:ahLst/>
            <a:cxnLst/>
            <a:rect l="l" t="t" r="r" b="b"/>
            <a:pathLst>
              <a:path w="1500504" h="43180">
                <a:moveTo>
                  <a:pt x="1500504" y="0"/>
                </a:moveTo>
                <a:lnTo>
                  <a:pt x="0" y="42799"/>
                </a:lnTo>
              </a:path>
            </a:pathLst>
          </a:custGeom>
          <a:ln w="6350">
            <a:solidFill>
              <a:srgbClr val="A4A4A4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87591" y="2152269"/>
            <a:ext cx="2907537" cy="21046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226045" y="2383282"/>
            <a:ext cx="4679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0" dirty="0">
                <a:latin typeface="Arial"/>
                <a:cs typeface="Arial"/>
              </a:rPr>
              <a:t>Ф</a:t>
            </a:r>
            <a:r>
              <a:rPr sz="1200" b="1" spc="-10" dirty="0">
                <a:latin typeface="Arial"/>
                <a:cs typeface="Arial"/>
              </a:rPr>
              <a:t>Г</a:t>
            </a:r>
            <a:r>
              <a:rPr sz="1200" b="1" dirty="0">
                <a:latin typeface="Arial"/>
                <a:cs typeface="Arial"/>
              </a:rPr>
              <a:t>ОС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26554" y="3691254"/>
            <a:ext cx="104838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Ре</a:t>
            </a:r>
            <a:r>
              <a:rPr sz="1100" b="1" spc="-10" dirty="0">
                <a:latin typeface="Arial"/>
                <a:cs typeface="Arial"/>
              </a:rPr>
              <a:t>г</a:t>
            </a:r>
            <a:r>
              <a:rPr sz="1100" b="1" dirty="0">
                <a:latin typeface="Arial"/>
                <a:cs typeface="Arial"/>
              </a:rPr>
              <a:t>иона</a:t>
            </a:r>
            <a:r>
              <a:rPr sz="1100" b="1" spc="-5" dirty="0">
                <a:latin typeface="Arial"/>
                <a:cs typeface="Arial"/>
              </a:rPr>
              <a:t>л</a:t>
            </a:r>
            <a:r>
              <a:rPr sz="1100" b="1" dirty="0">
                <a:latin typeface="Arial"/>
                <a:cs typeface="Arial"/>
              </a:rPr>
              <a:t>ьные  </a:t>
            </a:r>
            <a:r>
              <a:rPr sz="1100" b="1" spc="-5" dirty="0">
                <a:latin typeface="Arial"/>
                <a:cs typeface="Arial"/>
              </a:rPr>
              <a:t>требования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361680" y="3089528"/>
            <a:ext cx="939165" cy="372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5" dirty="0">
                <a:latin typeface="Arial"/>
                <a:cs typeface="Arial"/>
              </a:rPr>
              <a:t>Компетенции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600" b="1" spc="-5" dirty="0">
                <a:latin typeface="Arial"/>
                <a:cs typeface="Arial"/>
              </a:rPr>
              <a:t>(Примерная</a:t>
            </a:r>
            <a:r>
              <a:rPr sz="600" b="1" spc="-65" dirty="0">
                <a:latin typeface="Arial"/>
                <a:cs typeface="Arial"/>
              </a:rPr>
              <a:t> </a:t>
            </a:r>
            <a:r>
              <a:rPr sz="600" b="1" spc="-5" dirty="0">
                <a:latin typeface="Arial"/>
                <a:cs typeface="Arial"/>
              </a:rPr>
              <a:t>программа,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600" b="1" spc="-5" dirty="0">
                <a:latin typeface="Arial"/>
                <a:cs typeface="Arial"/>
              </a:rPr>
              <a:t>учебный план, ИЛ,</a:t>
            </a:r>
            <a:r>
              <a:rPr sz="600" b="1" spc="-35" dirty="0">
                <a:latin typeface="Arial"/>
                <a:cs typeface="Arial"/>
              </a:rPr>
              <a:t> </a:t>
            </a:r>
            <a:r>
              <a:rPr sz="600" b="1" spc="-5" dirty="0">
                <a:latin typeface="Arial"/>
                <a:cs typeface="Arial"/>
              </a:rPr>
              <a:t>УМК)</a:t>
            </a:r>
            <a:endParaRPr sz="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3696" y="4555997"/>
            <a:ext cx="339661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3850" marR="5080" indent="-311785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solidFill>
                  <a:srgbClr val="001F5F"/>
                </a:solidFill>
                <a:latin typeface="Arial"/>
                <a:cs typeface="Arial"/>
              </a:rPr>
              <a:t>Цифровой конструктор компетенций пополняется </a:t>
            </a:r>
            <a:r>
              <a:rPr sz="1000" b="1" spc="-5" dirty="0">
                <a:solidFill>
                  <a:srgbClr val="001F5F"/>
                </a:solidFill>
                <a:latin typeface="Arial"/>
                <a:cs typeface="Arial"/>
              </a:rPr>
              <a:t>на  основе отбора предложений,</a:t>
            </a:r>
            <a:r>
              <a:rPr sz="1000" b="1" spc="-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001F5F"/>
                </a:solidFill>
                <a:latin typeface="Arial"/>
                <a:cs typeface="Arial"/>
              </a:rPr>
              <a:t>поступающих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68214" y="4750053"/>
            <a:ext cx="233997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solidFill>
                  <a:srgbClr val="001F5F"/>
                </a:solidFill>
                <a:latin typeface="Arial"/>
                <a:cs typeface="Arial"/>
              </a:rPr>
              <a:t>ФГОС </a:t>
            </a:r>
            <a:r>
              <a:rPr sz="1050" b="1" dirty="0">
                <a:solidFill>
                  <a:srgbClr val="001F5F"/>
                </a:solidFill>
                <a:latin typeface="Arial"/>
                <a:cs typeface="Arial"/>
              </a:rPr>
              <a:t>и </a:t>
            </a:r>
            <a:r>
              <a:rPr sz="1050" b="1" spc="-5" dirty="0">
                <a:solidFill>
                  <a:srgbClr val="001F5F"/>
                </a:solidFill>
                <a:latin typeface="Arial"/>
                <a:cs typeface="Arial"/>
              </a:rPr>
              <a:t>ПООП затрагивают</a:t>
            </a:r>
            <a:r>
              <a:rPr sz="1050" b="1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001F5F"/>
                </a:solidFill>
                <a:latin typeface="Arial"/>
                <a:cs typeface="Arial"/>
              </a:rPr>
              <a:t>только  обязательную часть</a:t>
            </a:r>
            <a:r>
              <a:rPr sz="1050" b="1" spc="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050" b="1" spc="-5" dirty="0">
                <a:solidFill>
                  <a:srgbClr val="001F5F"/>
                </a:solidFill>
                <a:latin typeface="Arial"/>
                <a:cs typeface="Arial"/>
              </a:rPr>
              <a:t>ОПОП</a:t>
            </a:r>
            <a:endParaRPr sz="10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732521" y="4667199"/>
            <a:ext cx="16929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50" dirty="0">
                <a:latin typeface="Arial"/>
                <a:cs typeface="Arial"/>
              </a:rPr>
              <a:t>от </a:t>
            </a:r>
            <a:r>
              <a:rPr sz="2800" b="1" spc="-5" dirty="0">
                <a:solidFill>
                  <a:srgbClr val="001F5F"/>
                </a:solidFill>
                <a:latin typeface="Arial"/>
                <a:cs typeface="Arial"/>
              </a:rPr>
              <a:t>20 </a:t>
            </a:r>
            <a:r>
              <a:rPr sz="1050" dirty="0">
                <a:latin typeface="Arial"/>
                <a:cs typeface="Arial"/>
              </a:rPr>
              <a:t>до </a:t>
            </a:r>
            <a:r>
              <a:rPr sz="2800" b="1" spc="-5" dirty="0">
                <a:solidFill>
                  <a:srgbClr val="001F5F"/>
                </a:solidFill>
                <a:latin typeface="Arial"/>
                <a:cs typeface="Arial"/>
              </a:rPr>
              <a:t>30</a:t>
            </a:r>
            <a:r>
              <a:rPr sz="2800" b="1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497314" y="4888483"/>
            <a:ext cx="72771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п</a:t>
            </a:r>
            <a:r>
              <a:rPr sz="1050" spc="-5" dirty="0">
                <a:latin typeface="Arial"/>
                <a:cs typeface="Arial"/>
              </a:rPr>
              <a:t>рогра</a:t>
            </a:r>
            <a:r>
              <a:rPr sz="1050" spc="5" dirty="0">
                <a:latin typeface="Arial"/>
                <a:cs typeface="Arial"/>
              </a:rPr>
              <a:t>м</a:t>
            </a:r>
            <a:r>
              <a:rPr sz="1050" dirty="0">
                <a:latin typeface="Arial"/>
                <a:cs typeface="Arial"/>
              </a:rPr>
              <a:t>мы</a:t>
            </a:r>
            <a:endParaRPr sz="105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221095" y="5800140"/>
            <a:ext cx="1136015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на </a:t>
            </a:r>
            <a:r>
              <a:rPr sz="1050" spc="-5" dirty="0">
                <a:latin typeface="Arial"/>
                <a:cs typeface="Arial"/>
              </a:rPr>
              <a:t>наполнение</a:t>
            </a:r>
            <a:r>
              <a:rPr sz="1050" spc="-105" dirty="0">
                <a:latin typeface="Arial"/>
                <a:cs typeface="Arial"/>
              </a:rPr>
              <a:t> </a:t>
            </a:r>
            <a:r>
              <a:rPr sz="1050" spc="-5" dirty="0">
                <a:latin typeface="Arial"/>
                <a:cs typeface="Arial"/>
              </a:rPr>
              <a:t>ее  компетенциями</a:t>
            </a:r>
            <a:endParaRPr sz="10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966329" y="5794044"/>
            <a:ext cx="2734945" cy="506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84455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Arial"/>
                <a:cs typeface="Arial"/>
              </a:rPr>
              <a:t>или новыми, полностью</a:t>
            </a:r>
            <a:r>
              <a:rPr sz="1050" spc="-150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сформированные  под </a:t>
            </a:r>
            <a:r>
              <a:rPr sz="1050" spc="-5" dirty="0">
                <a:latin typeface="Arial"/>
                <a:cs typeface="Arial"/>
              </a:rPr>
              <a:t>запрос отрасли (+региона)</a:t>
            </a:r>
            <a:r>
              <a:rPr sz="1050" spc="-65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или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050" dirty="0">
                <a:latin typeface="Arial"/>
                <a:cs typeface="Arial"/>
              </a:rPr>
              <a:t>«расширенными» </a:t>
            </a:r>
            <a:r>
              <a:rPr sz="1050" spc="-5" dirty="0">
                <a:latin typeface="Arial"/>
                <a:cs typeface="Arial"/>
              </a:rPr>
              <a:t>компетенциями </a:t>
            </a:r>
            <a:r>
              <a:rPr sz="1050" dirty="0">
                <a:latin typeface="Arial"/>
                <a:cs typeface="Arial"/>
              </a:rPr>
              <a:t>из</a:t>
            </a:r>
            <a:r>
              <a:rPr sz="1050" spc="-100" dirty="0">
                <a:latin typeface="Arial"/>
                <a:cs typeface="Arial"/>
              </a:rPr>
              <a:t> </a:t>
            </a:r>
            <a:r>
              <a:rPr sz="1050" spc="-5" dirty="0">
                <a:latin typeface="Arial"/>
                <a:cs typeface="Arial"/>
              </a:rPr>
              <a:t>ПОПП</a:t>
            </a:r>
            <a:endParaRPr sz="10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871081" y="5380228"/>
            <a:ext cx="450850" cy="291465"/>
          </a:xfrm>
          <a:custGeom>
            <a:avLst/>
            <a:gdLst/>
            <a:ahLst/>
            <a:cxnLst/>
            <a:rect l="l" t="t" r="r" b="b"/>
            <a:pathLst>
              <a:path w="450850" h="291464">
                <a:moveTo>
                  <a:pt x="385010" y="252452"/>
                </a:moveTo>
                <a:lnTo>
                  <a:pt x="366141" y="281863"/>
                </a:lnTo>
                <a:lnTo>
                  <a:pt x="450850" y="290957"/>
                </a:lnTo>
                <a:lnTo>
                  <a:pt x="432038" y="259334"/>
                </a:lnTo>
                <a:lnTo>
                  <a:pt x="395732" y="259334"/>
                </a:lnTo>
                <a:lnTo>
                  <a:pt x="385010" y="252452"/>
                </a:lnTo>
                <a:close/>
              </a:path>
              <a:path w="450850" h="291464">
                <a:moveTo>
                  <a:pt x="388440" y="247106"/>
                </a:moveTo>
                <a:lnTo>
                  <a:pt x="385010" y="252452"/>
                </a:lnTo>
                <a:lnTo>
                  <a:pt x="395732" y="259334"/>
                </a:lnTo>
                <a:lnTo>
                  <a:pt x="399161" y="253987"/>
                </a:lnTo>
                <a:lnTo>
                  <a:pt x="388440" y="247106"/>
                </a:lnTo>
                <a:close/>
              </a:path>
              <a:path w="450850" h="291464">
                <a:moveTo>
                  <a:pt x="407289" y="217728"/>
                </a:moveTo>
                <a:lnTo>
                  <a:pt x="388440" y="247106"/>
                </a:lnTo>
                <a:lnTo>
                  <a:pt x="399161" y="253987"/>
                </a:lnTo>
                <a:lnTo>
                  <a:pt x="395732" y="259334"/>
                </a:lnTo>
                <a:lnTo>
                  <a:pt x="432038" y="259334"/>
                </a:lnTo>
                <a:lnTo>
                  <a:pt x="407289" y="217728"/>
                </a:lnTo>
                <a:close/>
              </a:path>
              <a:path w="450850" h="291464">
                <a:moveTo>
                  <a:pt x="3428" y="0"/>
                </a:moveTo>
                <a:lnTo>
                  <a:pt x="0" y="5334"/>
                </a:lnTo>
                <a:lnTo>
                  <a:pt x="385010" y="252452"/>
                </a:lnTo>
                <a:lnTo>
                  <a:pt x="388440" y="247106"/>
                </a:lnTo>
                <a:lnTo>
                  <a:pt x="3428" y="0"/>
                </a:lnTo>
                <a:close/>
              </a:path>
            </a:pathLst>
          </a:custGeom>
          <a:solidFill>
            <a:srgbClr val="1E39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966456" y="5347080"/>
            <a:ext cx="332105" cy="346075"/>
          </a:xfrm>
          <a:custGeom>
            <a:avLst/>
            <a:gdLst/>
            <a:ahLst/>
            <a:cxnLst/>
            <a:rect l="l" t="t" r="r" b="b"/>
            <a:pathLst>
              <a:path w="332104" h="346075">
                <a:moveTo>
                  <a:pt x="25273" y="264375"/>
                </a:moveTo>
                <a:lnTo>
                  <a:pt x="0" y="345732"/>
                </a:lnTo>
                <a:lnTo>
                  <a:pt x="80264" y="317144"/>
                </a:lnTo>
                <a:lnTo>
                  <a:pt x="64607" y="302120"/>
                </a:lnTo>
                <a:lnTo>
                  <a:pt x="46227" y="302120"/>
                </a:lnTo>
                <a:lnTo>
                  <a:pt x="41655" y="297726"/>
                </a:lnTo>
                <a:lnTo>
                  <a:pt x="50464" y="288548"/>
                </a:lnTo>
                <a:lnTo>
                  <a:pt x="25273" y="264375"/>
                </a:lnTo>
                <a:close/>
              </a:path>
              <a:path w="332104" h="346075">
                <a:moveTo>
                  <a:pt x="50464" y="288548"/>
                </a:moveTo>
                <a:lnTo>
                  <a:pt x="41655" y="297726"/>
                </a:lnTo>
                <a:lnTo>
                  <a:pt x="46227" y="302120"/>
                </a:lnTo>
                <a:lnTo>
                  <a:pt x="55040" y="292940"/>
                </a:lnTo>
                <a:lnTo>
                  <a:pt x="50464" y="288548"/>
                </a:lnTo>
                <a:close/>
              </a:path>
              <a:path w="332104" h="346075">
                <a:moveTo>
                  <a:pt x="55040" y="292940"/>
                </a:moveTo>
                <a:lnTo>
                  <a:pt x="46227" y="302120"/>
                </a:lnTo>
                <a:lnTo>
                  <a:pt x="64607" y="302120"/>
                </a:lnTo>
                <a:lnTo>
                  <a:pt x="55040" y="292940"/>
                </a:lnTo>
                <a:close/>
              </a:path>
              <a:path w="332104" h="346075">
                <a:moveTo>
                  <a:pt x="327405" y="0"/>
                </a:moveTo>
                <a:lnTo>
                  <a:pt x="50464" y="288548"/>
                </a:lnTo>
                <a:lnTo>
                  <a:pt x="55040" y="292940"/>
                </a:lnTo>
                <a:lnTo>
                  <a:pt x="331977" y="4445"/>
                </a:lnTo>
                <a:lnTo>
                  <a:pt x="327405" y="0"/>
                </a:lnTo>
                <a:close/>
              </a:path>
            </a:pathLst>
          </a:custGeom>
          <a:solidFill>
            <a:srgbClr val="1E39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874261" y="713359"/>
            <a:ext cx="2825750" cy="32702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R="5080">
              <a:lnSpc>
                <a:spcPts val="1180"/>
              </a:lnSpc>
              <a:spcBef>
                <a:spcPts val="150"/>
              </a:spcBef>
            </a:pPr>
            <a:r>
              <a:rPr sz="1000" spc="-10" dirty="0">
                <a:latin typeface="Arial"/>
                <a:cs typeface="Arial"/>
              </a:rPr>
              <a:t>укрупнение </a:t>
            </a:r>
            <a:r>
              <a:rPr sz="1000" spc="-5" dirty="0">
                <a:latin typeface="Arial"/>
                <a:cs typeface="Arial"/>
              </a:rPr>
              <a:t>профессий и специальностей СПО,  </a:t>
            </a:r>
            <a:r>
              <a:rPr sz="1000" spc="-10" dirty="0">
                <a:latin typeface="Arial"/>
                <a:cs typeface="Arial"/>
              </a:rPr>
              <a:t>оптимизацию </a:t>
            </a:r>
            <a:r>
              <a:rPr sz="1000" spc="-5" dirty="0">
                <a:latin typeface="Arial"/>
                <a:cs typeface="Arial"/>
              </a:rPr>
              <a:t>сроков</a:t>
            </a:r>
            <a:r>
              <a:rPr sz="1000" spc="3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обучения</a:t>
            </a:r>
            <a:endParaRPr sz="10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72965" y="1250060"/>
            <a:ext cx="11455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Arial"/>
                <a:cs typeface="Arial"/>
              </a:rPr>
              <a:t>лет </a:t>
            </a:r>
            <a:r>
              <a:rPr sz="900" spc="-5" dirty="0">
                <a:latin typeface="Arial"/>
                <a:cs typeface="Arial"/>
              </a:rPr>
              <a:t>на базе</a:t>
            </a:r>
            <a:r>
              <a:rPr sz="900" spc="-5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среднего  общего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образования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900804" y="1188846"/>
            <a:ext cx="18008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617980" algn="l"/>
              </a:tabLst>
            </a:pPr>
            <a:r>
              <a:rPr sz="2400" b="1" spc="-5" dirty="0">
                <a:solidFill>
                  <a:srgbClr val="001F5F"/>
                </a:solidFill>
                <a:latin typeface="Arial"/>
                <a:cs typeface="Arial"/>
              </a:rPr>
              <a:t>2	3</a:t>
            </a:r>
            <a:endParaRPr sz="24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791453" y="1251330"/>
            <a:ext cx="120205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Arial"/>
                <a:cs typeface="Arial"/>
              </a:rPr>
              <a:t>лет </a:t>
            </a:r>
            <a:r>
              <a:rPr sz="900" spc="-5" dirty="0">
                <a:latin typeface="Arial"/>
                <a:cs typeface="Arial"/>
              </a:rPr>
              <a:t>на базе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основного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общего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образования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00804" y="1077848"/>
            <a:ext cx="21139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617980" algn="l"/>
              </a:tabLst>
            </a:pPr>
            <a:r>
              <a:rPr sz="900" spc="-5" dirty="0">
                <a:latin typeface="Arial"/>
                <a:cs typeface="Arial"/>
              </a:rPr>
              <a:t>не</a:t>
            </a:r>
            <a:r>
              <a:rPr sz="900" dirty="0">
                <a:latin typeface="Arial"/>
                <a:cs typeface="Arial"/>
              </a:rPr>
              <a:t> более	</a:t>
            </a:r>
            <a:r>
              <a:rPr sz="900" spc="-5" dirty="0">
                <a:latin typeface="Arial"/>
                <a:cs typeface="Arial"/>
              </a:rPr>
              <a:t>не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более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280781" y="843153"/>
            <a:ext cx="30740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"/>
                <a:cs typeface="Arial"/>
              </a:rPr>
              <a:t>профессионализацию</a:t>
            </a:r>
            <a:r>
              <a:rPr sz="1000" spc="3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общеобразовательной</a:t>
            </a:r>
            <a:endParaRPr sz="1000">
              <a:latin typeface="Arial"/>
              <a:cs typeface="Arial"/>
            </a:endParaRPr>
          </a:p>
          <a:p>
            <a:pPr marR="5080">
              <a:lnSpc>
                <a:spcPct val="100000"/>
              </a:lnSpc>
            </a:pPr>
            <a:r>
              <a:rPr sz="1000" spc="-10" dirty="0">
                <a:latin typeface="Arial"/>
                <a:cs typeface="Arial"/>
              </a:rPr>
              <a:t>подготовки, </a:t>
            </a:r>
            <a:r>
              <a:rPr sz="1000" spc="-5" dirty="0">
                <a:latin typeface="Arial"/>
                <a:cs typeface="Arial"/>
              </a:rPr>
              <a:t>обязательное </a:t>
            </a:r>
            <a:r>
              <a:rPr sz="1000" spc="-10" dirty="0">
                <a:latin typeface="Arial"/>
                <a:cs typeface="Arial"/>
              </a:rPr>
              <a:t>освоение обучающимися  нескольких дополнительных </a:t>
            </a:r>
            <a:r>
              <a:rPr sz="1000" spc="-5" dirty="0">
                <a:latin typeface="Arial"/>
                <a:cs typeface="Arial"/>
              </a:rPr>
              <a:t>компетенций (в т.ч. в  части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цифровизации)</a:t>
            </a:r>
            <a:endParaRPr sz="10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703693" y="1017605"/>
            <a:ext cx="42545" cy="14604"/>
          </a:xfrm>
          <a:custGeom>
            <a:avLst/>
            <a:gdLst/>
            <a:ahLst/>
            <a:cxnLst/>
            <a:rect l="l" t="t" r="r" b="b"/>
            <a:pathLst>
              <a:path w="42545" h="14605">
                <a:moveTo>
                  <a:pt x="0" y="14142"/>
                </a:moveTo>
                <a:lnTo>
                  <a:pt x="42426" y="14142"/>
                </a:lnTo>
                <a:lnTo>
                  <a:pt x="42426" y="0"/>
                </a:lnTo>
                <a:lnTo>
                  <a:pt x="0" y="0"/>
                </a:lnTo>
                <a:lnTo>
                  <a:pt x="0" y="14142"/>
                </a:lnTo>
                <a:close/>
              </a:path>
            </a:pathLst>
          </a:custGeom>
          <a:solidFill>
            <a:srgbClr val="1F42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014716" y="1243792"/>
            <a:ext cx="28575" cy="14604"/>
          </a:xfrm>
          <a:custGeom>
            <a:avLst/>
            <a:gdLst/>
            <a:ahLst/>
            <a:cxnLst/>
            <a:rect l="l" t="t" r="r" b="b"/>
            <a:pathLst>
              <a:path w="28575" h="14605">
                <a:moveTo>
                  <a:pt x="0" y="14142"/>
                </a:moveTo>
                <a:lnTo>
                  <a:pt x="28301" y="14142"/>
                </a:lnTo>
                <a:lnTo>
                  <a:pt x="28301" y="0"/>
                </a:lnTo>
                <a:lnTo>
                  <a:pt x="0" y="0"/>
                </a:lnTo>
                <a:lnTo>
                  <a:pt x="0" y="14142"/>
                </a:lnTo>
                <a:close/>
              </a:path>
            </a:pathLst>
          </a:custGeom>
          <a:solidFill>
            <a:srgbClr val="1F42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75371" y="953897"/>
            <a:ext cx="438784" cy="438784"/>
          </a:xfrm>
          <a:custGeom>
            <a:avLst/>
            <a:gdLst/>
            <a:ahLst/>
            <a:cxnLst/>
            <a:rect l="l" t="t" r="r" b="b"/>
            <a:pathLst>
              <a:path w="438784" h="438784">
                <a:moveTo>
                  <a:pt x="113156" y="240411"/>
                </a:moveTo>
                <a:lnTo>
                  <a:pt x="91948" y="240411"/>
                </a:lnTo>
                <a:lnTo>
                  <a:pt x="78104" y="243204"/>
                </a:lnTo>
                <a:lnTo>
                  <a:pt x="66928" y="250825"/>
                </a:lnTo>
                <a:lnTo>
                  <a:pt x="59308" y="262000"/>
                </a:lnTo>
                <a:lnTo>
                  <a:pt x="56514" y="275716"/>
                </a:lnTo>
                <a:lnTo>
                  <a:pt x="56514" y="402970"/>
                </a:lnTo>
                <a:lnTo>
                  <a:pt x="59308" y="416813"/>
                </a:lnTo>
                <a:lnTo>
                  <a:pt x="66928" y="427989"/>
                </a:lnTo>
                <a:lnTo>
                  <a:pt x="78104" y="435610"/>
                </a:lnTo>
                <a:lnTo>
                  <a:pt x="91948" y="438403"/>
                </a:lnTo>
                <a:lnTo>
                  <a:pt x="296925" y="438403"/>
                </a:lnTo>
                <a:lnTo>
                  <a:pt x="296925" y="424306"/>
                </a:lnTo>
                <a:lnTo>
                  <a:pt x="80263" y="424306"/>
                </a:lnTo>
                <a:lnTo>
                  <a:pt x="70738" y="414781"/>
                </a:lnTo>
                <a:lnTo>
                  <a:pt x="70738" y="303911"/>
                </a:lnTo>
                <a:lnTo>
                  <a:pt x="282828" y="303911"/>
                </a:lnTo>
                <a:lnTo>
                  <a:pt x="282828" y="296925"/>
                </a:lnTo>
                <a:lnTo>
                  <a:pt x="80263" y="296925"/>
                </a:lnTo>
                <a:lnTo>
                  <a:pt x="70738" y="287400"/>
                </a:lnTo>
                <a:lnTo>
                  <a:pt x="70738" y="264032"/>
                </a:lnTo>
                <a:lnTo>
                  <a:pt x="80263" y="254507"/>
                </a:lnTo>
                <a:lnTo>
                  <a:pt x="113156" y="254507"/>
                </a:lnTo>
                <a:lnTo>
                  <a:pt x="113156" y="240411"/>
                </a:lnTo>
                <a:close/>
              </a:path>
              <a:path w="438784" h="438784">
                <a:moveTo>
                  <a:pt x="296925" y="296925"/>
                </a:moveTo>
                <a:lnTo>
                  <a:pt x="282828" y="296925"/>
                </a:lnTo>
                <a:lnTo>
                  <a:pt x="282828" y="339343"/>
                </a:lnTo>
                <a:lnTo>
                  <a:pt x="271779" y="341629"/>
                </a:lnTo>
                <a:lnTo>
                  <a:pt x="262762" y="347725"/>
                </a:lnTo>
                <a:lnTo>
                  <a:pt x="256794" y="356742"/>
                </a:lnTo>
                <a:lnTo>
                  <a:pt x="254507" y="367664"/>
                </a:lnTo>
                <a:lnTo>
                  <a:pt x="254507" y="381762"/>
                </a:lnTo>
                <a:lnTo>
                  <a:pt x="256794" y="392811"/>
                </a:lnTo>
                <a:lnTo>
                  <a:pt x="262762" y="401827"/>
                </a:lnTo>
                <a:lnTo>
                  <a:pt x="271779" y="407924"/>
                </a:lnTo>
                <a:lnTo>
                  <a:pt x="282828" y="410082"/>
                </a:lnTo>
                <a:lnTo>
                  <a:pt x="282828" y="424306"/>
                </a:lnTo>
                <a:lnTo>
                  <a:pt x="296925" y="424306"/>
                </a:lnTo>
                <a:lnTo>
                  <a:pt x="296925" y="410082"/>
                </a:lnTo>
                <a:lnTo>
                  <a:pt x="363474" y="410082"/>
                </a:lnTo>
                <a:lnTo>
                  <a:pt x="392556" y="404240"/>
                </a:lnTo>
                <a:lnTo>
                  <a:pt x="404749" y="395986"/>
                </a:lnTo>
                <a:lnTo>
                  <a:pt x="274954" y="395986"/>
                </a:lnTo>
                <a:lnTo>
                  <a:pt x="268604" y="389636"/>
                </a:lnTo>
                <a:lnTo>
                  <a:pt x="268604" y="359917"/>
                </a:lnTo>
                <a:lnTo>
                  <a:pt x="274954" y="353567"/>
                </a:lnTo>
                <a:lnTo>
                  <a:pt x="311023" y="353567"/>
                </a:lnTo>
                <a:lnTo>
                  <a:pt x="311023" y="343535"/>
                </a:lnTo>
                <a:lnTo>
                  <a:pt x="310260" y="342773"/>
                </a:lnTo>
                <a:lnTo>
                  <a:pt x="303783" y="339978"/>
                </a:lnTo>
                <a:lnTo>
                  <a:pt x="296925" y="339598"/>
                </a:lnTo>
                <a:lnTo>
                  <a:pt x="296925" y="296925"/>
                </a:lnTo>
                <a:close/>
              </a:path>
              <a:path w="438784" h="438784">
                <a:moveTo>
                  <a:pt x="311023" y="343535"/>
                </a:moveTo>
                <a:lnTo>
                  <a:pt x="311023" y="395986"/>
                </a:lnTo>
                <a:lnTo>
                  <a:pt x="325247" y="395986"/>
                </a:lnTo>
                <a:lnTo>
                  <a:pt x="325247" y="367664"/>
                </a:lnTo>
                <a:lnTo>
                  <a:pt x="352678" y="367664"/>
                </a:lnTo>
                <a:lnTo>
                  <a:pt x="361187" y="366902"/>
                </a:lnTo>
                <a:lnTo>
                  <a:pt x="372094" y="353567"/>
                </a:lnTo>
                <a:lnTo>
                  <a:pt x="321055" y="353567"/>
                </a:lnTo>
                <a:lnTo>
                  <a:pt x="311023" y="343535"/>
                </a:lnTo>
                <a:close/>
              </a:path>
              <a:path w="438784" h="438784">
                <a:moveTo>
                  <a:pt x="424179" y="283463"/>
                </a:moveTo>
                <a:lnTo>
                  <a:pt x="424179" y="335152"/>
                </a:lnTo>
                <a:lnTo>
                  <a:pt x="419480" y="358775"/>
                </a:lnTo>
                <a:lnTo>
                  <a:pt x="406400" y="378205"/>
                </a:lnTo>
                <a:lnTo>
                  <a:pt x="387096" y="391160"/>
                </a:lnTo>
                <a:lnTo>
                  <a:pt x="363474" y="395986"/>
                </a:lnTo>
                <a:lnTo>
                  <a:pt x="404749" y="395986"/>
                </a:lnTo>
                <a:lnTo>
                  <a:pt x="416432" y="388112"/>
                </a:lnTo>
                <a:lnTo>
                  <a:pt x="432434" y="364363"/>
                </a:lnTo>
                <a:lnTo>
                  <a:pt x="438403" y="335152"/>
                </a:lnTo>
                <a:lnTo>
                  <a:pt x="432688" y="299974"/>
                </a:lnTo>
                <a:lnTo>
                  <a:pt x="424179" y="283463"/>
                </a:lnTo>
                <a:close/>
              </a:path>
              <a:path w="438784" h="438784">
                <a:moveTo>
                  <a:pt x="311023" y="353567"/>
                </a:moveTo>
                <a:lnTo>
                  <a:pt x="298957" y="353567"/>
                </a:lnTo>
                <a:lnTo>
                  <a:pt x="302513" y="354964"/>
                </a:lnTo>
                <a:lnTo>
                  <a:pt x="311023" y="363474"/>
                </a:lnTo>
                <a:lnTo>
                  <a:pt x="311023" y="353567"/>
                </a:lnTo>
                <a:close/>
              </a:path>
              <a:path w="438784" h="438784">
                <a:moveTo>
                  <a:pt x="395985" y="304038"/>
                </a:moveTo>
                <a:lnTo>
                  <a:pt x="381761" y="304038"/>
                </a:lnTo>
                <a:lnTo>
                  <a:pt x="381761" y="332231"/>
                </a:lnTo>
                <a:lnTo>
                  <a:pt x="378841" y="339343"/>
                </a:lnTo>
                <a:lnTo>
                  <a:pt x="378713" y="339598"/>
                </a:lnTo>
                <a:lnTo>
                  <a:pt x="367792" y="350392"/>
                </a:lnTo>
                <a:lnTo>
                  <a:pt x="360299" y="353567"/>
                </a:lnTo>
                <a:lnTo>
                  <a:pt x="372094" y="353567"/>
                </a:lnTo>
                <a:lnTo>
                  <a:pt x="395985" y="324357"/>
                </a:lnTo>
                <a:lnTo>
                  <a:pt x="395985" y="304038"/>
                </a:lnTo>
                <a:close/>
              </a:path>
              <a:path w="438784" h="438784">
                <a:moveTo>
                  <a:pt x="388620" y="242442"/>
                </a:moveTo>
                <a:lnTo>
                  <a:pt x="358901" y="242442"/>
                </a:lnTo>
                <a:lnTo>
                  <a:pt x="385445" y="256920"/>
                </a:lnTo>
                <a:lnTo>
                  <a:pt x="406146" y="278383"/>
                </a:lnTo>
                <a:lnTo>
                  <a:pt x="419480" y="305053"/>
                </a:lnTo>
                <a:lnTo>
                  <a:pt x="424179" y="335152"/>
                </a:lnTo>
                <a:lnTo>
                  <a:pt x="424179" y="283463"/>
                </a:lnTo>
                <a:lnTo>
                  <a:pt x="416686" y="268986"/>
                </a:lnTo>
                <a:lnTo>
                  <a:pt x="392175" y="244220"/>
                </a:lnTo>
                <a:lnTo>
                  <a:pt x="388620" y="242442"/>
                </a:lnTo>
                <a:close/>
              </a:path>
              <a:path w="438784" h="438784">
                <a:moveTo>
                  <a:pt x="282828" y="303911"/>
                </a:moveTo>
                <a:lnTo>
                  <a:pt x="70738" y="303911"/>
                </a:lnTo>
                <a:lnTo>
                  <a:pt x="76580" y="308355"/>
                </a:lnTo>
                <a:lnTo>
                  <a:pt x="83947" y="311150"/>
                </a:lnTo>
                <a:lnTo>
                  <a:pt x="282828" y="311150"/>
                </a:lnTo>
                <a:lnTo>
                  <a:pt x="282828" y="303911"/>
                </a:lnTo>
                <a:close/>
              </a:path>
              <a:path w="438784" h="438784">
                <a:moveTo>
                  <a:pt x="127253" y="240411"/>
                </a:moveTo>
                <a:lnTo>
                  <a:pt x="113156" y="240411"/>
                </a:lnTo>
                <a:lnTo>
                  <a:pt x="113156" y="296925"/>
                </a:lnTo>
                <a:lnTo>
                  <a:pt x="127253" y="296925"/>
                </a:lnTo>
                <a:lnTo>
                  <a:pt x="127253" y="240411"/>
                </a:lnTo>
                <a:close/>
              </a:path>
              <a:path w="438784" h="438784">
                <a:moveTo>
                  <a:pt x="169672" y="205104"/>
                </a:moveTo>
                <a:lnTo>
                  <a:pt x="155575" y="205104"/>
                </a:lnTo>
                <a:lnTo>
                  <a:pt x="155575" y="296925"/>
                </a:lnTo>
                <a:lnTo>
                  <a:pt x="169672" y="296925"/>
                </a:lnTo>
                <a:lnTo>
                  <a:pt x="169672" y="205104"/>
                </a:lnTo>
                <a:close/>
              </a:path>
              <a:path w="438784" h="438784">
                <a:moveTo>
                  <a:pt x="261620" y="99060"/>
                </a:moveTo>
                <a:lnTo>
                  <a:pt x="247396" y="99060"/>
                </a:lnTo>
                <a:lnTo>
                  <a:pt x="247396" y="110998"/>
                </a:lnTo>
                <a:lnTo>
                  <a:pt x="234569" y="130301"/>
                </a:lnTo>
                <a:lnTo>
                  <a:pt x="233299" y="134492"/>
                </a:lnTo>
                <a:lnTo>
                  <a:pt x="233299" y="147447"/>
                </a:lnTo>
                <a:lnTo>
                  <a:pt x="238125" y="155320"/>
                </a:lnTo>
                <a:lnTo>
                  <a:pt x="247396" y="159892"/>
                </a:lnTo>
                <a:lnTo>
                  <a:pt x="247396" y="176783"/>
                </a:lnTo>
                <a:lnTo>
                  <a:pt x="250189" y="190500"/>
                </a:lnTo>
                <a:lnTo>
                  <a:pt x="257809" y="201802"/>
                </a:lnTo>
                <a:lnTo>
                  <a:pt x="269112" y="209423"/>
                </a:lnTo>
                <a:lnTo>
                  <a:pt x="282828" y="212089"/>
                </a:lnTo>
                <a:lnTo>
                  <a:pt x="304037" y="212089"/>
                </a:lnTo>
                <a:lnTo>
                  <a:pt x="304037" y="227202"/>
                </a:lnTo>
                <a:lnTo>
                  <a:pt x="241807" y="250698"/>
                </a:lnTo>
                <a:lnTo>
                  <a:pt x="206501" y="296925"/>
                </a:lnTo>
                <a:lnTo>
                  <a:pt x="221996" y="296925"/>
                </a:lnTo>
                <a:lnTo>
                  <a:pt x="235203" y="276605"/>
                </a:lnTo>
                <a:lnTo>
                  <a:pt x="252729" y="260223"/>
                </a:lnTo>
                <a:lnTo>
                  <a:pt x="273811" y="248538"/>
                </a:lnTo>
                <a:lnTo>
                  <a:pt x="297560" y="242315"/>
                </a:lnTo>
                <a:lnTo>
                  <a:pt x="305307" y="241300"/>
                </a:lnTo>
                <a:lnTo>
                  <a:pt x="318261" y="241300"/>
                </a:lnTo>
                <a:lnTo>
                  <a:pt x="318134" y="197992"/>
                </a:lnTo>
                <a:lnTo>
                  <a:pt x="271145" y="197992"/>
                </a:lnTo>
                <a:lnTo>
                  <a:pt x="261620" y="188467"/>
                </a:lnTo>
                <a:lnTo>
                  <a:pt x="261620" y="151256"/>
                </a:lnTo>
                <a:lnTo>
                  <a:pt x="249300" y="145033"/>
                </a:lnTo>
                <a:lnTo>
                  <a:pt x="247396" y="142112"/>
                </a:lnTo>
                <a:lnTo>
                  <a:pt x="247396" y="137287"/>
                </a:lnTo>
                <a:lnTo>
                  <a:pt x="247903" y="135889"/>
                </a:lnTo>
                <a:lnTo>
                  <a:pt x="248793" y="134492"/>
                </a:lnTo>
                <a:lnTo>
                  <a:pt x="261620" y="115315"/>
                </a:lnTo>
                <a:lnTo>
                  <a:pt x="261620" y="99060"/>
                </a:lnTo>
                <a:close/>
              </a:path>
              <a:path w="438784" h="438784">
                <a:moveTo>
                  <a:pt x="318261" y="241300"/>
                </a:moveTo>
                <a:lnTo>
                  <a:pt x="305307" y="241300"/>
                </a:lnTo>
                <a:lnTo>
                  <a:pt x="309118" y="249427"/>
                </a:lnTo>
                <a:lnTo>
                  <a:pt x="315213" y="255904"/>
                </a:lnTo>
                <a:lnTo>
                  <a:pt x="323087" y="260095"/>
                </a:lnTo>
                <a:lnTo>
                  <a:pt x="332231" y="261619"/>
                </a:lnTo>
                <a:lnTo>
                  <a:pt x="341122" y="260223"/>
                </a:lnTo>
                <a:lnTo>
                  <a:pt x="348869" y="256286"/>
                </a:lnTo>
                <a:lnTo>
                  <a:pt x="354837" y="250189"/>
                </a:lnTo>
                <a:lnTo>
                  <a:pt x="356361" y="247523"/>
                </a:lnTo>
                <a:lnTo>
                  <a:pt x="324484" y="247523"/>
                </a:lnTo>
                <a:lnTo>
                  <a:pt x="318261" y="241300"/>
                </a:lnTo>
                <a:close/>
              </a:path>
              <a:path w="438784" h="438784">
                <a:moveTo>
                  <a:pt x="374776" y="118490"/>
                </a:moveTo>
                <a:lnTo>
                  <a:pt x="374776" y="148970"/>
                </a:lnTo>
                <a:lnTo>
                  <a:pt x="372236" y="153924"/>
                </a:lnTo>
                <a:lnTo>
                  <a:pt x="346455" y="173227"/>
                </a:lnTo>
                <a:lnTo>
                  <a:pt x="346328" y="241300"/>
                </a:lnTo>
                <a:lnTo>
                  <a:pt x="340105" y="247523"/>
                </a:lnTo>
                <a:lnTo>
                  <a:pt x="356361" y="247523"/>
                </a:lnTo>
                <a:lnTo>
                  <a:pt x="358901" y="242442"/>
                </a:lnTo>
                <a:lnTo>
                  <a:pt x="388620" y="242442"/>
                </a:lnTo>
                <a:lnTo>
                  <a:pt x="360552" y="228091"/>
                </a:lnTo>
                <a:lnTo>
                  <a:pt x="360552" y="209930"/>
                </a:lnTo>
                <a:lnTo>
                  <a:pt x="366649" y="207644"/>
                </a:lnTo>
                <a:lnTo>
                  <a:pt x="387223" y="196087"/>
                </a:lnTo>
                <a:lnTo>
                  <a:pt x="387849" y="194817"/>
                </a:lnTo>
                <a:lnTo>
                  <a:pt x="360552" y="194817"/>
                </a:lnTo>
                <a:lnTo>
                  <a:pt x="360552" y="180339"/>
                </a:lnTo>
                <a:lnTo>
                  <a:pt x="384301" y="162560"/>
                </a:lnTo>
                <a:lnTo>
                  <a:pt x="388874" y="153415"/>
                </a:lnTo>
                <a:lnTo>
                  <a:pt x="388874" y="143763"/>
                </a:lnTo>
                <a:lnTo>
                  <a:pt x="386714" y="132333"/>
                </a:lnTo>
                <a:lnTo>
                  <a:pt x="380619" y="122936"/>
                </a:lnTo>
                <a:lnTo>
                  <a:pt x="374776" y="118490"/>
                </a:lnTo>
                <a:close/>
              </a:path>
              <a:path w="438784" h="438784">
                <a:moveTo>
                  <a:pt x="84835" y="148462"/>
                </a:moveTo>
                <a:lnTo>
                  <a:pt x="0" y="148462"/>
                </a:lnTo>
                <a:lnTo>
                  <a:pt x="0" y="205104"/>
                </a:lnTo>
                <a:lnTo>
                  <a:pt x="98932" y="205104"/>
                </a:lnTo>
                <a:lnTo>
                  <a:pt x="98932" y="190880"/>
                </a:lnTo>
                <a:lnTo>
                  <a:pt x="14097" y="190880"/>
                </a:lnTo>
                <a:lnTo>
                  <a:pt x="14097" y="162687"/>
                </a:lnTo>
                <a:lnTo>
                  <a:pt x="84835" y="162687"/>
                </a:lnTo>
                <a:lnTo>
                  <a:pt x="84835" y="148462"/>
                </a:lnTo>
                <a:close/>
              </a:path>
              <a:path w="438784" h="438784">
                <a:moveTo>
                  <a:pt x="127253" y="183895"/>
                </a:moveTo>
                <a:lnTo>
                  <a:pt x="113156" y="183895"/>
                </a:lnTo>
                <a:lnTo>
                  <a:pt x="113156" y="205104"/>
                </a:lnTo>
                <a:lnTo>
                  <a:pt x="212089" y="205104"/>
                </a:lnTo>
                <a:lnTo>
                  <a:pt x="212089" y="190880"/>
                </a:lnTo>
                <a:lnTo>
                  <a:pt x="127253" y="190880"/>
                </a:lnTo>
                <a:lnTo>
                  <a:pt x="127253" y="183895"/>
                </a:lnTo>
                <a:close/>
              </a:path>
              <a:path w="438784" h="438784">
                <a:moveTo>
                  <a:pt x="424942" y="56641"/>
                </a:moveTo>
                <a:lnTo>
                  <a:pt x="417068" y="56641"/>
                </a:lnTo>
                <a:lnTo>
                  <a:pt x="417068" y="84836"/>
                </a:lnTo>
                <a:lnTo>
                  <a:pt x="402971" y="84836"/>
                </a:lnTo>
                <a:lnTo>
                  <a:pt x="402844" y="135889"/>
                </a:lnTo>
                <a:lnTo>
                  <a:pt x="378586" y="184912"/>
                </a:lnTo>
                <a:lnTo>
                  <a:pt x="360552" y="194817"/>
                </a:lnTo>
                <a:lnTo>
                  <a:pt x="387849" y="194817"/>
                </a:lnTo>
                <a:lnTo>
                  <a:pt x="416941" y="135889"/>
                </a:lnTo>
                <a:lnTo>
                  <a:pt x="417195" y="99060"/>
                </a:lnTo>
                <a:lnTo>
                  <a:pt x="424942" y="99060"/>
                </a:lnTo>
                <a:lnTo>
                  <a:pt x="431292" y="92710"/>
                </a:lnTo>
                <a:lnTo>
                  <a:pt x="431292" y="62991"/>
                </a:lnTo>
                <a:lnTo>
                  <a:pt x="424942" y="56641"/>
                </a:lnTo>
                <a:close/>
              </a:path>
              <a:path w="438784" h="438784">
                <a:moveTo>
                  <a:pt x="98932" y="148462"/>
                </a:moveTo>
                <a:lnTo>
                  <a:pt x="84835" y="148462"/>
                </a:lnTo>
                <a:lnTo>
                  <a:pt x="84835" y="190880"/>
                </a:lnTo>
                <a:lnTo>
                  <a:pt x="98932" y="190880"/>
                </a:lnTo>
                <a:lnTo>
                  <a:pt x="98932" y="183895"/>
                </a:lnTo>
                <a:lnTo>
                  <a:pt x="127253" y="183895"/>
                </a:lnTo>
                <a:lnTo>
                  <a:pt x="127253" y="169672"/>
                </a:lnTo>
                <a:lnTo>
                  <a:pt x="98932" y="169672"/>
                </a:lnTo>
                <a:lnTo>
                  <a:pt x="98932" y="148462"/>
                </a:lnTo>
                <a:close/>
              </a:path>
              <a:path w="438784" h="438784">
                <a:moveTo>
                  <a:pt x="212089" y="148462"/>
                </a:moveTo>
                <a:lnTo>
                  <a:pt x="197993" y="148462"/>
                </a:lnTo>
                <a:lnTo>
                  <a:pt x="197993" y="190880"/>
                </a:lnTo>
                <a:lnTo>
                  <a:pt x="212089" y="190880"/>
                </a:lnTo>
                <a:lnTo>
                  <a:pt x="212089" y="148462"/>
                </a:lnTo>
                <a:close/>
              </a:path>
              <a:path w="438784" h="438784">
                <a:moveTo>
                  <a:pt x="197993" y="148462"/>
                </a:moveTo>
                <a:lnTo>
                  <a:pt x="113156" y="148462"/>
                </a:lnTo>
                <a:lnTo>
                  <a:pt x="113156" y="169672"/>
                </a:lnTo>
                <a:lnTo>
                  <a:pt x="127253" y="169672"/>
                </a:lnTo>
                <a:lnTo>
                  <a:pt x="127253" y="162687"/>
                </a:lnTo>
                <a:lnTo>
                  <a:pt x="197993" y="162687"/>
                </a:lnTo>
                <a:lnTo>
                  <a:pt x="197993" y="148462"/>
                </a:lnTo>
                <a:close/>
              </a:path>
              <a:path w="438784" h="438784">
                <a:moveTo>
                  <a:pt x="360552" y="99060"/>
                </a:moveTo>
                <a:lnTo>
                  <a:pt x="346455" y="99060"/>
                </a:lnTo>
                <a:lnTo>
                  <a:pt x="346455" y="127253"/>
                </a:lnTo>
                <a:lnTo>
                  <a:pt x="367283" y="127253"/>
                </a:lnTo>
                <a:lnTo>
                  <a:pt x="374650" y="134619"/>
                </a:lnTo>
                <a:lnTo>
                  <a:pt x="374776" y="148970"/>
                </a:lnTo>
                <a:lnTo>
                  <a:pt x="374776" y="118490"/>
                </a:lnTo>
                <a:lnTo>
                  <a:pt x="371601" y="116204"/>
                </a:lnTo>
                <a:lnTo>
                  <a:pt x="360552" y="113283"/>
                </a:lnTo>
                <a:lnTo>
                  <a:pt x="360552" y="99060"/>
                </a:lnTo>
                <a:close/>
              </a:path>
              <a:path w="438784" h="438784">
                <a:moveTo>
                  <a:pt x="56514" y="106044"/>
                </a:moveTo>
                <a:lnTo>
                  <a:pt x="42418" y="106044"/>
                </a:lnTo>
                <a:lnTo>
                  <a:pt x="42418" y="148462"/>
                </a:lnTo>
                <a:lnTo>
                  <a:pt x="56514" y="148462"/>
                </a:lnTo>
                <a:lnTo>
                  <a:pt x="56514" y="106044"/>
                </a:lnTo>
                <a:close/>
              </a:path>
              <a:path w="438784" h="438784">
                <a:moveTo>
                  <a:pt x="84835" y="35305"/>
                </a:moveTo>
                <a:lnTo>
                  <a:pt x="0" y="35305"/>
                </a:lnTo>
                <a:lnTo>
                  <a:pt x="0" y="106044"/>
                </a:lnTo>
                <a:lnTo>
                  <a:pt x="98932" y="106044"/>
                </a:lnTo>
                <a:lnTo>
                  <a:pt x="98932" y="91948"/>
                </a:lnTo>
                <a:lnTo>
                  <a:pt x="14097" y="91948"/>
                </a:lnTo>
                <a:lnTo>
                  <a:pt x="14097" y="49529"/>
                </a:lnTo>
                <a:lnTo>
                  <a:pt x="84835" y="49529"/>
                </a:lnTo>
                <a:lnTo>
                  <a:pt x="84835" y="35305"/>
                </a:lnTo>
                <a:close/>
              </a:path>
              <a:path w="438784" h="438784">
                <a:moveTo>
                  <a:pt x="417068" y="56641"/>
                </a:moveTo>
                <a:lnTo>
                  <a:pt x="225551" y="56641"/>
                </a:lnTo>
                <a:lnTo>
                  <a:pt x="219201" y="62991"/>
                </a:lnTo>
                <a:lnTo>
                  <a:pt x="219201" y="92710"/>
                </a:lnTo>
                <a:lnTo>
                  <a:pt x="225551" y="99060"/>
                </a:lnTo>
                <a:lnTo>
                  <a:pt x="402971" y="99060"/>
                </a:lnTo>
                <a:lnTo>
                  <a:pt x="402971" y="84836"/>
                </a:lnTo>
                <a:lnTo>
                  <a:pt x="233299" y="84836"/>
                </a:lnTo>
                <a:lnTo>
                  <a:pt x="233299" y="70738"/>
                </a:lnTo>
                <a:lnTo>
                  <a:pt x="417068" y="70738"/>
                </a:lnTo>
                <a:lnTo>
                  <a:pt x="417068" y="56641"/>
                </a:lnTo>
                <a:close/>
              </a:path>
              <a:path w="438784" h="438784">
                <a:moveTo>
                  <a:pt x="98932" y="35305"/>
                </a:moveTo>
                <a:lnTo>
                  <a:pt x="84835" y="35305"/>
                </a:lnTo>
                <a:lnTo>
                  <a:pt x="84835" y="91948"/>
                </a:lnTo>
                <a:lnTo>
                  <a:pt x="98932" y="91948"/>
                </a:lnTo>
                <a:lnTo>
                  <a:pt x="98932" y="35305"/>
                </a:lnTo>
                <a:close/>
              </a:path>
              <a:path w="438784" h="438784">
                <a:moveTo>
                  <a:pt x="353441" y="0"/>
                </a:moveTo>
                <a:lnTo>
                  <a:pt x="296925" y="0"/>
                </a:lnTo>
                <a:lnTo>
                  <a:pt x="273811" y="4444"/>
                </a:lnTo>
                <a:lnTo>
                  <a:pt x="254380" y="16382"/>
                </a:lnTo>
                <a:lnTo>
                  <a:pt x="240537" y="34289"/>
                </a:lnTo>
                <a:lnTo>
                  <a:pt x="233679" y="56641"/>
                </a:lnTo>
                <a:lnTo>
                  <a:pt x="248030" y="56641"/>
                </a:lnTo>
                <a:lnTo>
                  <a:pt x="253619" y="39877"/>
                </a:lnTo>
                <a:lnTo>
                  <a:pt x="264413" y="26415"/>
                </a:lnTo>
                <a:lnTo>
                  <a:pt x="279273" y="17399"/>
                </a:lnTo>
                <a:lnTo>
                  <a:pt x="296925" y="14097"/>
                </a:lnTo>
                <a:lnTo>
                  <a:pt x="392429" y="14097"/>
                </a:lnTo>
                <a:lnTo>
                  <a:pt x="376681" y="4444"/>
                </a:lnTo>
                <a:lnTo>
                  <a:pt x="353441" y="0"/>
                </a:lnTo>
                <a:close/>
              </a:path>
              <a:path w="438784" h="438784">
                <a:moveTo>
                  <a:pt x="392429" y="14097"/>
                </a:moveTo>
                <a:lnTo>
                  <a:pt x="353441" y="14097"/>
                </a:lnTo>
                <a:lnTo>
                  <a:pt x="371221" y="17399"/>
                </a:lnTo>
                <a:lnTo>
                  <a:pt x="385952" y="26415"/>
                </a:lnTo>
                <a:lnTo>
                  <a:pt x="396875" y="39877"/>
                </a:lnTo>
                <a:lnTo>
                  <a:pt x="402462" y="56641"/>
                </a:lnTo>
                <a:lnTo>
                  <a:pt x="402462" y="24637"/>
                </a:lnTo>
                <a:lnTo>
                  <a:pt x="395985" y="16382"/>
                </a:lnTo>
                <a:lnTo>
                  <a:pt x="392429" y="14097"/>
                </a:lnTo>
                <a:close/>
              </a:path>
              <a:path w="438784" h="438784">
                <a:moveTo>
                  <a:pt x="402462" y="24637"/>
                </a:moveTo>
                <a:lnTo>
                  <a:pt x="402462" y="56641"/>
                </a:lnTo>
                <a:lnTo>
                  <a:pt x="416686" y="56641"/>
                </a:lnTo>
                <a:lnTo>
                  <a:pt x="409955" y="34289"/>
                </a:lnTo>
                <a:lnTo>
                  <a:pt x="402462" y="24637"/>
                </a:lnTo>
                <a:close/>
              </a:path>
            </a:pathLst>
          </a:custGeom>
          <a:solidFill>
            <a:srgbClr val="1F42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572764" y="5038090"/>
            <a:ext cx="76200" cy="386080"/>
          </a:xfrm>
          <a:custGeom>
            <a:avLst/>
            <a:gdLst/>
            <a:ahLst/>
            <a:cxnLst/>
            <a:rect l="l" t="t" r="r" b="b"/>
            <a:pathLst>
              <a:path w="76200" h="386079">
                <a:moveTo>
                  <a:pt x="34925" y="309372"/>
                </a:moveTo>
                <a:lnTo>
                  <a:pt x="0" y="309372"/>
                </a:lnTo>
                <a:lnTo>
                  <a:pt x="38100" y="385572"/>
                </a:lnTo>
                <a:lnTo>
                  <a:pt x="69850" y="322072"/>
                </a:lnTo>
                <a:lnTo>
                  <a:pt x="34925" y="322072"/>
                </a:lnTo>
                <a:lnTo>
                  <a:pt x="34925" y="309372"/>
                </a:lnTo>
                <a:close/>
              </a:path>
              <a:path w="76200" h="386079">
                <a:moveTo>
                  <a:pt x="41275" y="0"/>
                </a:moveTo>
                <a:lnTo>
                  <a:pt x="34925" y="0"/>
                </a:lnTo>
                <a:lnTo>
                  <a:pt x="34925" y="322072"/>
                </a:lnTo>
                <a:lnTo>
                  <a:pt x="41275" y="322072"/>
                </a:lnTo>
                <a:lnTo>
                  <a:pt x="41275" y="0"/>
                </a:lnTo>
                <a:close/>
              </a:path>
              <a:path w="76200" h="386079">
                <a:moveTo>
                  <a:pt x="76200" y="309372"/>
                </a:moveTo>
                <a:lnTo>
                  <a:pt x="41275" y="309372"/>
                </a:lnTo>
                <a:lnTo>
                  <a:pt x="41275" y="322072"/>
                </a:lnTo>
                <a:lnTo>
                  <a:pt x="69850" y="322072"/>
                </a:lnTo>
                <a:lnTo>
                  <a:pt x="76200" y="309372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48411" y="6054953"/>
            <a:ext cx="92201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"/>
                <a:cs typeface="Arial"/>
              </a:rPr>
              <a:t>работодателей</a:t>
            </a:r>
            <a:endParaRPr sz="10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936242" y="6054953"/>
            <a:ext cx="7226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275" marR="5080" indent="-29209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"/>
                <a:cs typeface="Arial"/>
              </a:rPr>
              <a:t>отра</a:t>
            </a:r>
            <a:r>
              <a:rPr sz="1000" spc="-5" dirty="0">
                <a:latin typeface="Arial"/>
                <a:cs typeface="Arial"/>
              </a:rPr>
              <a:t>с</a:t>
            </a:r>
            <a:r>
              <a:rPr sz="1000" spc="-15" dirty="0">
                <a:latin typeface="Arial"/>
                <a:cs typeface="Arial"/>
              </a:rPr>
              <a:t>л</a:t>
            </a:r>
            <a:r>
              <a:rPr sz="1000" spc="-10" dirty="0">
                <a:latin typeface="Arial"/>
                <a:cs typeface="Arial"/>
              </a:rPr>
              <a:t>евых  </a:t>
            </a:r>
            <a:r>
              <a:rPr sz="1000" spc="-5" dirty="0">
                <a:latin typeface="Arial"/>
                <a:cs typeface="Arial"/>
              </a:rPr>
              <a:t>сообществ</a:t>
            </a:r>
            <a:endParaRPr sz="10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81908" y="6044285"/>
            <a:ext cx="10655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5100" marR="5080" indent="-1524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"/>
                <a:cs typeface="Arial"/>
              </a:rPr>
              <a:t>образовательных  организаций</a:t>
            </a:r>
            <a:endParaRPr sz="10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3412997" y="5617362"/>
            <a:ext cx="395732" cy="3957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048029" y="5664479"/>
            <a:ext cx="334835" cy="3560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123820" y="5652795"/>
            <a:ext cx="400113" cy="40011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281808" y="5038090"/>
            <a:ext cx="76200" cy="386080"/>
          </a:xfrm>
          <a:custGeom>
            <a:avLst/>
            <a:gdLst/>
            <a:ahLst/>
            <a:cxnLst/>
            <a:rect l="l" t="t" r="r" b="b"/>
            <a:pathLst>
              <a:path w="76200" h="386079">
                <a:moveTo>
                  <a:pt x="34925" y="309372"/>
                </a:moveTo>
                <a:lnTo>
                  <a:pt x="0" y="309372"/>
                </a:lnTo>
                <a:lnTo>
                  <a:pt x="38100" y="385572"/>
                </a:lnTo>
                <a:lnTo>
                  <a:pt x="69850" y="322072"/>
                </a:lnTo>
                <a:lnTo>
                  <a:pt x="34925" y="322072"/>
                </a:lnTo>
                <a:lnTo>
                  <a:pt x="34925" y="309372"/>
                </a:lnTo>
                <a:close/>
              </a:path>
              <a:path w="76200" h="386079">
                <a:moveTo>
                  <a:pt x="41275" y="0"/>
                </a:moveTo>
                <a:lnTo>
                  <a:pt x="34925" y="0"/>
                </a:lnTo>
                <a:lnTo>
                  <a:pt x="34925" y="322072"/>
                </a:lnTo>
                <a:lnTo>
                  <a:pt x="41275" y="322072"/>
                </a:lnTo>
                <a:lnTo>
                  <a:pt x="41275" y="0"/>
                </a:lnTo>
                <a:close/>
              </a:path>
              <a:path w="76200" h="386079">
                <a:moveTo>
                  <a:pt x="76200" y="309372"/>
                </a:moveTo>
                <a:lnTo>
                  <a:pt x="41275" y="309372"/>
                </a:lnTo>
                <a:lnTo>
                  <a:pt x="41275" y="322072"/>
                </a:lnTo>
                <a:lnTo>
                  <a:pt x="69850" y="322072"/>
                </a:lnTo>
                <a:lnTo>
                  <a:pt x="76200" y="309372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177353" y="5038090"/>
            <a:ext cx="76200" cy="386080"/>
          </a:xfrm>
          <a:custGeom>
            <a:avLst/>
            <a:gdLst/>
            <a:ahLst/>
            <a:cxnLst/>
            <a:rect l="l" t="t" r="r" b="b"/>
            <a:pathLst>
              <a:path w="76200" h="386079">
                <a:moveTo>
                  <a:pt x="34924" y="309372"/>
                </a:moveTo>
                <a:lnTo>
                  <a:pt x="0" y="309372"/>
                </a:lnTo>
                <a:lnTo>
                  <a:pt x="38100" y="385572"/>
                </a:lnTo>
                <a:lnTo>
                  <a:pt x="69850" y="322072"/>
                </a:lnTo>
                <a:lnTo>
                  <a:pt x="34925" y="322072"/>
                </a:lnTo>
                <a:lnTo>
                  <a:pt x="34924" y="309372"/>
                </a:lnTo>
                <a:close/>
              </a:path>
              <a:path w="76200" h="386079">
                <a:moveTo>
                  <a:pt x="41262" y="0"/>
                </a:moveTo>
                <a:lnTo>
                  <a:pt x="34912" y="0"/>
                </a:lnTo>
                <a:lnTo>
                  <a:pt x="34925" y="322072"/>
                </a:lnTo>
                <a:lnTo>
                  <a:pt x="41275" y="322072"/>
                </a:lnTo>
                <a:lnTo>
                  <a:pt x="41262" y="0"/>
                </a:lnTo>
                <a:close/>
              </a:path>
              <a:path w="76200" h="386079">
                <a:moveTo>
                  <a:pt x="76200" y="309372"/>
                </a:moveTo>
                <a:lnTo>
                  <a:pt x="41274" y="309372"/>
                </a:lnTo>
                <a:lnTo>
                  <a:pt x="41275" y="322072"/>
                </a:lnTo>
                <a:lnTo>
                  <a:pt x="69850" y="322072"/>
                </a:lnTo>
                <a:lnTo>
                  <a:pt x="76200" y="309372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053457" y="1724786"/>
            <a:ext cx="485140" cy="438150"/>
          </a:xfrm>
          <a:custGeom>
            <a:avLst/>
            <a:gdLst/>
            <a:ahLst/>
            <a:cxnLst/>
            <a:rect l="l" t="t" r="r" b="b"/>
            <a:pathLst>
              <a:path w="485139" h="438150">
                <a:moveTo>
                  <a:pt x="484631" y="218821"/>
                </a:moveTo>
                <a:lnTo>
                  <a:pt x="0" y="218821"/>
                </a:lnTo>
                <a:lnTo>
                  <a:pt x="242315" y="437768"/>
                </a:lnTo>
                <a:lnTo>
                  <a:pt x="484631" y="218821"/>
                </a:lnTo>
                <a:close/>
              </a:path>
              <a:path w="485139" h="438150">
                <a:moveTo>
                  <a:pt x="363473" y="0"/>
                </a:moveTo>
                <a:lnTo>
                  <a:pt x="121157" y="0"/>
                </a:lnTo>
                <a:lnTo>
                  <a:pt x="121157" y="218821"/>
                </a:lnTo>
                <a:lnTo>
                  <a:pt x="363473" y="218821"/>
                </a:lnTo>
                <a:lnTo>
                  <a:pt x="363473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053457" y="1724786"/>
            <a:ext cx="485140" cy="438150"/>
          </a:xfrm>
          <a:custGeom>
            <a:avLst/>
            <a:gdLst/>
            <a:ahLst/>
            <a:cxnLst/>
            <a:rect l="l" t="t" r="r" b="b"/>
            <a:pathLst>
              <a:path w="485139" h="438150">
                <a:moveTo>
                  <a:pt x="0" y="218821"/>
                </a:moveTo>
                <a:lnTo>
                  <a:pt x="121157" y="218821"/>
                </a:lnTo>
                <a:lnTo>
                  <a:pt x="121157" y="0"/>
                </a:lnTo>
                <a:lnTo>
                  <a:pt x="363473" y="0"/>
                </a:lnTo>
                <a:lnTo>
                  <a:pt x="363473" y="218821"/>
                </a:lnTo>
                <a:lnTo>
                  <a:pt x="484631" y="218821"/>
                </a:lnTo>
                <a:lnTo>
                  <a:pt x="242315" y="437768"/>
                </a:lnTo>
                <a:lnTo>
                  <a:pt x="0" y="218821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621528" y="1724786"/>
            <a:ext cx="485140" cy="438150"/>
          </a:xfrm>
          <a:custGeom>
            <a:avLst/>
            <a:gdLst/>
            <a:ahLst/>
            <a:cxnLst/>
            <a:rect l="l" t="t" r="r" b="b"/>
            <a:pathLst>
              <a:path w="485139" h="438150">
                <a:moveTo>
                  <a:pt x="484632" y="218821"/>
                </a:moveTo>
                <a:lnTo>
                  <a:pt x="0" y="218821"/>
                </a:lnTo>
                <a:lnTo>
                  <a:pt x="242316" y="437768"/>
                </a:lnTo>
                <a:lnTo>
                  <a:pt x="484632" y="218821"/>
                </a:lnTo>
                <a:close/>
              </a:path>
              <a:path w="485139" h="438150">
                <a:moveTo>
                  <a:pt x="363474" y="0"/>
                </a:moveTo>
                <a:lnTo>
                  <a:pt x="121158" y="0"/>
                </a:lnTo>
                <a:lnTo>
                  <a:pt x="121158" y="218821"/>
                </a:lnTo>
                <a:lnTo>
                  <a:pt x="363474" y="218821"/>
                </a:lnTo>
                <a:lnTo>
                  <a:pt x="363474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621528" y="1724786"/>
            <a:ext cx="485140" cy="438150"/>
          </a:xfrm>
          <a:custGeom>
            <a:avLst/>
            <a:gdLst/>
            <a:ahLst/>
            <a:cxnLst/>
            <a:rect l="l" t="t" r="r" b="b"/>
            <a:pathLst>
              <a:path w="485139" h="438150">
                <a:moveTo>
                  <a:pt x="0" y="218821"/>
                </a:moveTo>
                <a:lnTo>
                  <a:pt x="121158" y="218821"/>
                </a:lnTo>
                <a:lnTo>
                  <a:pt x="121158" y="0"/>
                </a:lnTo>
                <a:lnTo>
                  <a:pt x="363474" y="0"/>
                </a:lnTo>
                <a:lnTo>
                  <a:pt x="363474" y="218821"/>
                </a:lnTo>
                <a:lnTo>
                  <a:pt x="484632" y="218821"/>
                </a:lnTo>
                <a:lnTo>
                  <a:pt x="242316" y="437768"/>
                </a:lnTo>
                <a:lnTo>
                  <a:pt x="0" y="218821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0" y="12"/>
            <a:ext cx="12192000" cy="689610"/>
          </a:xfrm>
          <a:custGeom>
            <a:avLst/>
            <a:gdLst/>
            <a:ahLst/>
            <a:cxnLst/>
            <a:rect l="l" t="t" r="r" b="b"/>
            <a:pathLst>
              <a:path w="12192000" h="689610">
                <a:moveTo>
                  <a:pt x="0" y="689089"/>
                </a:moveTo>
                <a:lnTo>
                  <a:pt x="12192000" y="689089"/>
                </a:lnTo>
                <a:lnTo>
                  <a:pt x="12192000" y="0"/>
                </a:lnTo>
                <a:lnTo>
                  <a:pt x="0" y="0"/>
                </a:lnTo>
                <a:lnTo>
                  <a:pt x="0" y="689089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1264411" y="170815"/>
            <a:ext cx="68414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НОВЫЕ ПОДХОДЫ К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СОДЕРЖАНИЮ</a:t>
            </a:r>
            <a:r>
              <a:rPr sz="2400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ОБРАЗОВАНИЯ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12470" y="311531"/>
            <a:ext cx="139700" cy="92710"/>
          </a:xfrm>
          <a:custGeom>
            <a:avLst/>
            <a:gdLst/>
            <a:ahLst/>
            <a:cxnLst/>
            <a:rect l="l" t="t" r="r" b="b"/>
            <a:pathLst>
              <a:path w="139700" h="92710">
                <a:moveTo>
                  <a:pt x="93306" y="0"/>
                </a:moveTo>
                <a:lnTo>
                  <a:pt x="0" y="0"/>
                </a:lnTo>
                <a:lnTo>
                  <a:pt x="46393" y="46355"/>
                </a:lnTo>
                <a:lnTo>
                  <a:pt x="0" y="92710"/>
                </a:lnTo>
                <a:lnTo>
                  <a:pt x="93306" y="92710"/>
                </a:lnTo>
                <a:lnTo>
                  <a:pt x="139700" y="46355"/>
                </a:lnTo>
                <a:lnTo>
                  <a:pt x="93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55307" y="311531"/>
            <a:ext cx="139700" cy="92710"/>
          </a:xfrm>
          <a:custGeom>
            <a:avLst/>
            <a:gdLst/>
            <a:ahLst/>
            <a:cxnLst/>
            <a:rect l="l" t="t" r="r" b="b"/>
            <a:pathLst>
              <a:path w="139700" h="92710">
                <a:moveTo>
                  <a:pt x="93306" y="0"/>
                </a:moveTo>
                <a:lnTo>
                  <a:pt x="0" y="0"/>
                </a:lnTo>
                <a:lnTo>
                  <a:pt x="46393" y="46355"/>
                </a:lnTo>
                <a:lnTo>
                  <a:pt x="0" y="92710"/>
                </a:lnTo>
                <a:lnTo>
                  <a:pt x="93306" y="92710"/>
                </a:lnTo>
                <a:lnTo>
                  <a:pt x="139700" y="46355"/>
                </a:lnTo>
                <a:lnTo>
                  <a:pt x="93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98144" y="311531"/>
            <a:ext cx="139700" cy="92710"/>
          </a:xfrm>
          <a:custGeom>
            <a:avLst/>
            <a:gdLst/>
            <a:ahLst/>
            <a:cxnLst/>
            <a:rect l="l" t="t" r="r" b="b"/>
            <a:pathLst>
              <a:path w="139700" h="92710">
                <a:moveTo>
                  <a:pt x="93306" y="0"/>
                </a:moveTo>
                <a:lnTo>
                  <a:pt x="0" y="0"/>
                </a:lnTo>
                <a:lnTo>
                  <a:pt x="46393" y="46355"/>
                </a:lnTo>
                <a:lnTo>
                  <a:pt x="0" y="92710"/>
                </a:lnTo>
                <a:lnTo>
                  <a:pt x="93306" y="92710"/>
                </a:lnTo>
                <a:lnTo>
                  <a:pt x="139700" y="46355"/>
                </a:lnTo>
                <a:lnTo>
                  <a:pt x="93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40968" y="311531"/>
            <a:ext cx="139700" cy="92710"/>
          </a:xfrm>
          <a:custGeom>
            <a:avLst/>
            <a:gdLst/>
            <a:ahLst/>
            <a:cxnLst/>
            <a:rect l="l" t="t" r="r" b="b"/>
            <a:pathLst>
              <a:path w="139700" h="92710">
                <a:moveTo>
                  <a:pt x="93306" y="0"/>
                </a:moveTo>
                <a:lnTo>
                  <a:pt x="0" y="0"/>
                </a:lnTo>
                <a:lnTo>
                  <a:pt x="46393" y="46355"/>
                </a:lnTo>
                <a:lnTo>
                  <a:pt x="0" y="92710"/>
                </a:lnTo>
                <a:lnTo>
                  <a:pt x="93306" y="92710"/>
                </a:lnTo>
                <a:lnTo>
                  <a:pt x="139699" y="46355"/>
                </a:lnTo>
                <a:lnTo>
                  <a:pt x="93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83805" y="311531"/>
            <a:ext cx="139700" cy="92710"/>
          </a:xfrm>
          <a:custGeom>
            <a:avLst/>
            <a:gdLst/>
            <a:ahLst/>
            <a:cxnLst/>
            <a:rect l="l" t="t" r="r" b="b"/>
            <a:pathLst>
              <a:path w="139700" h="92710">
                <a:moveTo>
                  <a:pt x="93306" y="0"/>
                </a:moveTo>
                <a:lnTo>
                  <a:pt x="0" y="0"/>
                </a:lnTo>
                <a:lnTo>
                  <a:pt x="46393" y="46355"/>
                </a:lnTo>
                <a:lnTo>
                  <a:pt x="0" y="92710"/>
                </a:lnTo>
                <a:lnTo>
                  <a:pt x="93306" y="92710"/>
                </a:lnTo>
                <a:lnTo>
                  <a:pt x="139700" y="46355"/>
                </a:lnTo>
                <a:lnTo>
                  <a:pt x="933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11649836" y="247650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5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BEBEBE"/>
                </a:solidFill>
                <a:latin typeface="Arial"/>
                <a:cs typeface="Arial"/>
              </a:rPr>
              <a:t>7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33873" y="3749166"/>
            <a:ext cx="1221740" cy="45465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8419" marR="5080" indent="-45720">
              <a:lnSpc>
                <a:spcPct val="100699"/>
              </a:lnSpc>
              <a:spcBef>
                <a:spcPts val="90"/>
              </a:spcBef>
            </a:pPr>
            <a:r>
              <a:rPr sz="1400" i="1" spc="70" dirty="0">
                <a:solidFill>
                  <a:srgbClr val="001F5F"/>
                </a:solidFill>
                <a:latin typeface="Calibri"/>
                <a:cs typeface="Calibri"/>
              </a:rPr>
              <a:t>п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р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25" dirty="0">
                <a:solidFill>
                  <a:srgbClr val="001F5F"/>
                </a:solidFill>
                <a:latin typeface="Calibri"/>
                <a:cs typeface="Calibri"/>
              </a:rPr>
              <a:t>д</a:t>
            </a:r>
            <a:r>
              <a:rPr sz="1400" i="1" spc="6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1400" i="1" spc="-595" dirty="0">
                <a:solidFill>
                  <a:srgbClr val="001F5F"/>
                </a:solidFill>
                <a:latin typeface="Calibri"/>
                <a:cs typeface="Calibri"/>
              </a:rPr>
              <a:t>т</a:t>
            </a:r>
            <a:r>
              <a:rPr sz="1400" i="1" spc="-55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1400" i="1" spc="3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1400" i="1" spc="-595" dirty="0">
                <a:solidFill>
                  <a:srgbClr val="001F5F"/>
                </a:solidFill>
                <a:latin typeface="Calibri"/>
                <a:cs typeface="Calibri"/>
              </a:rPr>
              <a:t>т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25" dirty="0">
                <a:solidFill>
                  <a:srgbClr val="001F5F"/>
                </a:solidFill>
                <a:latin typeface="Calibri"/>
                <a:cs typeface="Calibri"/>
              </a:rPr>
              <a:t>л</a:t>
            </a:r>
            <a:r>
              <a:rPr sz="1400" i="1" spc="175" dirty="0">
                <a:solidFill>
                  <a:srgbClr val="001F5F"/>
                </a:solidFill>
                <a:latin typeface="Calibri"/>
                <a:cs typeface="Calibri"/>
              </a:rPr>
              <a:t>и </a:t>
            </a:r>
            <a:r>
              <a:rPr sz="1400" i="1" spc="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-5" dirty="0">
                <a:solidFill>
                  <a:srgbClr val="001F5F"/>
                </a:solidFill>
                <a:latin typeface="Calibri"/>
                <a:cs typeface="Calibri"/>
              </a:rPr>
              <a:t>производства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41972" y="3716273"/>
            <a:ext cx="2564130" cy="6680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4445" algn="ctr">
              <a:lnSpc>
                <a:spcPct val="100400"/>
              </a:lnSpc>
              <a:spcBef>
                <a:spcPts val="95"/>
              </a:spcBef>
            </a:pPr>
            <a:r>
              <a:rPr sz="1400" i="1" dirty="0">
                <a:solidFill>
                  <a:srgbClr val="001F5F"/>
                </a:solidFill>
                <a:latin typeface="Calibri"/>
                <a:cs typeface="Calibri"/>
              </a:rPr>
              <a:t>победители </a:t>
            </a:r>
            <a:r>
              <a:rPr sz="1400" i="1" spc="110" dirty="0">
                <a:solidFill>
                  <a:srgbClr val="001F5F"/>
                </a:solidFill>
                <a:latin typeface="Calibri"/>
                <a:cs typeface="Calibri"/>
              </a:rPr>
              <a:t>ипризеры  </a:t>
            </a:r>
            <a:r>
              <a:rPr sz="1400" i="1" spc="10" dirty="0">
                <a:solidFill>
                  <a:srgbClr val="001F5F"/>
                </a:solidFill>
                <a:latin typeface="Calibri"/>
                <a:cs typeface="Calibri"/>
              </a:rPr>
              <a:t>международныхчемпионатов  </a:t>
            </a:r>
            <a:r>
              <a:rPr sz="1400" i="1" spc="35" dirty="0">
                <a:solidFill>
                  <a:srgbClr val="001F5F"/>
                </a:solidFill>
                <a:latin typeface="Calibri"/>
                <a:cs typeface="Calibri"/>
              </a:rPr>
              <a:t>профессионального</a:t>
            </a:r>
            <a:r>
              <a:rPr sz="1400" i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-85" dirty="0">
                <a:solidFill>
                  <a:srgbClr val="001F5F"/>
                </a:solidFill>
                <a:latin typeface="Calibri"/>
                <a:cs typeface="Calibri"/>
              </a:rPr>
              <a:t>мастерства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4291" y="3784219"/>
            <a:ext cx="1928495" cy="6680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400"/>
              </a:lnSpc>
              <a:spcBef>
                <a:spcPts val="95"/>
              </a:spcBef>
            </a:pPr>
            <a:r>
              <a:rPr sz="1400" i="1" spc="70" dirty="0">
                <a:solidFill>
                  <a:srgbClr val="001F5F"/>
                </a:solidFill>
                <a:latin typeface="Calibri"/>
                <a:cs typeface="Calibri"/>
              </a:rPr>
              <a:t>п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р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70" dirty="0">
                <a:solidFill>
                  <a:srgbClr val="001F5F"/>
                </a:solidFill>
                <a:latin typeface="Calibri"/>
                <a:cs typeface="Calibri"/>
              </a:rPr>
              <a:t>п</a:t>
            </a:r>
            <a:r>
              <a:rPr sz="1400" i="1" spc="20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1400" i="1" spc="25" dirty="0">
                <a:solidFill>
                  <a:srgbClr val="001F5F"/>
                </a:solidFill>
                <a:latin typeface="Calibri"/>
                <a:cs typeface="Calibri"/>
              </a:rPr>
              <a:t>д</a:t>
            </a:r>
            <a:r>
              <a:rPr sz="1400" i="1" spc="-55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1400" i="1" spc="3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1400" i="1" spc="-65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1400" i="1" spc="-595" dirty="0">
                <a:solidFill>
                  <a:srgbClr val="001F5F"/>
                </a:solidFill>
                <a:latin typeface="Calibri"/>
                <a:cs typeface="Calibri"/>
              </a:rPr>
              <a:t>т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25" dirty="0">
                <a:solidFill>
                  <a:srgbClr val="001F5F"/>
                </a:solidFill>
                <a:latin typeface="Calibri"/>
                <a:cs typeface="Calibri"/>
              </a:rPr>
              <a:t>л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1400" i="1" spc="-20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r>
              <a:rPr sz="1400" i="1" spc="10" dirty="0">
                <a:solidFill>
                  <a:srgbClr val="001F5F"/>
                </a:solidFill>
                <a:latin typeface="Calibri"/>
                <a:cs typeface="Calibri"/>
              </a:rPr>
              <a:t>м</a:t>
            </a:r>
            <a:r>
              <a:rPr sz="1400" i="1" spc="-55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1400" i="1" spc="6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1400" i="1" spc="-595" dirty="0">
                <a:solidFill>
                  <a:srgbClr val="001F5F"/>
                </a:solidFill>
                <a:latin typeface="Calibri"/>
                <a:cs typeface="Calibri"/>
              </a:rPr>
              <a:t>т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р</a:t>
            </a:r>
            <a:r>
              <a:rPr sz="1400" i="1" spc="70" dirty="0">
                <a:solidFill>
                  <a:srgbClr val="001F5F"/>
                </a:solidFill>
                <a:latin typeface="Calibri"/>
                <a:cs typeface="Calibri"/>
              </a:rPr>
              <a:t>а </a:t>
            </a:r>
            <a:r>
              <a:rPr sz="1400" i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10" dirty="0">
                <a:solidFill>
                  <a:srgbClr val="001F5F"/>
                </a:solidFill>
                <a:latin typeface="Calibri"/>
                <a:cs typeface="Calibri"/>
              </a:rPr>
              <a:t>производственного  </a:t>
            </a:r>
            <a:r>
              <a:rPr sz="1400" i="1" spc="60" dirty="0">
                <a:solidFill>
                  <a:srgbClr val="001F5F"/>
                </a:solidFill>
                <a:latin typeface="Calibri"/>
                <a:cs typeface="Calibri"/>
              </a:rPr>
              <a:t>обучения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93085" y="3784219"/>
            <a:ext cx="1334135" cy="45465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03530" marR="5080" indent="-291465">
              <a:lnSpc>
                <a:spcPct val="100699"/>
              </a:lnSpc>
              <a:spcBef>
                <a:spcPts val="90"/>
              </a:spcBef>
            </a:pPr>
            <a:r>
              <a:rPr sz="1400" i="1" spc="5" dirty="0">
                <a:solidFill>
                  <a:srgbClr val="001F5F"/>
                </a:solidFill>
                <a:latin typeface="Calibri"/>
                <a:cs typeface="Calibri"/>
              </a:rPr>
              <a:t>у</a:t>
            </a:r>
            <a:r>
              <a:rPr sz="1400" i="1" spc="70" dirty="0">
                <a:solidFill>
                  <a:srgbClr val="001F5F"/>
                </a:solidFill>
                <a:latin typeface="Calibri"/>
                <a:cs typeface="Calibri"/>
              </a:rPr>
              <a:t>п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р</a:t>
            </a:r>
            <a:r>
              <a:rPr sz="1400" i="1" spc="-55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1400" i="1" spc="3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1400" i="1" spc="25" dirty="0">
                <a:solidFill>
                  <a:srgbClr val="001F5F"/>
                </a:solidFill>
                <a:latin typeface="Calibri"/>
                <a:cs typeface="Calibri"/>
              </a:rPr>
              <a:t>л</a:t>
            </a:r>
            <a:r>
              <a:rPr sz="1400" i="1" spc="45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65" dirty="0">
                <a:solidFill>
                  <a:srgbClr val="001F5F"/>
                </a:solidFill>
                <a:latin typeface="Calibri"/>
                <a:cs typeface="Calibri"/>
              </a:rPr>
              <a:t>н</a:t>
            </a:r>
            <a:r>
              <a:rPr sz="1400" i="1" spc="35" dirty="0">
                <a:solidFill>
                  <a:srgbClr val="001F5F"/>
                </a:solidFill>
                <a:latin typeface="Calibri"/>
                <a:cs typeface="Calibri"/>
              </a:rPr>
              <a:t>ч</a:t>
            </a:r>
            <a:r>
              <a:rPr sz="1400" i="1" spc="30" dirty="0">
                <a:solidFill>
                  <a:srgbClr val="001F5F"/>
                </a:solidFill>
                <a:latin typeface="Calibri"/>
                <a:cs typeface="Calibri"/>
              </a:rPr>
              <a:t>е</a:t>
            </a:r>
            <a:r>
              <a:rPr sz="1400" i="1" spc="6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1400" i="1" spc="5" dirty="0">
                <a:solidFill>
                  <a:srgbClr val="001F5F"/>
                </a:solidFill>
                <a:latin typeface="Calibri"/>
                <a:cs typeface="Calibri"/>
              </a:rPr>
              <a:t>к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1400" i="1" spc="145" dirty="0">
                <a:solidFill>
                  <a:srgbClr val="001F5F"/>
                </a:solidFill>
                <a:latin typeface="Calibri"/>
                <a:cs typeface="Calibri"/>
              </a:rPr>
              <a:t>е </a:t>
            </a:r>
            <a:r>
              <a:rPr sz="1400" i="1" spc="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400" i="1" spc="35" dirty="0">
                <a:solidFill>
                  <a:srgbClr val="001F5F"/>
                </a:solidFill>
                <a:latin typeface="Calibri"/>
                <a:cs typeface="Calibri"/>
              </a:rPr>
              <a:t>команды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4090" y="3702177"/>
            <a:ext cx="159639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i="1" spc="5" dirty="0">
                <a:solidFill>
                  <a:srgbClr val="001F5F"/>
                </a:solidFill>
                <a:latin typeface="Calibri"/>
                <a:cs typeface="Calibri"/>
              </a:rPr>
              <a:t>кураторы(классные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i="1" spc="-5" dirty="0">
                <a:solidFill>
                  <a:srgbClr val="001F5F"/>
                </a:solidFill>
                <a:latin typeface="Calibri"/>
                <a:cs typeface="Calibri"/>
              </a:rPr>
              <a:t>руководители)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076697" y="2996412"/>
            <a:ext cx="694969" cy="6949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74467" y="3012935"/>
            <a:ext cx="593102" cy="5931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347452" y="2938995"/>
            <a:ext cx="748512" cy="7386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3554" y="3002953"/>
            <a:ext cx="674712" cy="6747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60589" y="2939021"/>
            <a:ext cx="441071" cy="6174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264411" y="230885"/>
            <a:ext cx="49739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ПЕРЕЗАГРУЗКА КАДРОВОГО</a:t>
            </a:r>
            <a:r>
              <a:rPr sz="2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СОСТАВА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07835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0672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3496" y="393827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6333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79170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649836" y="247650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5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BEBEBE"/>
                </a:solidFill>
                <a:latin typeface="Arial"/>
                <a:cs typeface="Arial"/>
              </a:rPr>
              <a:t>8</a:t>
            </a:r>
            <a:endParaRPr sz="18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92480" y="1214374"/>
            <a:ext cx="158750" cy="184150"/>
          </a:xfrm>
          <a:custGeom>
            <a:avLst/>
            <a:gdLst/>
            <a:ahLst/>
            <a:cxnLst/>
            <a:rect l="l" t="t" r="r" b="b"/>
            <a:pathLst>
              <a:path w="158750" h="184150">
                <a:moveTo>
                  <a:pt x="0" y="0"/>
                </a:moveTo>
                <a:lnTo>
                  <a:pt x="0" y="184150"/>
                </a:lnTo>
                <a:lnTo>
                  <a:pt x="158750" y="92075"/>
                </a:lnTo>
                <a:lnTo>
                  <a:pt x="0" y="0"/>
                </a:lnTo>
                <a:close/>
              </a:path>
            </a:pathLst>
          </a:custGeom>
          <a:solidFill>
            <a:srgbClr val="F88A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23138" y="1086993"/>
            <a:ext cx="10563860" cy="1602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71780" marR="1169035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EC7C30"/>
                </a:solidFill>
                <a:latin typeface="Calibri"/>
                <a:cs typeface="Calibri"/>
              </a:rPr>
              <a:t>ЦЕЛЬ – </a:t>
            </a:r>
            <a:r>
              <a:rPr sz="2000" b="1" spc="-5" dirty="0">
                <a:solidFill>
                  <a:srgbClr val="EC7C30"/>
                </a:solidFill>
                <a:latin typeface="Calibri"/>
                <a:cs typeface="Calibri"/>
              </a:rPr>
              <a:t>показатель: </a:t>
            </a:r>
            <a:r>
              <a:rPr sz="2000" b="1" dirty="0">
                <a:solidFill>
                  <a:srgbClr val="EC7C30"/>
                </a:solidFill>
                <a:latin typeface="Calibri"/>
                <a:cs typeface="Calibri"/>
              </a:rPr>
              <a:t>обучено 100% </a:t>
            </a:r>
            <a:r>
              <a:rPr sz="2000" b="1" spc="-5" dirty="0">
                <a:solidFill>
                  <a:srgbClr val="EC7C30"/>
                </a:solidFill>
                <a:latin typeface="Calibri"/>
                <a:cs typeface="Calibri"/>
              </a:rPr>
              <a:t>преподавательского </a:t>
            </a:r>
            <a:r>
              <a:rPr sz="2000" b="1" dirty="0">
                <a:solidFill>
                  <a:srgbClr val="EC7C30"/>
                </a:solidFill>
                <a:latin typeface="Calibri"/>
                <a:cs typeface="Calibri"/>
              </a:rPr>
              <a:t>и управленческого </a:t>
            </a:r>
            <a:r>
              <a:rPr sz="2000" b="1" spc="-5" dirty="0">
                <a:solidFill>
                  <a:srgbClr val="EC7C30"/>
                </a:solidFill>
                <a:latin typeface="Calibri"/>
                <a:cs typeface="Calibri"/>
              </a:rPr>
              <a:t>состава  </a:t>
            </a:r>
            <a:r>
              <a:rPr sz="2000" b="1" dirty="0">
                <a:solidFill>
                  <a:srgbClr val="EC7C30"/>
                </a:solidFill>
                <a:latin typeface="Calibri"/>
                <a:cs typeface="Calibri"/>
              </a:rPr>
              <a:t>образовательных</a:t>
            </a:r>
            <a:r>
              <a:rPr sz="2000" b="1" spc="-35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EC7C30"/>
                </a:solidFill>
                <a:latin typeface="Calibri"/>
                <a:cs typeface="Calibri"/>
              </a:rPr>
              <a:t>кластеров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00699"/>
              </a:lnSpc>
              <a:spcBef>
                <a:spcPts val="1010"/>
              </a:spcBef>
            </a:pPr>
            <a:r>
              <a:rPr sz="1400" spc="-5" dirty="0">
                <a:latin typeface="Calibri"/>
                <a:cs typeface="Calibri"/>
              </a:rPr>
              <a:t>Разработка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5" dirty="0">
                <a:latin typeface="Calibri"/>
                <a:cs typeface="Calibri"/>
              </a:rPr>
              <a:t>внедрение </a:t>
            </a:r>
            <a:r>
              <a:rPr sz="1400" dirty="0">
                <a:latin typeface="Calibri"/>
                <a:cs typeface="Calibri"/>
              </a:rPr>
              <a:t>новой </a:t>
            </a:r>
            <a:r>
              <a:rPr sz="1400" spc="-5" dirty="0">
                <a:latin typeface="Calibri"/>
                <a:cs typeface="Calibri"/>
              </a:rPr>
              <a:t>гибкой модели </a:t>
            </a:r>
            <a:r>
              <a:rPr sz="1400" dirty="0">
                <a:latin typeface="Calibri"/>
                <a:cs typeface="Calibri"/>
              </a:rPr>
              <a:t>повышения </a:t>
            </a:r>
            <a:r>
              <a:rPr sz="1400" spc="-5" dirty="0">
                <a:latin typeface="Calibri"/>
                <a:cs typeface="Calibri"/>
              </a:rPr>
              <a:t>квалификации </a:t>
            </a:r>
            <a:r>
              <a:rPr sz="1400" dirty="0">
                <a:latin typeface="Calibri"/>
                <a:cs typeface="Calibri"/>
              </a:rPr>
              <a:t>и профессиональной </a:t>
            </a:r>
            <a:r>
              <a:rPr sz="1400" spc="-5" dirty="0">
                <a:latin typeface="Calibri"/>
                <a:cs typeface="Calibri"/>
              </a:rPr>
              <a:t>переподготовки кадров образовательных  организаций, реализующих программы среднего профессионального образования </a:t>
            </a:r>
            <a:r>
              <a:rPr sz="1400" dirty="0">
                <a:latin typeface="Calibri"/>
                <a:cs typeface="Calibri"/>
              </a:rPr>
              <a:t>в </a:t>
            </a:r>
            <a:r>
              <a:rPr sz="1400" spc="-5" dirty="0">
                <a:latin typeface="Calibri"/>
                <a:cs typeface="Calibri"/>
              </a:rPr>
              <a:t>рамках </a:t>
            </a:r>
            <a:r>
              <a:rPr sz="1400" dirty="0">
                <a:latin typeface="Calibri"/>
                <a:cs typeface="Calibri"/>
              </a:rPr>
              <a:t>ФП</a:t>
            </a:r>
            <a:r>
              <a:rPr sz="1400" spc="9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«Профессионалитет»</a:t>
            </a:r>
            <a:endParaRPr sz="1400">
              <a:latin typeface="Calibri"/>
              <a:cs typeface="Calibri"/>
            </a:endParaRPr>
          </a:p>
          <a:p>
            <a:pPr marR="273050" algn="ctr">
              <a:lnSpc>
                <a:spcPct val="100000"/>
              </a:lnSpc>
              <a:spcBef>
                <a:spcPts val="1055"/>
              </a:spcBef>
            </a:pPr>
            <a:r>
              <a:rPr sz="1800" b="1" spc="-5" dirty="0">
                <a:solidFill>
                  <a:srgbClr val="EC7C30"/>
                </a:solidFill>
                <a:latin typeface="Calibri"/>
                <a:cs typeface="Calibri"/>
              </a:rPr>
              <a:t>ЦЕЛЕВЫЕ</a:t>
            </a:r>
            <a:r>
              <a:rPr sz="1800" b="1" spc="5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EC7C30"/>
                </a:solidFill>
                <a:latin typeface="Calibri"/>
                <a:cs typeface="Calibri"/>
              </a:rPr>
              <a:t>ГРУППЫ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074419" y="4616450"/>
            <a:ext cx="293370" cy="257810"/>
          </a:xfrm>
          <a:custGeom>
            <a:avLst/>
            <a:gdLst/>
            <a:ahLst/>
            <a:cxnLst/>
            <a:rect l="l" t="t" r="r" b="b"/>
            <a:pathLst>
              <a:path w="293369" h="257810">
                <a:moveTo>
                  <a:pt x="292862" y="0"/>
                </a:moveTo>
                <a:lnTo>
                  <a:pt x="0" y="7238"/>
                </a:lnTo>
                <a:lnTo>
                  <a:pt x="151765" y="257810"/>
                </a:lnTo>
                <a:lnTo>
                  <a:pt x="292862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50647" y="5075377"/>
            <a:ext cx="189357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2540" algn="ctr">
              <a:lnSpc>
                <a:spcPct val="100000"/>
              </a:lnSpc>
              <a:spcBef>
                <a:spcPts val="100"/>
              </a:spcBef>
            </a:pPr>
            <a:r>
              <a:rPr sz="1200" i="1" spc="15" dirty="0" err="1">
                <a:latin typeface="Calibri"/>
                <a:cs typeface="Calibri"/>
              </a:rPr>
              <a:t>Технологическим</a:t>
            </a:r>
            <a:r>
              <a:rPr sz="1200" i="1" spc="15" dirty="0">
                <a:latin typeface="Calibri"/>
                <a:cs typeface="Calibri"/>
              </a:rPr>
              <a:t>  </a:t>
            </a:r>
            <a:r>
              <a:rPr sz="1200" i="1" spc="30" dirty="0" err="1">
                <a:latin typeface="Calibri"/>
                <a:cs typeface="Calibri"/>
              </a:rPr>
              <a:t>п</a:t>
            </a:r>
            <a:r>
              <a:rPr sz="1200" i="1" spc="65" dirty="0" err="1">
                <a:latin typeface="Calibri"/>
                <a:cs typeface="Calibri"/>
              </a:rPr>
              <a:t>р</a:t>
            </a:r>
            <a:r>
              <a:rPr sz="1200" i="1" spc="5" dirty="0" err="1">
                <a:latin typeface="Calibri"/>
                <a:cs typeface="Calibri"/>
              </a:rPr>
              <a:t>о</a:t>
            </a:r>
            <a:r>
              <a:rPr sz="1200" i="1" spc="25" dirty="0" err="1">
                <a:latin typeface="Calibri"/>
                <a:cs typeface="Calibri"/>
              </a:rPr>
              <a:t>ц</a:t>
            </a:r>
            <a:r>
              <a:rPr sz="1200" i="1" spc="20" dirty="0" err="1">
                <a:latin typeface="Calibri"/>
                <a:cs typeface="Calibri"/>
              </a:rPr>
              <a:t>е</a:t>
            </a:r>
            <a:r>
              <a:rPr sz="1200" i="1" spc="25" dirty="0" err="1">
                <a:latin typeface="Calibri"/>
                <a:cs typeface="Calibri"/>
              </a:rPr>
              <a:t>сс</a:t>
            </a:r>
            <a:r>
              <a:rPr sz="1200" i="1" spc="-70" dirty="0" err="1">
                <a:latin typeface="Calibri"/>
                <a:cs typeface="Calibri"/>
              </a:rPr>
              <a:t>а</a:t>
            </a:r>
            <a:r>
              <a:rPr sz="1200" i="1" spc="155" dirty="0" err="1">
                <a:latin typeface="Calibri"/>
                <a:cs typeface="Calibri"/>
              </a:rPr>
              <a:t>м</a:t>
            </a:r>
            <a:r>
              <a:rPr sz="1200" i="1" spc="35" dirty="0" err="1">
                <a:latin typeface="Calibri"/>
                <a:cs typeface="Calibri"/>
              </a:rPr>
              <a:t>н</a:t>
            </a:r>
            <a:r>
              <a:rPr sz="1200" i="1" spc="85" dirty="0" err="1">
                <a:latin typeface="Calibri"/>
                <a:cs typeface="Calibri"/>
              </a:rPr>
              <a:t>а</a:t>
            </a:r>
            <a:r>
              <a:rPr sz="1200" i="1" spc="30" dirty="0" err="1">
                <a:latin typeface="Calibri"/>
                <a:cs typeface="Calibri"/>
              </a:rPr>
              <a:t>п</a:t>
            </a:r>
            <a:r>
              <a:rPr sz="1200" i="1" spc="65" dirty="0" err="1">
                <a:latin typeface="Calibri"/>
                <a:cs typeface="Calibri"/>
              </a:rPr>
              <a:t>р</a:t>
            </a:r>
            <a:r>
              <a:rPr sz="1200" i="1" spc="20" dirty="0" err="1">
                <a:latin typeface="Calibri"/>
                <a:cs typeface="Calibri"/>
              </a:rPr>
              <a:t>е</a:t>
            </a:r>
            <a:r>
              <a:rPr sz="1200" i="1" dirty="0" err="1">
                <a:latin typeface="Calibri"/>
                <a:cs typeface="Calibri"/>
              </a:rPr>
              <a:t>д</a:t>
            </a:r>
            <a:r>
              <a:rPr sz="1200" i="1" spc="30" dirty="0" err="1">
                <a:latin typeface="Calibri"/>
                <a:cs typeface="Calibri"/>
              </a:rPr>
              <a:t>п</a:t>
            </a:r>
            <a:r>
              <a:rPr sz="1200" i="1" spc="65" dirty="0" err="1">
                <a:latin typeface="Calibri"/>
                <a:cs typeface="Calibri"/>
              </a:rPr>
              <a:t>р</a:t>
            </a:r>
            <a:r>
              <a:rPr sz="1200" i="1" spc="60" dirty="0" err="1">
                <a:latin typeface="Calibri"/>
                <a:cs typeface="Calibri"/>
              </a:rPr>
              <a:t>и</a:t>
            </a:r>
            <a:r>
              <a:rPr sz="1200" i="1" spc="15" dirty="0" err="1">
                <a:latin typeface="Calibri"/>
                <a:cs typeface="Calibri"/>
              </a:rPr>
              <a:t>я</a:t>
            </a:r>
            <a:r>
              <a:rPr sz="1200" i="1" spc="-535" dirty="0" err="1">
                <a:latin typeface="Calibri"/>
                <a:cs typeface="Calibri"/>
              </a:rPr>
              <a:t>т</a:t>
            </a:r>
            <a:r>
              <a:rPr sz="1200" i="1" spc="60" dirty="0" err="1">
                <a:latin typeface="Calibri"/>
                <a:cs typeface="Calibri"/>
              </a:rPr>
              <a:t>и</a:t>
            </a:r>
            <a:r>
              <a:rPr sz="1200" i="1" dirty="0" err="1">
                <a:latin typeface="Calibri"/>
                <a:cs typeface="Calibri"/>
              </a:rPr>
              <a:t>я</a:t>
            </a:r>
            <a:r>
              <a:rPr sz="1200" i="1" spc="75" dirty="0" err="1">
                <a:latin typeface="Calibri"/>
                <a:cs typeface="Calibri"/>
              </a:rPr>
              <a:t>х</a:t>
            </a:r>
            <a:r>
              <a:rPr sz="1200" i="1" spc="75" dirty="0">
                <a:latin typeface="Calibri"/>
                <a:cs typeface="Calibri"/>
              </a:rPr>
              <a:t>  </a:t>
            </a:r>
            <a:r>
              <a:rPr sz="1200" i="1" spc="-20" dirty="0" err="1">
                <a:latin typeface="Calibri"/>
                <a:cs typeface="Calibri"/>
              </a:rPr>
              <a:t>врамкахстажировки</a:t>
            </a:r>
            <a:r>
              <a:rPr sz="1200" i="1" spc="-20" dirty="0">
                <a:latin typeface="Calibri"/>
                <a:cs typeface="Calibri"/>
              </a:rPr>
              <a:t>,  </a:t>
            </a:r>
            <a:r>
              <a:rPr sz="1200" i="1" spc="-10" dirty="0">
                <a:latin typeface="Calibri"/>
                <a:cs typeface="Calibri"/>
              </a:rPr>
              <a:t>конструирование  </a:t>
            </a:r>
            <a:r>
              <a:rPr sz="1200" i="1" spc="-15" dirty="0" err="1">
                <a:latin typeface="Calibri"/>
                <a:cs typeface="Calibri"/>
              </a:rPr>
              <a:t>образовательныхпрограмм</a:t>
            </a:r>
            <a:r>
              <a:rPr sz="1200" i="1" spc="-15" dirty="0">
                <a:latin typeface="Calibri"/>
                <a:cs typeface="Calibri"/>
              </a:rPr>
              <a:t>  </a:t>
            </a:r>
            <a:r>
              <a:rPr sz="1200" i="1" spc="5" dirty="0" err="1">
                <a:latin typeface="Calibri"/>
                <a:cs typeface="Calibri"/>
              </a:rPr>
              <a:t>сучетомновогосодержания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16810" y="5057013"/>
            <a:ext cx="1755139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200" i="1" spc="35" dirty="0">
                <a:latin typeface="Calibri"/>
                <a:cs typeface="Calibri"/>
              </a:rPr>
              <a:t>Процессам</a:t>
            </a:r>
            <a:r>
              <a:rPr sz="1200" i="1" spc="-110" dirty="0">
                <a:latin typeface="Calibri"/>
                <a:cs typeface="Calibri"/>
              </a:rPr>
              <a:t> </a:t>
            </a:r>
            <a:r>
              <a:rPr sz="1200" i="1" spc="-40" dirty="0">
                <a:latin typeface="Calibri"/>
                <a:cs typeface="Calibri"/>
              </a:rPr>
              <a:t>эффективного  </a:t>
            </a:r>
            <a:r>
              <a:rPr sz="1200" i="1" spc="-5" dirty="0">
                <a:latin typeface="Calibri"/>
                <a:cs typeface="Calibri"/>
              </a:rPr>
              <a:t>управленияподготовки  </a:t>
            </a:r>
            <a:r>
              <a:rPr sz="1200" i="1" spc="-40" dirty="0">
                <a:latin typeface="Calibri"/>
                <a:cs typeface="Calibri"/>
              </a:rPr>
              <a:t>кадроввсоответствиис  </a:t>
            </a:r>
            <a:r>
              <a:rPr sz="1200" i="1" spc="-35" dirty="0">
                <a:latin typeface="Calibri"/>
                <a:cs typeface="Calibri"/>
              </a:rPr>
              <a:t>запросамиработодателей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139694" y="4616450"/>
            <a:ext cx="293370" cy="257810"/>
          </a:xfrm>
          <a:custGeom>
            <a:avLst/>
            <a:gdLst/>
            <a:ahLst/>
            <a:cxnLst/>
            <a:rect l="l" t="t" r="r" b="b"/>
            <a:pathLst>
              <a:path w="293370" h="257810">
                <a:moveTo>
                  <a:pt x="292861" y="0"/>
                </a:moveTo>
                <a:lnTo>
                  <a:pt x="0" y="7238"/>
                </a:lnTo>
                <a:lnTo>
                  <a:pt x="151765" y="257810"/>
                </a:lnTo>
                <a:lnTo>
                  <a:pt x="29286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656582" y="5057013"/>
            <a:ext cx="176148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09" marR="5080" indent="-17145">
              <a:lnSpc>
                <a:spcPct val="100000"/>
              </a:lnSpc>
              <a:spcBef>
                <a:spcPts val="100"/>
              </a:spcBef>
            </a:pPr>
            <a:r>
              <a:rPr sz="1200" i="1" spc="-25" dirty="0">
                <a:latin typeface="Calibri"/>
                <a:cs typeface="Calibri"/>
              </a:rPr>
              <a:t>Т</a:t>
            </a:r>
            <a:r>
              <a:rPr sz="1200" i="1" spc="20" dirty="0">
                <a:latin typeface="Calibri"/>
                <a:cs typeface="Calibri"/>
              </a:rPr>
              <a:t>е</a:t>
            </a:r>
            <a:r>
              <a:rPr sz="1200" i="1" spc="-30" dirty="0">
                <a:latin typeface="Calibri"/>
                <a:cs typeface="Calibri"/>
              </a:rPr>
              <a:t>х</a:t>
            </a:r>
            <a:r>
              <a:rPr sz="1200" i="1" spc="35" dirty="0">
                <a:latin typeface="Calibri"/>
                <a:cs typeface="Calibri"/>
              </a:rPr>
              <a:t>н</a:t>
            </a:r>
            <a:r>
              <a:rPr sz="1200" i="1" spc="-10" dirty="0">
                <a:latin typeface="Calibri"/>
                <a:cs typeface="Calibri"/>
              </a:rPr>
              <a:t>о</a:t>
            </a:r>
            <a:r>
              <a:rPr sz="1200" i="1" spc="-5" dirty="0">
                <a:latin typeface="Calibri"/>
                <a:cs typeface="Calibri"/>
              </a:rPr>
              <a:t>л</a:t>
            </a:r>
            <a:r>
              <a:rPr sz="1200" i="1" spc="5" dirty="0">
                <a:latin typeface="Calibri"/>
                <a:cs typeface="Calibri"/>
              </a:rPr>
              <a:t>о</a:t>
            </a:r>
            <a:r>
              <a:rPr sz="1200" i="1" spc="-65" dirty="0">
                <a:latin typeface="Calibri"/>
                <a:cs typeface="Calibri"/>
              </a:rPr>
              <a:t>г</a:t>
            </a:r>
            <a:r>
              <a:rPr sz="1200" i="1" spc="50" dirty="0">
                <a:latin typeface="Calibri"/>
                <a:cs typeface="Calibri"/>
              </a:rPr>
              <a:t>и</a:t>
            </a:r>
            <a:r>
              <a:rPr sz="1200" i="1" spc="15" dirty="0">
                <a:latin typeface="Calibri"/>
                <a:cs typeface="Calibri"/>
              </a:rPr>
              <a:t>я</a:t>
            </a:r>
            <a:r>
              <a:rPr sz="1200" i="1" spc="110" dirty="0">
                <a:latin typeface="Calibri"/>
                <a:cs typeface="Calibri"/>
              </a:rPr>
              <a:t>м</a:t>
            </a:r>
            <a:r>
              <a:rPr sz="1200" i="1" spc="5" dirty="0">
                <a:latin typeface="Calibri"/>
                <a:cs typeface="Calibri"/>
              </a:rPr>
              <a:t>о</a:t>
            </a:r>
            <a:r>
              <a:rPr sz="1200" i="1" spc="65" dirty="0">
                <a:latin typeface="Calibri"/>
                <a:cs typeface="Calibri"/>
              </a:rPr>
              <a:t>р</a:t>
            </a:r>
            <a:r>
              <a:rPr sz="1200" i="1" spc="-65" dirty="0">
                <a:latin typeface="Calibri"/>
                <a:cs typeface="Calibri"/>
              </a:rPr>
              <a:t>г</a:t>
            </a:r>
            <a:r>
              <a:rPr sz="1200" i="1" spc="-70" dirty="0">
                <a:latin typeface="Calibri"/>
                <a:cs typeface="Calibri"/>
              </a:rPr>
              <a:t>а</a:t>
            </a:r>
            <a:r>
              <a:rPr sz="1200" i="1" spc="35" dirty="0">
                <a:latin typeface="Calibri"/>
                <a:cs typeface="Calibri"/>
              </a:rPr>
              <a:t>н</a:t>
            </a:r>
            <a:r>
              <a:rPr sz="1200" i="1" spc="60" dirty="0">
                <a:latin typeface="Calibri"/>
                <a:cs typeface="Calibri"/>
              </a:rPr>
              <a:t>и</a:t>
            </a:r>
            <a:r>
              <a:rPr sz="1200" i="1" spc="-20" dirty="0">
                <a:latin typeface="Calibri"/>
                <a:cs typeface="Calibri"/>
              </a:rPr>
              <a:t>з</a:t>
            </a:r>
            <a:r>
              <a:rPr sz="1200" i="1" spc="-70" dirty="0">
                <a:latin typeface="Calibri"/>
                <a:cs typeface="Calibri"/>
              </a:rPr>
              <a:t>а</a:t>
            </a:r>
            <a:r>
              <a:rPr sz="1200" i="1" spc="25" dirty="0">
                <a:latin typeface="Calibri"/>
                <a:cs typeface="Calibri"/>
              </a:rPr>
              <a:t>ц</a:t>
            </a:r>
            <a:r>
              <a:rPr sz="1200" i="1" spc="60" dirty="0">
                <a:latin typeface="Calibri"/>
                <a:cs typeface="Calibri"/>
              </a:rPr>
              <a:t>и</a:t>
            </a:r>
            <a:r>
              <a:rPr sz="1200" i="1" spc="150" dirty="0">
                <a:latin typeface="Calibri"/>
                <a:cs typeface="Calibri"/>
              </a:rPr>
              <a:t>и </a:t>
            </a:r>
            <a:r>
              <a:rPr sz="1200" i="1" spc="90" dirty="0">
                <a:latin typeface="Calibri"/>
                <a:cs typeface="Calibri"/>
              </a:rPr>
              <a:t> </a:t>
            </a:r>
            <a:r>
              <a:rPr sz="1200" i="1" spc="55" dirty="0">
                <a:latin typeface="Calibri"/>
                <a:cs typeface="Calibri"/>
              </a:rPr>
              <a:t>процессаобучениявСПО</a:t>
            </a:r>
            <a:endParaRPr sz="1200">
              <a:latin typeface="Calibri"/>
              <a:cs typeface="Calibri"/>
            </a:endParaRPr>
          </a:p>
          <a:p>
            <a:pPr marL="45720">
              <a:lnSpc>
                <a:spcPct val="100000"/>
              </a:lnSpc>
            </a:pPr>
            <a:r>
              <a:rPr sz="1200" i="1" spc="5" dirty="0">
                <a:latin typeface="Calibri"/>
                <a:cs typeface="Calibri"/>
              </a:rPr>
              <a:t>«Педагогическийликбез»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382133" y="4616450"/>
            <a:ext cx="293370" cy="257810"/>
          </a:xfrm>
          <a:custGeom>
            <a:avLst/>
            <a:gdLst/>
            <a:ahLst/>
            <a:cxnLst/>
            <a:rect l="l" t="t" r="r" b="b"/>
            <a:pathLst>
              <a:path w="293370" h="257810">
                <a:moveTo>
                  <a:pt x="292862" y="0"/>
                </a:moveTo>
                <a:lnTo>
                  <a:pt x="0" y="7238"/>
                </a:lnTo>
                <a:lnTo>
                  <a:pt x="151764" y="257810"/>
                </a:lnTo>
                <a:lnTo>
                  <a:pt x="292862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112889" y="5019294"/>
            <a:ext cx="1976120" cy="1124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1905" algn="ctr">
              <a:lnSpc>
                <a:spcPct val="100200"/>
              </a:lnSpc>
              <a:spcBef>
                <a:spcPts val="95"/>
              </a:spcBef>
            </a:pPr>
            <a:r>
              <a:rPr sz="1200" i="1" spc="40" dirty="0">
                <a:latin typeface="Calibri"/>
                <a:cs typeface="Calibri"/>
              </a:rPr>
              <a:t>Кадровыйрезерв  </a:t>
            </a:r>
            <a:r>
              <a:rPr sz="1200" i="1" spc="-20" dirty="0">
                <a:latin typeface="Calibri"/>
                <a:cs typeface="Calibri"/>
              </a:rPr>
              <a:t>преподавателей </a:t>
            </a:r>
            <a:r>
              <a:rPr sz="1200" i="1" spc="55" dirty="0">
                <a:latin typeface="Calibri"/>
                <a:cs typeface="Calibri"/>
              </a:rPr>
              <a:t>СПО,  </a:t>
            </a:r>
            <a:r>
              <a:rPr sz="1200" i="1" spc="-5" dirty="0">
                <a:latin typeface="Calibri"/>
                <a:cs typeface="Calibri"/>
              </a:rPr>
              <a:t>обучениеметодикам  </a:t>
            </a:r>
            <a:r>
              <a:rPr sz="1200" i="1" spc="30" dirty="0">
                <a:latin typeface="Calibri"/>
                <a:cs typeface="Calibri"/>
              </a:rPr>
              <a:t>преподаванияпо  п</a:t>
            </a:r>
            <a:r>
              <a:rPr sz="1200" i="1" spc="65" dirty="0">
                <a:latin typeface="Calibri"/>
                <a:cs typeface="Calibri"/>
              </a:rPr>
              <a:t>р</a:t>
            </a:r>
            <a:r>
              <a:rPr sz="1200" i="1" spc="5" dirty="0">
                <a:latin typeface="Calibri"/>
                <a:cs typeface="Calibri"/>
              </a:rPr>
              <a:t>о</a:t>
            </a:r>
            <a:r>
              <a:rPr sz="1200" i="1" spc="-45" dirty="0">
                <a:latin typeface="Calibri"/>
                <a:cs typeface="Calibri"/>
              </a:rPr>
              <a:t>ф</a:t>
            </a:r>
            <a:r>
              <a:rPr sz="1200" i="1" spc="20" dirty="0">
                <a:latin typeface="Calibri"/>
                <a:cs typeface="Calibri"/>
              </a:rPr>
              <a:t>е</a:t>
            </a:r>
            <a:r>
              <a:rPr sz="1200" i="1" spc="25" dirty="0">
                <a:latin typeface="Calibri"/>
                <a:cs typeface="Calibri"/>
              </a:rPr>
              <a:t>сс</a:t>
            </a:r>
            <a:r>
              <a:rPr sz="1200" i="1" spc="60" dirty="0">
                <a:latin typeface="Calibri"/>
                <a:cs typeface="Calibri"/>
              </a:rPr>
              <a:t>и</a:t>
            </a:r>
            <a:r>
              <a:rPr sz="1200" i="1" spc="15" dirty="0">
                <a:latin typeface="Calibri"/>
                <a:cs typeface="Calibri"/>
              </a:rPr>
              <a:t>я</a:t>
            </a:r>
            <a:r>
              <a:rPr sz="1200" i="1" spc="-10" dirty="0">
                <a:latin typeface="Calibri"/>
                <a:cs typeface="Calibri"/>
              </a:rPr>
              <a:t>м</a:t>
            </a:r>
            <a:r>
              <a:rPr sz="1200" i="1" spc="-215" dirty="0">
                <a:latin typeface="Calibri"/>
                <a:cs typeface="Calibri"/>
              </a:rPr>
              <a:t>/</a:t>
            </a:r>
            <a:r>
              <a:rPr sz="1200" i="1" spc="25" dirty="0">
                <a:latin typeface="Calibri"/>
                <a:cs typeface="Calibri"/>
              </a:rPr>
              <a:t>с</a:t>
            </a:r>
            <a:r>
              <a:rPr sz="1200" i="1" spc="30" dirty="0">
                <a:latin typeface="Calibri"/>
                <a:cs typeface="Calibri"/>
              </a:rPr>
              <a:t>п</a:t>
            </a:r>
            <a:r>
              <a:rPr sz="1200" i="1" spc="20" dirty="0">
                <a:latin typeface="Calibri"/>
                <a:cs typeface="Calibri"/>
              </a:rPr>
              <a:t>е</a:t>
            </a:r>
            <a:r>
              <a:rPr sz="1200" i="1" spc="25" dirty="0">
                <a:latin typeface="Calibri"/>
                <a:cs typeface="Calibri"/>
              </a:rPr>
              <a:t>ц</a:t>
            </a:r>
            <a:r>
              <a:rPr sz="1200" i="1" spc="60" dirty="0">
                <a:latin typeface="Calibri"/>
                <a:cs typeface="Calibri"/>
              </a:rPr>
              <a:t>и</a:t>
            </a:r>
            <a:r>
              <a:rPr sz="1200" i="1" spc="-70" dirty="0">
                <a:latin typeface="Calibri"/>
                <a:cs typeface="Calibri"/>
              </a:rPr>
              <a:t>а</a:t>
            </a:r>
            <a:r>
              <a:rPr sz="1200" i="1" spc="-5" dirty="0">
                <a:latin typeface="Calibri"/>
                <a:cs typeface="Calibri"/>
              </a:rPr>
              <a:t>л</a:t>
            </a:r>
            <a:r>
              <a:rPr sz="1200" i="1" spc="-35" dirty="0">
                <a:latin typeface="Calibri"/>
                <a:cs typeface="Calibri"/>
              </a:rPr>
              <a:t>ь</a:t>
            </a:r>
            <a:r>
              <a:rPr sz="1200" i="1" spc="35" dirty="0">
                <a:latin typeface="Calibri"/>
                <a:cs typeface="Calibri"/>
              </a:rPr>
              <a:t>н</a:t>
            </a:r>
            <a:r>
              <a:rPr sz="1200" i="1" spc="5" dirty="0">
                <a:latin typeface="Calibri"/>
                <a:cs typeface="Calibri"/>
              </a:rPr>
              <a:t>о</a:t>
            </a:r>
            <a:r>
              <a:rPr sz="1200" i="1" spc="25" dirty="0">
                <a:latin typeface="Calibri"/>
                <a:cs typeface="Calibri"/>
              </a:rPr>
              <a:t>с</a:t>
            </a:r>
            <a:r>
              <a:rPr sz="1200" i="1" spc="-545" dirty="0">
                <a:latin typeface="Calibri"/>
                <a:cs typeface="Calibri"/>
              </a:rPr>
              <a:t>т</a:t>
            </a:r>
            <a:r>
              <a:rPr sz="1200" i="1" spc="15" dirty="0">
                <a:latin typeface="Calibri"/>
                <a:cs typeface="Calibri"/>
              </a:rPr>
              <a:t>я</a:t>
            </a:r>
            <a:r>
              <a:rPr sz="1200" i="1" spc="75" dirty="0">
                <a:latin typeface="Calibri"/>
                <a:cs typeface="Calibri"/>
              </a:rPr>
              <a:t>м  </a:t>
            </a:r>
            <a:r>
              <a:rPr sz="1200" i="1" spc="140" dirty="0">
                <a:latin typeface="Calibri"/>
                <a:cs typeface="Calibri"/>
              </a:rPr>
              <a:t>СПО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882763" y="4578730"/>
            <a:ext cx="293370" cy="258445"/>
          </a:xfrm>
          <a:custGeom>
            <a:avLst/>
            <a:gdLst/>
            <a:ahLst/>
            <a:cxnLst/>
            <a:rect l="l" t="t" r="r" b="b"/>
            <a:pathLst>
              <a:path w="293370" h="258445">
                <a:moveTo>
                  <a:pt x="292861" y="0"/>
                </a:moveTo>
                <a:lnTo>
                  <a:pt x="0" y="7239"/>
                </a:lnTo>
                <a:lnTo>
                  <a:pt x="151764" y="257937"/>
                </a:lnTo>
                <a:lnTo>
                  <a:pt x="292861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9972293" y="4996688"/>
            <a:ext cx="1790700" cy="13074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905" algn="ctr">
              <a:lnSpc>
                <a:spcPct val="100099"/>
              </a:lnSpc>
              <a:spcBef>
                <a:spcPts val="95"/>
              </a:spcBef>
            </a:pPr>
            <a:r>
              <a:rPr sz="1200" i="1" spc="40" dirty="0">
                <a:latin typeface="Calibri"/>
                <a:cs typeface="Calibri"/>
              </a:rPr>
              <a:t>Современные</a:t>
            </a:r>
            <a:r>
              <a:rPr sz="1200" i="1" spc="-170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Calibri"/>
                <a:cs typeface="Calibri"/>
              </a:rPr>
              <a:t>технологии  </a:t>
            </a:r>
            <a:r>
              <a:rPr sz="1200" i="1" spc="20" dirty="0">
                <a:latin typeface="Calibri"/>
                <a:cs typeface="Calibri"/>
              </a:rPr>
              <a:t>организации  </a:t>
            </a:r>
            <a:r>
              <a:rPr sz="1200" i="1" spc="-45" dirty="0">
                <a:latin typeface="Calibri"/>
                <a:cs typeface="Calibri"/>
              </a:rPr>
              <a:t>воспитательногопроцесса:,  </a:t>
            </a:r>
            <a:r>
              <a:rPr sz="1200" i="1" spc="25" dirty="0">
                <a:latin typeface="Calibri"/>
                <a:cs typeface="Calibri"/>
              </a:rPr>
              <a:t>направленныена  формирование  </a:t>
            </a:r>
            <a:r>
              <a:rPr sz="1200" i="1" spc="15" dirty="0">
                <a:latin typeface="Calibri"/>
                <a:cs typeface="Calibri"/>
              </a:rPr>
              <a:t>профессионального  </a:t>
            </a:r>
            <a:r>
              <a:rPr sz="1200" i="1" spc="25" dirty="0">
                <a:latin typeface="Calibri"/>
                <a:cs typeface="Calibri"/>
              </a:rPr>
              <a:t>самоопределения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712450" y="4555997"/>
            <a:ext cx="293370" cy="257810"/>
          </a:xfrm>
          <a:custGeom>
            <a:avLst/>
            <a:gdLst/>
            <a:ahLst/>
            <a:cxnLst/>
            <a:rect l="l" t="t" r="r" b="b"/>
            <a:pathLst>
              <a:path w="293370" h="257810">
                <a:moveTo>
                  <a:pt x="292989" y="0"/>
                </a:moveTo>
                <a:lnTo>
                  <a:pt x="0" y="7238"/>
                </a:lnTo>
                <a:lnTo>
                  <a:pt x="151765" y="257809"/>
                </a:lnTo>
                <a:lnTo>
                  <a:pt x="292989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31200" y="0"/>
            <a:ext cx="38608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87740" y="1653539"/>
            <a:ext cx="1854200" cy="21513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44842" y="55879"/>
            <a:ext cx="4937125" cy="10140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890"/>
              </a:lnSpc>
              <a:spcBef>
                <a:spcPts val="100"/>
              </a:spcBef>
            </a:pPr>
            <a:r>
              <a:rPr dirty="0"/>
              <a:t>Федеральный</a:t>
            </a:r>
            <a:r>
              <a:rPr spc="-114" dirty="0"/>
              <a:t> </a:t>
            </a:r>
            <a:r>
              <a:rPr dirty="0"/>
              <a:t>проект</a:t>
            </a:r>
          </a:p>
          <a:p>
            <a:pPr marL="12700">
              <a:lnSpc>
                <a:spcPts val="3890"/>
              </a:lnSpc>
            </a:pPr>
            <a:r>
              <a:rPr spc="-20" dirty="0"/>
              <a:t>«Профессионалитет»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24242" y="1495805"/>
            <a:ext cx="4688205" cy="2769870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2800" b="1" spc="-5" dirty="0">
                <a:solidFill>
                  <a:srgbClr val="1B3181"/>
                </a:solidFill>
                <a:latin typeface="Arial"/>
                <a:cs typeface="Arial"/>
              </a:rPr>
              <a:t>Цель</a:t>
            </a:r>
            <a:endParaRPr sz="2800">
              <a:latin typeface="Arial"/>
              <a:cs typeface="Arial"/>
            </a:endParaRPr>
          </a:p>
          <a:p>
            <a:pPr marL="12700" marR="497840">
              <a:lnSpc>
                <a:spcPct val="135700"/>
              </a:lnSpc>
              <a:spcBef>
                <a:spcPts val="5"/>
              </a:spcBef>
            </a:pPr>
            <a:r>
              <a:rPr sz="2800" b="1" spc="-5" dirty="0">
                <a:solidFill>
                  <a:srgbClr val="1B3181"/>
                </a:solidFill>
                <a:latin typeface="Arial"/>
                <a:cs typeface="Arial"/>
              </a:rPr>
              <a:t>Ключевые</a:t>
            </a:r>
            <a:r>
              <a:rPr sz="2800" b="1" spc="-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B3181"/>
                </a:solidFill>
                <a:latin typeface="Arial"/>
                <a:cs typeface="Arial"/>
              </a:rPr>
              <a:t>инициативы  </a:t>
            </a:r>
            <a:r>
              <a:rPr sz="2800" b="1" spc="-10" dirty="0">
                <a:solidFill>
                  <a:srgbClr val="1B3181"/>
                </a:solidFill>
                <a:latin typeface="Arial"/>
                <a:cs typeface="Arial"/>
              </a:rPr>
              <a:t>Этапы </a:t>
            </a:r>
            <a:r>
              <a:rPr sz="2800" b="1" dirty="0">
                <a:solidFill>
                  <a:srgbClr val="1B3181"/>
                </a:solidFill>
                <a:latin typeface="Arial"/>
                <a:cs typeface="Arial"/>
              </a:rPr>
              <a:t>реализации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sz="2800" b="1" spc="-5" dirty="0">
                <a:solidFill>
                  <a:srgbClr val="1B3181"/>
                </a:solidFill>
                <a:latin typeface="Arial"/>
                <a:cs typeface="Arial"/>
              </a:rPr>
              <a:t>Планируемые </a:t>
            </a:r>
            <a:r>
              <a:rPr sz="2800" b="1" spc="-15" dirty="0">
                <a:solidFill>
                  <a:srgbClr val="1B3181"/>
                </a:solidFill>
                <a:latin typeface="Arial"/>
                <a:cs typeface="Arial"/>
              </a:rPr>
              <a:t>результаты  </a:t>
            </a:r>
            <a:r>
              <a:rPr sz="2800" b="1" spc="-5" dirty="0">
                <a:solidFill>
                  <a:srgbClr val="1B3181"/>
                </a:solidFill>
                <a:latin typeface="Arial"/>
                <a:cs typeface="Arial"/>
              </a:rPr>
              <a:t>реализации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1159" y="1732279"/>
            <a:ext cx="340360" cy="340360"/>
          </a:xfrm>
          <a:custGeom>
            <a:avLst/>
            <a:gdLst/>
            <a:ahLst/>
            <a:cxnLst/>
            <a:rect l="l" t="t" r="r" b="b"/>
            <a:pathLst>
              <a:path w="340359" h="340360">
                <a:moveTo>
                  <a:pt x="170180" y="0"/>
                </a:moveTo>
                <a:lnTo>
                  <a:pt x="124937" y="6079"/>
                </a:lnTo>
                <a:lnTo>
                  <a:pt x="84284" y="23236"/>
                </a:lnTo>
                <a:lnTo>
                  <a:pt x="49842" y="49847"/>
                </a:lnTo>
                <a:lnTo>
                  <a:pt x="23233" y="84290"/>
                </a:lnTo>
                <a:lnTo>
                  <a:pt x="6078" y="124942"/>
                </a:lnTo>
                <a:lnTo>
                  <a:pt x="0" y="170180"/>
                </a:lnTo>
                <a:lnTo>
                  <a:pt x="6078" y="215417"/>
                </a:lnTo>
                <a:lnTo>
                  <a:pt x="23233" y="256069"/>
                </a:lnTo>
                <a:lnTo>
                  <a:pt x="49842" y="290512"/>
                </a:lnTo>
                <a:lnTo>
                  <a:pt x="84284" y="317123"/>
                </a:lnTo>
                <a:lnTo>
                  <a:pt x="124937" y="334280"/>
                </a:lnTo>
                <a:lnTo>
                  <a:pt x="170180" y="340360"/>
                </a:lnTo>
                <a:lnTo>
                  <a:pt x="215422" y="334280"/>
                </a:lnTo>
                <a:lnTo>
                  <a:pt x="256075" y="317123"/>
                </a:lnTo>
                <a:lnTo>
                  <a:pt x="290517" y="290512"/>
                </a:lnTo>
                <a:lnTo>
                  <a:pt x="317126" y="256069"/>
                </a:lnTo>
                <a:lnTo>
                  <a:pt x="334281" y="215417"/>
                </a:lnTo>
                <a:lnTo>
                  <a:pt x="340360" y="170180"/>
                </a:lnTo>
                <a:lnTo>
                  <a:pt x="334281" y="124942"/>
                </a:lnTo>
                <a:lnTo>
                  <a:pt x="317126" y="84290"/>
                </a:lnTo>
                <a:lnTo>
                  <a:pt x="290517" y="49847"/>
                </a:lnTo>
                <a:lnTo>
                  <a:pt x="256075" y="23236"/>
                </a:lnTo>
                <a:lnTo>
                  <a:pt x="215422" y="6079"/>
                </a:lnTo>
                <a:lnTo>
                  <a:pt x="170180" y="0"/>
                </a:lnTo>
                <a:close/>
              </a:path>
            </a:pathLst>
          </a:custGeom>
          <a:solidFill>
            <a:srgbClr val="0071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6240" y="2273300"/>
            <a:ext cx="340360" cy="340360"/>
          </a:xfrm>
          <a:custGeom>
            <a:avLst/>
            <a:gdLst/>
            <a:ahLst/>
            <a:cxnLst/>
            <a:rect l="l" t="t" r="r" b="b"/>
            <a:pathLst>
              <a:path w="340359" h="340360">
                <a:moveTo>
                  <a:pt x="170180" y="0"/>
                </a:moveTo>
                <a:lnTo>
                  <a:pt x="124937" y="6079"/>
                </a:lnTo>
                <a:lnTo>
                  <a:pt x="84284" y="23236"/>
                </a:lnTo>
                <a:lnTo>
                  <a:pt x="49842" y="49847"/>
                </a:lnTo>
                <a:lnTo>
                  <a:pt x="23233" y="84290"/>
                </a:lnTo>
                <a:lnTo>
                  <a:pt x="6078" y="124942"/>
                </a:lnTo>
                <a:lnTo>
                  <a:pt x="0" y="170179"/>
                </a:lnTo>
                <a:lnTo>
                  <a:pt x="6078" y="215417"/>
                </a:lnTo>
                <a:lnTo>
                  <a:pt x="23233" y="256069"/>
                </a:lnTo>
                <a:lnTo>
                  <a:pt x="49842" y="290512"/>
                </a:lnTo>
                <a:lnTo>
                  <a:pt x="84284" y="317123"/>
                </a:lnTo>
                <a:lnTo>
                  <a:pt x="124937" y="334280"/>
                </a:lnTo>
                <a:lnTo>
                  <a:pt x="170180" y="340360"/>
                </a:lnTo>
                <a:lnTo>
                  <a:pt x="215422" y="334280"/>
                </a:lnTo>
                <a:lnTo>
                  <a:pt x="256075" y="317123"/>
                </a:lnTo>
                <a:lnTo>
                  <a:pt x="290517" y="290512"/>
                </a:lnTo>
                <a:lnTo>
                  <a:pt x="317126" y="256069"/>
                </a:lnTo>
                <a:lnTo>
                  <a:pt x="334281" y="215417"/>
                </a:lnTo>
                <a:lnTo>
                  <a:pt x="340360" y="170179"/>
                </a:lnTo>
                <a:lnTo>
                  <a:pt x="334281" y="124942"/>
                </a:lnTo>
                <a:lnTo>
                  <a:pt x="317126" y="84290"/>
                </a:lnTo>
                <a:lnTo>
                  <a:pt x="290517" y="49847"/>
                </a:lnTo>
                <a:lnTo>
                  <a:pt x="256075" y="23236"/>
                </a:lnTo>
                <a:lnTo>
                  <a:pt x="215422" y="6079"/>
                </a:lnTo>
                <a:lnTo>
                  <a:pt x="170180" y="0"/>
                </a:lnTo>
                <a:close/>
              </a:path>
            </a:pathLst>
          </a:custGeom>
          <a:solidFill>
            <a:srgbClr val="0071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6240" y="2910839"/>
            <a:ext cx="340360" cy="340360"/>
          </a:xfrm>
          <a:custGeom>
            <a:avLst/>
            <a:gdLst/>
            <a:ahLst/>
            <a:cxnLst/>
            <a:rect l="l" t="t" r="r" b="b"/>
            <a:pathLst>
              <a:path w="340359" h="340360">
                <a:moveTo>
                  <a:pt x="170180" y="0"/>
                </a:moveTo>
                <a:lnTo>
                  <a:pt x="124937" y="6079"/>
                </a:lnTo>
                <a:lnTo>
                  <a:pt x="84284" y="23236"/>
                </a:lnTo>
                <a:lnTo>
                  <a:pt x="49842" y="49847"/>
                </a:lnTo>
                <a:lnTo>
                  <a:pt x="23233" y="84290"/>
                </a:lnTo>
                <a:lnTo>
                  <a:pt x="6078" y="124942"/>
                </a:lnTo>
                <a:lnTo>
                  <a:pt x="0" y="170180"/>
                </a:lnTo>
                <a:lnTo>
                  <a:pt x="6078" y="215417"/>
                </a:lnTo>
                <a:lnTo>
                  <a:pt x="23233" y="256069"/>
                </a:lnTo>
                <a:lnTo>
                  <a:pt x="49842" y="290512"/>
                </a:lnTo>
                <a:lnTo>
                  <a:pt x="84284" y="317123"/>
                </a:lnTo>
                <a:lnTo>
                  <a:pt x="124937" y="334280"/>
                </a:lnTo>
                <a:lnTo>
                  <a:pt x="170180" y="340360"/>
                </a:lnTo>
                <a:lnTo>
                  <a:pt x="215422" y="334280"/>
                </a:lnTo>
                <a:lnTo>
                  <a:pt x="256075" y="317123"/>
                </a:lnTo>
                <a:lnTo>
                  <a:pt x="290517" y="290512"/>
                </a:lnTo>
                <a:lnTo>
                  <a:pt x="317126" y="256069"/>
                </a:lnTo>
                <a:lnTo>
                  <a:pt x="334281" y="215417"/>
                </a:lnTo>
                <a:lnTo>
                  <a:pt x="340360" y="170180"/>
                </a:lnTo>
                <a:lnTo>
                  <a:pt x="334281" y="124942"/>
                </a:lnTo>
                <a:lnTo>
                  <a:pt x="317126" y="84290"/>
                </a:lnTo>
                <a:lnTo>
                  <a:pt x="290517" y="49847"/>
                </a:lnTo>
                <a:lnTo>
                  <a:pt x="256075" y="23236"/>
                </a:lnTo>
                <a:lnTo>
                  <a:pt x="215422" y="6079"/>
                </a:lnTo>
                <a:lnTo>
                  <a:pt x="170180" y="0"/>
                </a:lnTo>
                <a:close/>
              </a:path>
            </a:pathLst>
          </a:custGeom>
          <a:solidFill>
            <a:srgbClr val="0071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6240" y="3484879"/>
            <a:ext cx="340360" cy="340360"/>
          </a:xfrm>
          <a:custGeom>
            <a:avLst/>
            <a:gdLst/>
            <a:ahLst/>
            <a:cxnLst/>
            <a:rect l="l" t="t" r="r" b="b"/>
            <a:pathLst>
              <a:path w="340359" h="340360">
                <a:moveTo>
                  <a:pt x="170180" y="0"/>
                </a:moveTo>
                <a:lnTo>
                  <a:pt x="124937" y="6079"/>
                </a:lnTo>
                <a:lnTo>
                  <a:pt x="84284" y="23236"/>
                </a:lnTo>
                <a:lnTo>
                  <a:pt x="49842" y="49847"/>
                </a:lnTo>
                <a:lnTo>
                  <a:pt x="23233" y="84290"/>
                </a:lnTo>
                <a:lnTo>
                  <a:pt x="6078" y="124942"/>
                </a:lnTo>
                <a:lnTo>
                  <a:pt x="0" y="170180"/>
                </a:lnTo>
                <a:lnTo>
                  <a:pt x="6078" y="215417"/>
                </a:lnTo>
                <a:lnTo>
                  <a:pt x="23233" y="256069"/>
                </a:lnTo>
                <a:lnTo>
                  <a:pt x="49842" y="290512"/>
                </a:lnTo>
                <a:lnTo>
                  <a:pt x="84284" y="317123"/>
                </a:lnTo>
                <a:lnTo>
                  <a:pt x="124937" y="334280"/>
                </a:lnTo>
                <a:lnTo>
                  <a:pt x="170180" y="340360"/>
                </a:lnTo>
                <a:lnTo>
                  <a:pt x="215422" y="334280"/>
                </a:lnTo>
                <a:lnTo>
                  <a:pt x="256075" y="317123"/>
                </a:lnTo>
                <a:lnTo>
                  <a:pt x="290517" y="290512"/>
                </a:lnTo>
                <a:lnTo>
                  <a:pt x="317126" y="256069"/>
                </a:lnTo>
                <a:lnTo>
                  <a:pt x="334281" y="215417"/>
                </a:lnTo>
                <a:lnTo>
                  <a:pt x="340360" y="170180"/>
                </a:lnTo>
                <a:lnTo>
                  <a:pt x="334281" y="124942"/>
                </a:lnTo>
                <a:lnTo>
                  <a:pt x="317126" y="84290"/>
                </a:lnTo>
                <a:lnTo>
                  <a:pt x="290517" y="49847"/>
                </a:lnTo>
                <a:lnTo>
                  <a:pt x="256075" y="23236"/>
                </a:lnTo>
                <a:lnTo>
                  <a:pt x="215422" y="6079"/>
                </a:lnTo>
                <a:lnTo>
                  <a:pt x="170180" y="0"/>
                </a:lnTo>
                <a:close/>
              </a:path>
            </a:pathLst>
          </a:custGeom>
          <a:solidFill>
            <a:srgbClr val="0071B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64411" y="139446"/>
            <a:ext cx="81743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ОБРАЗОВАТЕЛЬНО-ПРОИЗВОДСТВЕННЫЕ ЦЕНТРЫ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(кластеры)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7835" y="302386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0672" y="302386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3496" y="302386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6333" y="302386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9170" y="302386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086225" y="2467482"/>
            <a:ext cx="109474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Сельское</a:t>
            </a:r>
            <a:r>
              <a:rPr sz="800" i="1" spc="-2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800" i="1" spc="65" dirty="0">
                <a:solidFill>
                  <a:srgbClr val="7E7E7E"/>
                </a:solidFill>
                <a:latin typeface="Calibri"/>
                <a:cs typeface="Calibri"/>
              </a:rPr>
              <a:t>хозяйство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27531" y="851763"/>
            <a:ext cx="2644140" cy="62293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770"/>
              </a:spcBef>
            </a:pP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В </a:t>
            </a:r>
            <a:r>
              <a:rPr sz="1400" b="1" spc="-5" dirty="0">
                <a:solidFill>
                  <a:srgbClr val="EC7C30"/>
                </a:solidFill>
                <a:latin typeface="Calibri"/>
                <a:cs typeface="Calibri"/>
              </a:rPr>
              <a:t>2022</a:t>
            </a:r>
            <a:r>
              <a:rPr sz="1400" b="1" spc="-20" dirty="0">
                <a:solidFill>
                  <a:srgbClr val="EC7C30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EC7C30"/>
                </a:solidFill>
                <a:latin typeface="Calibri"/>
                <a:cs typeface="Calibri"/>
              </a:rPr>
              <a:t>году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70"/>
              </a:spcBef>
            </a:pP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8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ОТРАСЛЕЙ</a:t>
            </a:r>
            <a:r>
              <a:rPr sz="1400" b="1" spc="-6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ПРОМЫШЛЕННОСТИ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7685" y="4247388"/>
            <a:ext cx="441959" cy="473075"/>
          </a:xfrm>
          <a:custGeom>
            <a:avLst/>
            <a:gdLst/>
            <a:ahLst/>
            <a:cxnLst/>
            <a:rect l="l" t="t" r="r" b="b"/>
            <a:pathLst>
              <a:path w="441959" h="473075">
                <a:moveTo>
                  <a:pt x="220916" y="0"/>
                </a:moveTo>
                <a:lnTo>
                  <a:pt x="176394" y="4800"/>
                </a:lnTo>
                <a:lnTo>
                  <a:pt x="134925" y="18569"/>
                </a:lnTo>
                <a:lnTo>
                  <a:pt x="97399" y="40357"/>
                </a:lnTo>
                <a:lnTo>
                  <a:pt x="64704" y="69215"/>
                </a:lnTo>
                <a:lnTo>
                  <a:pt x="37729" y="104192"/>
                </a:lnTo>
                <a:lnTo>
                  <a:pt x="17360" y="144339"/>
                </a:lnTo>
                <a:lnTo>
                  <a:pt x="4488" y="188707"/>
                </a:lnTo>
                <a:lnTo>
                  <a:pt x="0" y="236347"/>
                </a:lnTo>
                <a:lnTo>
                  <a:pt x="4488" y="283986"/>
                </a:lnTo>
                <a:lnTo>
                  <a:pt x="17360" y="328354"/>
                </a:lnTo>
                <a:lnTo>
                  <a:pt x="37729" y="368501"/>
                </a:lnTo>
                <a:lnTo>
                  <a:pt x="64704" y="403479"/>
                </a:lnTo>
                <a:lnTo>
                  <a:pt x="97399" y="432336"/>
                </a:lnTo>
                <a:lnTo>
                  <a:pt x="134925" y="454124"/>
                </a:lnTo>
                <a:lnTo>
                  <a:pt x="176394" y="467893"/>
                </a:lnTo>
                <a:lnTo>
                  <a:pt x="220916" y="472694"/>
                </a:lnTo>
                <a:lnTo>
                  <a:pt x="265443" y="467893"/>
                </a:lnTo>
                <a:lnTo>
                  <a:pt x="306914" y="454124"/>
                </a:lnTo>
                <a:lnTo>
                  <a:pt x="344442" y="432336"/>
                </a:lnTo>
                <a:lnTo>
                  <a:pt x="377139" y="403479"/>
                </a:lnTo>
                <a:lnTo>
                  <a:pt x="404115" y="368501"/>
                </a:lnTo>
                <a:lnTo>
                  <a:pt x="424484" y="328354"/>
                </a:lnTo>
                <a:lnTo>
                  <a:pt x="437357" y="283986"/>
                </a:lnTo>
                <a:lnTo>
                  <a:pt x="441845" y="236347"/>
                </a:lnTo>
                <a:lnTo>
                  <a:pt x="437357" y="188707"/>
                </a:lnTo>
                <a:lnTo>
                  <a:pt x="424484" y="144339"/>
                </a:lnTo>
                <a:lnTo>
                  <a:pt x="404115" y="104192"/>
                </a:lnTo>
                <a:lnTo>
                  <a:pt x="377139" y="69215"/>
                </a:lnTo>
                <a:lnTo>
                  <a:pt x="344442" y="40357"/>
                </a:lnTo>
                <a:lnTo>
                  <a:pt x="306914" y="18569"/>
                </a:lnTo>
                <a:lnTo>
                  <a:pt x="265443" y="4800"/>
                </a:lnTo>
                <a:lnTo>
                  <a:pt x="220916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0169" y="4406391"/>
            <a:ext cx="208661" cy="1780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87044" y="4377639"/>
            <a:ext cx="97409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0" dirty="0">
                <a:solidFill>
                  <a:srgbClr val="4471C4"/>
                </a:solidFill>
                <a:latin typeface="Cambria"/>
                <a:cs typeface="Cambria"/>
              </a:rPr>
              <a:t>70</a:t>
            </a:r>
            <a:r>
              <a:rPr sz="1200" b="1" spc="-30" dirty="0">
                <a:solidFill>
                  <a:srgbClr val="4471C4"/>
                </a:solidFill>
                <a:latin typeface="Cambria"/>
                <a:cs typeface="Cambria"/>
              </a:rPr>
              <a:t> </a:t>
            </a:r>
            <a:r>
              <a:rPr sz="1200" b="1" spc="-80" dirty="0">
                <a:solidFill>
                  <a:srgbClr val="4471C4"/>
                </a:solidFill>
                <a:latin typeface="Century Gothic"/>
                <a:cs typeface="Century Gothic"/>
              </a:rPr>
              <a:t>кластеров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22651" y="4407789"/>
            <a:ext cx="1782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0" spc="-15" dirty="0">
                <a:latin typeface="Bahnschrift Light"/>
                <a:cs typeface="Bahnschrift Light"/>
              </a:rPr>
              <a:t>созданных </a:t>
            </a:r>
            <a:r>
              <a:rPr sz="900" b="0" spc="-25" dirty="0">
                <a:latin typeface="Bahnschrift Light"/>
                <a:cs typeface="Bahnschrift Light"/>
              </a:rPr>
              <a:t>на </a:t>
            </a:r>
            <a:r>
              <a:rPr sz="900" b="0" spc="-10" dirty="0">
                <a:latin typeface="Bahnschrift Light"/>
                <a:cs typeface="Bahnschrift Light"/>
              </a:rPr>
              <a:t>основе интеграции  </a:t>
            </a:r>
            <a:r>
              <a:rPr sz="900" b="0" spc="10" dirty="0">
                <a:latin typeface="Bahnschrift Light"/>
                <a:cs typeface="Bahnschrift Light"/>
              </a:rPr>
              <a:t>колледжей </a:t>
            </a:r>
            <a:r>
              <a:rPr sz="900" b="0" spc="-20" dirty="0">
                <a:latin typeface="Bahnschrift Light"/>
                <a:cs typeface="Bahnschrift Light"/>
              </a:rPr>
              <a:t>с</a:t>
            </a:r>
            <a:r>
              <a:rPr sz="900" b="0" spc="80" dirty="0">
                <a:latin typeface="Bahnschrift Light"/>
                <a:cs typeface="Bahnschrift Light"/>
              </a:rPr>
              <a:t> </a:t>
            </a:r>
            <a:r>
              <a:rPr sz="900" b="0" spc="-5" dirty="0">
                <a:latin typeface="Bahnschrift Light"/>
                <a:cs typeface="Bahnschrift Light"/>
              </a:rPr>
              <a:t>предприятиями</a:t>
            </a:r>
            <a:endParaRPr sz="900">
              <a:latin typeface="Bahnschrift Light"/>
              <a:cs typeface="Bahnschrift Ligh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294889" y="4015232"/>
            <a:ext cx="0" cy="2571115"/>
          </a:xfrm>
          <a:custGeom>
            <a:avLst/>
            <a:gdLst/>
            <a:ahLst/>
            <a:cxnLst/>
            <a:rect l="l" t="t" r="r" b="b"/>
            <a:pathLst>
              <a:path h="2571115">
                <a:moveTo>
                  <a:pt x="0" y="0"/>
                </a:moveTo>
                <a:lnTo>
                  <a:pt x="0" y="2570861"/>
                </a:lnTo>
              </a:path>
            </a:pathLst>
          </a:custGeom>
          <a:ln w="9525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2866" y="4893564"/>
            <a:ext cx="441959" cy="443865"/>
          </a:xfrm>
          <a:custGeom>
            <a:avLst/>
            <a:gdLst/>
            <a:ahLst/>
            <a:cxnLst/>
            <a:rect l="l" t="t" r="r" b="b"/>
            <a:pathLst>
              <a:path w="441959" h="443864">
                <a:moveTo>
                  <a:pt x="0" y="221869"/>
                </a:moveTo>
                <a:lnTo>
                  <a:pt x="4488" y="177148"/>
                </a:lnTo>
                <a:lnTo>
                  <a:pt x="17362" y="135499"/>
                </a:lnTo>
                <a:lnTo>
                  <a:pt x="37733" y="97811"/>
                </a:lnTo>
                <a:lnTo>
                  <a:pt x="64711" y="64976"/>
                </a:lnTo>
                <a:lnTo>
                  <a:pt x="97408" y="37886"/>
                </a:lnTo>
                <a:lnTo>
                  <a:pt x="134936" y="17432"/>
                </a:lnTo>
                <a:lnTo>
                  <a:pt x="176406" y="4506"/>
                </a:lnTo>
                <a:lnTo>
                  <a:pt x="220929" y="0"/>
                </a:lnTo>
                <a:lnTo>
                  <a:pt x="265452" y="4506"/>
                </a:lnTo>
                <a:lnTo>
                  <a:pt x="306921" y="17432"/>
                </a:lnTo>
                <a:lnTo>
                  <a:pt x="344449" y="37886"/>
                </a:lnTo>
                <a:lnTo>
                  <a:pt x="377147" y="64976"/>
                </a:lnTo>
                <a:lnTo>
                  <a:pt x="404125" y="97811"/>
                </a:lnTo>
                <a:lnTo>
                  <a:pt x="424495" y="135499"/>
                </a:lnTo>
                <a:lnTo>
                  <a:pt x="437369" y="177148"/>
                </a:lnTo>
                <a:lnTo>
                  <a:pt x="441858" y="221869"/>
                </a:lnTo>
                <a:lnTo>
                  <a:pt x="437369" y="266552"/>
                </a:lnTo>
                <a:lnTo>
                  <a:pt x="424495" y="308185"/>
                </a:lnTo>
                <a:lnTo>
                  <a:pt x="404125" y="345871"/>
                </a:lnTo>
                <a:lnTo>
                  <a:pt x="377147" y="378713"/>
                </a:lnTo>
                <a:lnTo>
                  <a:pt x="344449" y="405818"/>
                </a:lnTo>
                <a:lnTo>
                  <a:pt x="306921" y="426287"/>
                </a:lnTo>
                <a:lnTo>
                  <a:pt x="265452" y="439226"/>
                </a:lnTo>
                <a:lnTo>
                  <a:pt x="220929" y="443738"/>
                </a:lnTo>
                <a:lnTo>
                  <a:pt x="176406" y="439226"/>
                </a:lnTo>
                <a:lnTo>
                  <a:pt x="134936" y="426287"/>
                </a:lnTo>
                <a:lnTo>
                  <a:pt x="97408" y="405818"/>
                </a:lnTo>
                <a:lnTo>
                  <a:pt x="64711" y="378714"/>
                </a:lnTo>
                <a:lnTo>
                  <a:pt x="37733" y="345871"/>
                </a:lnTo>
                <a:lnTo>
                  <a:pt x="17362" y="308185"/>
                </a:lnTo>
                <a:lnTo>
                  <a:pt x="4488" y="266552"/>
                </a:lnTo>
                <a:lnTo>
                  <a:pt x="0" y="221869"/>
                </a:lnTo>
                <a:close/>
              </a:path>
            </a:pathLst>
          </a:custGeom>
          <a:ln w="25399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2183" y="5035803"/>
            <a:ext cx="208661" cy="1671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941019" y="4908295"/>
            <a:ext cx="1016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EC7C30"/>
                </a:solidFill>
                <a:latin typeface="Cambria"/>
                <a:cs typeface="Cambria"/>
              </a:rPr>
              <a:t>150</a:t>
            </a:r>
            <a:r>
              <a:rPr sz="1200" b="1" spc="20" dirty="0">
                <a:solidFill>
                  <a:srgbClr val="EC7C30"/>
                </a:solidFill>
                <a:latin typeface="Cambria"/>
                <a:cs typeface="Cambria"/>
              </a:rPr>
              <a:t> </a:t>
            </a:r>
            <a:r>
              <a:rPr sz="1200" b="1" spc="-15" dirty="0">
                <a:solidFill>
                  <a:srgbClr val="EC7C30"/>
                </a:solidFill>
                <a:latin typeface="Cambria"/>
                <a:cs typeface="Cambria"/>
              </a:rPr>
              <a:t>000</a:t>
            </a:r>
            <a:endParaRPr sz="1200">
              <a:latin typeface="Cambria"/>
              <a:cs typeface="Cambria"/>
            </a:endParaRPr>
          </a:p>
          <a:p>
            <a:pPr marL="12700">
              <a:lnSpc>
                <a:spcPct val="100000"/>
              </a:lnSpc>
            </a:pPr>
            <a:r>
              <a:rPr sz="1200" b="1" spc="-90" dirty="0">
                <a:solidFill>
                  <a:srgbClr val="EC7C30"/>
                </a:solidFill>
                <a:latin typeface="Century Gothic"/>
                <a:cs typeface="Century Gothic"/>
              </a:rPr>
              <a:t>о</a:t>
            </a:r>
            <a:r>
              <a:rPr sz="1200" b="1" spc="-60" dirty="0">
                <a:solidFill>
                  <a:srgbClr val="EC7C30"/>
                </a:solidFill>
                <a:latin typeface="Century Gothic"/>
                <a:cs typeface="Century Gothic"/>
              </a:rPr>
              <a:t>буч</a:t>
            </a:r>
            <a:r>
              <a:rPr sz="1200" b="1" spc="-110" dirty="0">
                <a:solidFill>
                  <a:srgbClr val="EC7C30"/>
                </a:solidFill>
                <a:latin typeface="Century Gothic"/>
                <a:cs typeface="Century Gothic"/>
              </a:rPr>
              <a:t>ающ</a:t>
            </a:r>
            <a:r>
              <a:rPr sz="1200" b="1" spc="-90" dirty="0">
                <a:solidFill>
                  <a:srgbClr val="EC7C30"/>
                </a:solidFill>
                <a:latin typeface="Century Gothic"/>
                <a:cs typeface="Century Gothic"/>
              </a:rPr>
              <a:t>и</a:t>
            </a:r>
            <a:r>
              <a:rPr sz="1200" b="1" spc="-110" dirty="0">
                <a:solidFill>
                  <a:srgbClr val="EC7C30"/>
                </a:solidFill>
                <a:latin typeface="Century Gothic"/>
                <a:cs typeface="Century Gothic"/>
              </a:rPr>
              <a:t>х</a:t>
            </a:r>
            <a:r>
              <a:rPr sz="1200" b="1" spc="-135" dirty="0">
                <a:solidFill>
                  <a:srgbClr val="EC7C30"/>
                </a:solidFill>
                <a:latin typeface="Century Gothic"/>
                <a:cs typeface="Century Gothic"/>
              </a:rPr>
              <a:t>с</a:t>
            </a:r>
            <a:r>
              <a:rPr sz="1200" b="1" spc="-20" dirty="0">
                <a:solidFill>
                  <a:srgbClr val="EC7C30"/>
                </a:solidFill>
                <a:latin typeface="Century Gothic"/>
                <a:cs typeface="Century Gothic"/>
              </a:rPr>
              <a:t>я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22651" y="4984750"/>
            <a:ext cx="18148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0" spc="-40" dirty="0">
                <a:latin typeface="Bahnschrift Light"/>
                <a:cs typeface="Bahnschrift Light"/>
              </a:rPr>
              <a:t>в </a:t>
            </a:r>
            <a:r>
              <a:rPr sz="900" b="0" spc="5" dirty="0">
                <a:latin typeface="Bahnschrift Light"/>
                <a:cs typeface="Bahnschrift Light"/>
              </a:rPr>
              <a:t>колледжах, трансформируемых  </a:t>
            </a:r>
            <a:r>
              <a:rPr sz="900" b="0" spc="-40" dirty="0">
                <a:latin typeface="Bahnschrift Light"/>
                <a:cs typeface="Bahnschrift Light"/>
              </a:rPr>
              <a:t>в </a:t>
            </a:r>
            <a:r>
              <a:rPr sz="900" b="0" spc="-5" dirty="0">
                <a:latin typeface="Bahnschrift Light"/>
                <a:cs typeface="Bahnschrift Light"/>
              </a:rPr>
              <a:t>рамках</a:t>
            </a:r>
            <a:r>
              <a:rPr sz="900" b="0" spc="70" dirty="0">
                <a:latin typeface="Bahnschrift Light"/>
                <a:cs typeface="Bahnschrift Light"/>
              </a:rPr>
              <a:t> </a:t>
            </a:r>
            <a:r>
              <a:rPr sz="900" b="0" spc="-5" dirty="0">
                <a:latin typeface="Bahnschrift Light"/>
                <a:cs typeface="Bahnschrift Light"/>
              </a:rPr>
              <a:t>проекта</a:t>
            </a:r>
            <a:endParaRPr sz="900">
              <a:latin typeface="Bahnschrift Light"/>
              <a:cs typeface="Bahnschrift 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78455" y="6224727"/>
            <a:ext cx="1311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10" dirty="0">
                <a:latin typeface="Bahnschrift Light"/>
                <a:cs typeface="Bahnschrift Light"/>
              </a:rPr>
              <a:t>софинансирование</a:t>
            </a:r>
            <a:endParaRPr sz="900">
              <a:latin typeface="Bahnschrift Light"/>
              <a:cs typeface="Bahnschrift Light"/>
            </a:endParaRPr>
          </a:p>
          <a:p>
            <a:pPr marL="12700">
              <a:lnSpc>
                <a:spcPct val="100000"/>
              </a:lnSpc>
            </a:pPr>
            <a:r>
              <a:rPr sz="900" b="0" spc="-15" dirty="0">
                <a:latin typeface="Bahnschrift Light"/>
                <a:cs typeface="Bahnschrift Light"/>
              </a:rPr>
              <a:t>из средств</a:t>
            </a:r>
            <a:r>
              <a:rPr sz="900" b="0" spc="-45" dirty="0">
                <a:latin typeface="Bahnschrift Light"/>
                <a:cs typeface="Bahnschrift Light"/>
              </a:rPr>
              <a:t> </a:t>
            </a:r>
            <a:r>
              <a:rPr sz="900" b="0" spc="-10" dirty="0">
                <a:latin typeface="Bahnschrift Light"/>
                <a:cs typeface="Bahnschrift Light"/>
              </a:rPr>
              <a:t>предприятий</a:t>
            </a:r>
            <a:endParaRPr sz="900">
              <a:latin typeface="Bahnschrift Light"/>
              <a:cs typeface="Bahnschrift 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72413" y="6284163"/>
            <a:ext cx="12147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A4A4A4"/>
                </a:solidFill>
                <a:latin typeface="Cambria"/>
                <a:cs typeface="Cambria"/>
              </a:rPr>
              <a:t>1,5 </a:t>
            </a:r>
            <a:r>
              <a:rPr sz="1200" b="1" spc="-40" dirty="0">
                <a:solidFill>
                  <a:srgbClr val="A4A4A4"/>
                </a:solidFill>
                <a:latin typeface="Century Gothic"/>
                <a:cs typeface="Century Gothic"/>
              </a:rPr>
              <a:t>млрд</a:t>
            </a:r>
            <a:r>
              <a:rPr sz="1200" b="1" spc="-75" dirty="0">
                <a:solidFill>
                  <a:srgbClr val="A4A4A4"/>
                </a:solidFill>
                <a:latin typeface="Century Gothic"/>
                <a:cs typeface="Century Gothic"/>
              </a:rPr>
              <a:t> </a:t>
            </a:r>
            <a:r>
              <a:rPr sz="1200" b="1" spc="-60" dirty="0">
                <a:solidFill>
                  <a:srgbClr val="A4A4A4"/>
                </a:solidFill>
                <a:latin typeface="Century Gothic"/>
                <a:cs typeface="Century Gothic"/>
              </a:rPr>
              <a:t>рублей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82866" y="6161328"/>
            <a:ext cx="447675" cy="457200"/>
          </a:xfrm>
          <a:custGeom>
            <a:avLst/>
            <a:gdLst/>
            <a:ahLst/>
            <a:cxnLst/>
            <a:rect l="l" t="t" r="r" b="b"/>
            <a:pathLst>
              <a:path w="447675" h="457200">
                <a:moveTo>
                  <a:pt x="223647" y="0"/>
                </a:moveTo>
                <a:lnTo>
                  <a:pt x="178573" y="4639"/>
                </a:lnTo>
                <a:lnTo>
                  <a:pt x="136592" y="17947"/>
                </a:lnTo>
                <a:lnTo>
                  <a:pt x="98602" y="39003"/>
                </a:lnTo>
                <a:lnTo>
                  <a:pt x="65503" y="66890"/>
                </a:lnTo>
                <a:lnTo>
                  <a:pt x="38194" y="100690"/>
                </a:lnTo>
                <a:lnTo>
                  <a:pt x="17574" y="139485"/>
                </a:lnTo>
                <a:lnTo>
                  <a:pt x="4543" y="182355"/>
                </a:lnTo>
                <a:lnTo>
                  <a:pt x="0" y="228384"/>
                </a:lnTo>
                <a:lnTo>
                  <a:pt x="4543" y="274408"/>
                </a:lnTo>
                <a:lnTo>
                  <a:pt x="17574" y="317275"/>
                </a:lnTo>
                <a:lnTo>
                  <a:pt x="38194" y="356067"/>
                </a:lnTo>
                <a:lnTo>
                  <a:pt x="65503" y="389866"/>
                </a:lnTo>
                <a:lnTo>
                  <a:pt x="98602" y="417752"/>
                </a:lnTo>
                <a:lnTo>
                  <a:pt x="136592" y="438808"/>
                </a:lnTo>
                <a:lnTo>
                  <a:pt x="178573" y="452115"/>
                </a:lnTo>
                <a:lnTo>
                  <a:pt x="223647" y="456755"/>
                </a:lnTo>
                <a:lnTo>
                  <a:pt x="268716" y="452115"/>
                </a:lnTo>
                <a:lnTo>
                  <a:pt x="310694" y="438808"/>
                </a:lnTo>
                <a:lnTo>
                  <a:pt x="348682" y="417752"/>
                </a:lnTo>
                <a:lnTo>
                  <a:pt x="381779" y="389866"/>
                </a:lnTo>
                <a:lnTo>
                  <a:pt x="409087" y="356067"/>
                </a:lnTo>
                <a:lnTo>
                  <a:pt x="429706" y="317275"/>
                </a:lnTo>
                <a:lnTo>
                  <a:pt x="442737" y="274408"/>
                </a:lnTo>
                <a:lnTo>
                  <a:pt x="447281" y="228384"/>
                </a:lnTo>
                <a:lnTo>
                  <a:pt x="442737" y="182355"/>
                </a:lnTo>
                <a:lnTo>
                  <a:pt x="429706" y="139485"/>
                </a:lnTo>
                <a:lnTo>
                  <a:pt x="409087" y="100690"/>
                </a:lnTo>
                <a:lnTo>
                  <a:pt x="381779" y="66890"/>
                </a:lnTo>
                <a:lnTo>
                  <a:pt x="348682" y="39003"/>
                </a:lnTo>
                <a:lnTo>
                  <a:pt x="310694" y="17947"/>
                </a:lnTo>
                <a:lnTo>
                  <a:pt x="268716" y="4639"/>
                </a:lnTo>
                <a:lnTo>
                  <a:pt x="223647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0900" y="6316116"/>
            <a:ext cx="211226" cy="1720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5584" y="5613400"/>
            <a:ext cx="441959" cy="473075"/>
          </a:xfrm>
          <a:custGeom>
            <a:avLst/>
            <a:gdLst/>
            <a:ahLst/>
            <a:cxnLst/>
            <a:rect l="l" t="t" r="r" b="b"/>
            <a:pathLst>
              <a:path w="441959" h="473075">
                <a:moveTo>
                  <a:pt x="220929" y="0"/>
                </a:moveTo>
                <a:lnTo>
                  <a:pt x="176406" y="4802"/>
                </a:lnTo>
                <a:lnTo>
                  <a:pt x="134936" y="18577"/>
                </a:lnTo>
                <a:lnTo>
                  <a:pt x="97408" y="40373"/>
                </a:lnTo>
                <a:lnTo>
                  <a:pt x="64711" y="69238"/>
                </a:lnTo>
                <a:lnTo>
                  <a:pt x="37733" y="104223"/>
                </a:lnTo>
                <a:lnTo>
                  <a:pt x="17362" y="144376"/>
                </a:lnTo>
                <a:lnTo>
                  <a:pt x="4488" y="188747"/>
                </a:lnTo>
                <a:lnTo>
                  <a:pt x="0" y="236385"/>
                </a:lnTo>
                <a:lnTo>
                  <a:pt x="4488" y="284021"/>
                </a:lnTo>
                <a:lnTo>
                  <a:pt x="17362" y="328391"/>
                </a:lnTo>
                <a:lnTo>
                  <a:pt x="37733" y="368542"/>
                </a:lnTo>
                <a:lnTo>
                  <a:pt x="64711" y="403525"/>
                </a:lnTo>
                <a:lnTo>
                  <a:pt x="97408" y="432388"/>
                </a:lnTo>
                <a:lnTo>
                  <a:pt x="134936" y="454181"/>
                </a:lnTo>
                <a:lnTo>
                  <a:pt x="176406" y="467955"/>
                </a:lnTo>
                <a:lnTo>
                  <a:pt x="220929" y="472757"/>
                </a:lnTo>
                <a:lnTo>
                  <a:pt x="265451" y="467955"/>
                </a:lnTo>
                <a:lnTo>
                  <a:pt x="306919" y="454181"/>
                </a:lnTo>
                <a:lnTo>
                  <a:pt x="344445" y="432388"/>
                </a:lnTo>
                <a:lnTo>
                  <a:pt x="377140" y="403525"/>
                </a:lnTo>
                <a:lnTo>
                  <a:pt x="404116" y="368542"/>
                </a:lnTo>
                <a:lnTo>
                  <a:pt x="424484" y="328391"/>
                </a:lnTo>
                <a:lnTo>
                  <a:pt x="437357" y="284021"/>
                </a:lnTo>
                <a:lnTo>
                  <a:pt x="441845" y="236385"/>
                </a:lnTo>
                <a:lnTo>
                  <a:pt x="437357" y="188747"/>
                </a:lnTo>
                <a:lnTo>
                  <a:pt x="424484" y="144376"/>
                </a:lnTo>
                <a:lnTo>
                  <a:pt x="404116" y="104223"/>
                </a:lnTo>
                <a:lnTo>
                  <a:pt x="377140" y="69238"/>
                </a:lnTo>
                <a:lnTo>
                  <a:pt x="344445" y="40373"/>
                </a:lnTo>
                <a:lnTo>
                  <a:pt x="306919" y="18577"/>
                </a:lnTo>
                <a:lnTo>
                  <a:pt x="265451" y="4802"/>
                </a:lnTo>
                <a:lnTo>
                  <a:pt x="220929" y="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02183" y="5770994"/>
            <a:ext cx="208661" cy="1780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85519" y="5744057"/>
            <a:ext cx="10883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006FC0"/>
                </a:solidFill>
                <a:latin typeface="Cambria"/>
                <a:cs typeface="Cambria"/>
              </a:rPr>
              <a:t>7 </a:t>
            </a:r>
            <a:r>
              <a:rPr sz="1200" b="1" spc="-40" dirty="0">
                <a:solidFill>
                  <a:srgbClr val="006FC0"/>
                </a:solidFill>
                <a:latin typeface="Century Gothic"/>
                <a:cs typeface="Century Gothic"/>
              </a:rPr>
              <a:t>млрд</a:t>
            </a:r>
            <a:r>
              <a:rPr sz="1200" b="1" spc="-80" dirty="0">
                <a:solidFill>
                  <a:srgbClr val="006FC0"/>
                </a:solidFill>
                <a:latin typeface="Century Gothic"/>
                <a:cs typeface="Century Gothic"/>
              </a:rPr>
              <a:t> </a:t>
            </a:r>
            <a:r>
              <a:rPr sz="1200" b="1" spc="-60" dirty="0">
                <a:solidFill>
                  <a:srgbClr val="006FC0"/>
                </a:solidFill>
                <a:latin typeface="Century Gothic"/>
                <a:cs typeface="Century Gothic"/>
              </a:rPr>
              <a:t>рублей</a:t>
            </a:r>
            <a:endParaRPr sz="120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01061" y="5684621"/>
            <a:ext cx="13023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b="0" dirty="0">
                <a:latin typeface="Bahnschrift Light"/>
                <a:cs typeface="Bahnschrift Light"/>
              </a:rPr>
              <a:t>господдержка  </a:t>
            </a:r>
            <a:r>
              <a:rPr sz="900" b="0" spc="-10" dirty="0">
                <a:latin typeface="Bahnschrift Light"/>
                <a:cs typeface="Bahnschrift Light"/>
              </a:rPr>
              <a:t>федерального</a:t>
            </a:r>
            <a:r>
              <a:rPr sz="900" b="0" spc="30" dirty="0">
                <a:latin typeface="Bahnschrift Light"/>
                <a:cs typeface="Bahnschrift Light"/>
              </a:rPr>
              <a:t> </a:t>
            </a:r>
            <a:r>
              <a:rPr sz="900" b="0" spc="5" dirty="0">
                <a:latin typeface="Bahnschrift Light"/>
                <a:cs typeface="Bahnschrift Light"/>
              </a:rPr>
              <a:t>бюджета</a:t>
            </a:r>
            <a:endParaRPr sz="900">
              <a:latin typeface="Bahnschrift Light"/>
              <a:cs typeface="Bahnschrift 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649836" y="247650"/>
            <a:ext cx="280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0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BEBEBE"/>
                </a:solidFill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04594" y="2463545"/>
            <a:ext cx="73088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М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-254" dirty="0">
                <a:solidFill>
                  <a:srgbClr val="7E7E7E"/>
                </a:solidFill>
                <a:latin typeface="Calibri"/>
                <a:cs typeface="Calibri"/>
              </a:rPr>
              <a:t>т</a:t>
            </a:r>
            <a:r>
              <a:rPr sz="800" i="1" spc="75" dirty="0">
                <a:solidFill>
                  <a:srgbClr val="7E7E7E"/>
                </a:solidFill>
                <a:latin typeface="Calibri"/>
                <a:cs typeface="Calibri"/>
              </a:rPr>
              <a:t>а</a:t>
            </a:r>
            <a:r>
              <a:rPr sz="800" i="1" spc="70" dirty="0">
                <a:solidFill>
                  <a:srgbClr val="7E7E7E"/>
                </a:solidFill>
                <a:latin typeface="Calibri"/>
                <a:cs typeface="Calibri"/>
              </a:rPr>
              <a:t>л</a:t>
            </a: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л</a:t>
            </a:r>
            <a:r>
              <a:rPr sz="800" i="1" spc="85" dirty="0">
                <a:solidFill>
                  <a:srgbClr val="7E7E7E"/>
                </a:solidFill>
                <a:latin typeface="Calibri"/>
                <a:cs typeface="Calibri"/>
              </a:rPr>
              <a:t>у</a:t>
            </a: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рг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ия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59710" y="2386076"/>
            <a:ext cx="97726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45110">
              <a:lnSpc>
                <a:spcPct val="100000"/>
              </a:lnSpc>
              <a:spcBef>
                <a:spcPts val="105"/>
              </a:spcBef>
            </a:pPr>
            <a:r>
              <a:rPr sz="800" i="1" spc="50" dirty="0">
                <a:solidFill>
                  <a:srgbClr val="7E7E7E"/>
                </a:solidFill>
                <a:latin typeface="Calibri"/>
                <a:cs typeface="Calibri"/>
              </a:rPr>
              <a:t>Атомная  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про</a:t>
            </a: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мы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ш</a:t>
            </a: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л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нн</a:t>
            </a:r>
            <a:r>
              <a:rPr sz="800" i="1" spc="100" dirty="0">
                <a:solidFill>
                  <a:srgbClr val="7E7E7E"/>
                </a:solidFill>
                <a:latin typeface="Calibri"/>
                <a:cs typeface="Calibri"/>
              </a:rPr>
              <a:t>о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с</a:t>
            </a:r>
            <a:r>
              <a:rPr sz="800" i="1" spc="-265" dirty="0">
                <a:solidFill>
                  <a:srgbClr val="7E7E7E"/>
                </a:solidFill>
                <a:latin typeface="Calibri"/>
                <a:cs typeface="Calibri"/>
              </a:rPr>
              <a:t>т</a:t>
            </a:r>
            <a:r>
              <a:rPr sz="800" i="1" spc="75" dirty="0">
                <a:solidFill>
                  <a:srgbClr val="7E7E7E"/>
                </a:solidFill>
                <a:latin typeface="Calibri"/>
                <a:cs typeface="Calibri"/>
              </a:rPr>
              <a:t>ь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7728" y="2463545"/>
            <a:ext cx="112331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Химическая</a:t>
            </a:r>
            <a:r>
              <a:rPr sz="800" i="1" spc="-1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800" i="1" spc="45" dirty="0">
                <a:solidFill>
                  <a:srgbClr val="7E7E7E"/>
                </a:solidFill>
                <a:latin typeface="Calibri"/>
                <a:cs typeface="Calibri"/>
              </a:rPr>
              <a:t>отрасль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7223" y="3659251"/>
            <a:ext cx="98806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i="1" spc="85" dirty="0">
                <a:solidFill>
                  <a:srgbClr val="7E7E7E"/>
                </a:solidFill>
                <a:latin typeface="Calibri"/>
                <a:cs typeface="Calibri"/>
              </a:rPr>
              <a:t>Машиностроение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88388" y="3609213"/>
            <a:ext cx="106235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770" marR="5080" indent="-306705">
              <a:lnSpc>
                <a:spcPct val="100000"/>
              </a:lnSpc>
              <a:spcBef>
                <a:spcPts val="100"/>
              </a:spcBef>
            </a:pPr>
            <a:r>
              <a:rPr sz="800" i="1" spc="165" dirty="0">
                <a:solidFill>
                  <a:srgbClr val="7E7E7E"/>
                </a:solidFill>
                <a:latin typeface="Calibri"/>
                <a:cs typeface="Calibri"/>
              </a:rPr>
              <a:t>Ф</a:t>
            </a: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армац</a:t>
            </a:r>
            <a:r>
              <a:rPr sz="800" i="1" spc="80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в</a:t>
            </a:r>
            <a:r>
              <a:rPr sz="800" i="1" spc="-254" dirty="0">
                <a:solidFill>
                  <a:srgbClr val="7E7E7E"/>
                </a:solidFill>
                <a:latin typeface="Calibri"/>
                <a:cs typeface="Calibri"/>
              </a:rPr>
              <a:t>т</a:t>
            </a:r>
            <a:r>
              <a:rPr sz="800" i="1" spc="125" dirty="0">
                <a:solidFill>
                  <a:srgbClr val="7E7E7E"/>
                </a:solidFill>
                <a:latin typeface="Calibri"/>
                <a:cs typeface="Calibri"/>
              </a:rPr>
              <a:t>и</a:t>
            </a:r>
            <a:r>
              <a:rPr sz="800" i="1" spc="110" dirty="0">
                <a:solidFill>
                  <a:srgbClr val="7E7E7E"/>
                </a:solidFill>
                <a:latin typeface="Calibri"/>
                <a:cs typeface="Calibri"/>
              </a:rPr>
              <a:t>ч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с</a:t>
            </a:r>
            <a:r>
              <a:rPr sz="800" i="1" spc="70" dirty="0">
                <a:solidFill>
                  <a:srgbClr val="7E7E7E"/>
                </a:solidFill>
                <a:latin typeface="Calibri"/>
                <a:cs typeface="Calibri"/>
              </a:rPr>
              <a:t>к</a:t>
            </a:r>
            <a:r>
              <a:rPr sz="800" i="1" spc="65" dirty="0">
                <a:solidFill>
                  <a:srgbClr val="7E7E7E"/>
                </a:solidFill>
                <a:latin typeface="Calibri"/>
                <a:cs typeface="Calibri"/>
              </a:rPr>
              <a:t>а</a:t>
            </a:r>
            <a:r>
              <a:rPr sz="800" i="1" spc="75" dirty="0">
                <a:solidFill>
                  <a:srgbClr val="7E7E7E"/>
                </a:solidFill>
                <a:latin typeface="Calibri"/>
                <a:cs typeface="Calibri"/>
              </a:rPr>
              <a:t>я </a:t>
            </a:r>
            <a:r>
              <a:rPr sz="800" i="1" spc="5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800" i="1" spc="45" dirty="0">
                <a:solidFill>
                  <a:srgbClr val="7E7E7E"/>
                </a:solidFill>
                <a:latin typeface="Calibri"/>
                <a:cs typeface="Calibri"/>
              </a:rPr>
              <a:t>отрасль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74391" y="3616833"/>
            <a:ext cx="107823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985" marR="5080" indent="-248920">
              <a:lnSpc>
                <a:spcPct val="100000"/>
              </a:lnSpc>
              <a:spcBef>
                <a:spcPts val="100"/>
              </a:spcBef>
            </a:pPr>
            <a:r>
              <a:rPr sz="800" i="1" spc="170" dirty="0">
                <a:solidFill>
                  <a:srgbClr val="7E7E7E"/>
                </a:solidFill>
                <a:latin typeface="Calibri"/>
                <a:cs typeface="Calibri"/>
              </a:rPr>
              <a:t>Ж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л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з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н</a:t>
            </a:r>
            <a:r>
              <a:rPr sz="800" i="1" spc="100" dirty="0">
                <a:solidFill>
                  <a:srgbClr val="7E7E7E"/>
                </a:solidFill>
                <a:latin typeface="Calibri"/>
                <a:cs typeface="Calibri"/>
              </a:rPr>
              <a:t>одо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ро</a:t>
            </a:r>
            <a:r>
              <a:rPr sz="800" i="1" spc="30" dirty="0">
                <a:solidFill>
                  <a:srgbClr val="7E7E7E"/>
                </a:solidFill>
                <a:latin typeface="Calibri"/>
                <a:cs typeface="Calibri"/>
              </a:rPr>
              <a:t>ж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н</a:t>
            </a: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ы</a:t>
            </a:r>
            <a:r>
              <a:rPr sz="800" i="1" spc="100" dirty="0">
                <a:solidFill>
                  <a:srgbClr val="7E7E7E"/>
                </a:solidFill>
                <a:latin typeface="Calibri"/>
                <a:cs typeface="Calibri"/>
              </a:rPr>
              <a:t>й </a:t>
            </a:r>
            <a:r>
              <a:rPr sz="800" i="1" spc="6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800" i="1" spc="30" dirty="0">
                <a:solidFill>
                  <a:srgbClr val="7E7E7E"/>
                </a:solidFill>
                <a:latin typeface="Calibri"/>
                <a:cs typeface="Calibri"/>
              </a:rPr>
              <a:t>транспорт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176776" y="3597655"/>
            <a:ext cx="97726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9560">
              <a:lnSpc>
                <a:spcPct val="100000"/>
              </a:lnSpc>
              <a:spcBef>
                <a:spcPts val="100"/>
              </a:spcBef>
            </a:pP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Легкая  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про</a:t>
            </a:r>
            <a:r>
              <a:rPr sz="800" i="1" spc="95" dirty="0">
                <a:solidFill>
                  <a:srgbClr val="7E7E7E"/>
                </a:solidFill>
                <a:latin typeface="Calibri"/>
                <a:cs typeface="Calibri"/>
              </a:rPr>
              <a:t>мы</a:t>
            </a:r>
            <a:r>
              <a:rPr sz="800" i="1" spc="120" dirty="0">
                <a:solidFill>
                  <a:srgbClr val="7E7E7E"/>
                </a:solidFill>
                <a:latin typeface="Calibri"/>
                <a:cs typeface="Calibri"/>
              </a:rPr>
              <a:t>ш</a:t>
            </a:r>
            <a:r>
              <a:rPr sz="800" i="1" spc="90" dirty="0">
                <a:solidFill>
                  <a:srgbClr val="7E7E7E"/>
                </a:solidFill>
                <a:latin typeface="Calibri"/>
                <a:cs typeface="Calibri"/>
              </a:rPr>
              <a:t>л</a:t>
            </a:r>
            <a:r>
              <a:rPr sz="800" i="1" spc="105" dirty="0">
                <a:solidFill>
                  <a:srgbClr val="7E7E7E"/>
                </a:solidFill>
                <a:latin typeface="Calibri"/>
                <a:cs typeface="Calibri"/>
              </a:rPr>
              <a:t>е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нн</a:t>
            </a:r>
            <a:r>
              <a:rPr sz="800" i="1" spc="100" dirty="0">
                <a:solidFill>
                  <a:srgbClr val="7E7E7E"/>
                </a:solidFill>
                <a:latin typeface="Calibri"/>
                <a:cs typeface="Calibri"/>
              </a:rPr>
              <a:t>о</a:t>
            </a:r>
            <a:r>
              <a:rPr sz="800" i="1" spc="114" dirty="0">
                <a:solidFill>
                  <a:srgbClr val="7E7E7E"/>
                </a:solidFill>
                <a:latin typeface="Calibri"/>
                <a:cs typeface="Calibri"/>
              </a:rPr>
              <a:t>с</a:t>
            </a:r>
            <a:r>
              <a:rPr sz="800" i="1" spc="-265" dirty="0">
                <a:solidFill>
                  <a:srgbClr val="7E7E7E"/>
                </a:solidFill>
                <a:latin typeface="Calibri"/>
                <a:cs typeface="Calibri"/>
              </a:rPr>
              <a:t>т</a:t>
            </a:r>
            <a:r>
              <a:rPr sz="800" i="1" spc="75" dirty="0">
                <a:solidFill>
                  <a:srgbClr val="7E7E7E"/>
                </a:solidFill>
                <a:latin typeface="Calibri"/>
                <a:cs typeface="Calibri"/>
              </a:rPr>
              <a:t>ь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707895" y="1664373"/>
            <a:ext cx="630008" cy="630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929889" y="1694700"/>
            <a:ext cx="591807" cy="5918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75754" y="1727009"/>
            <a:ext cx="610044" cy="6100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242815" y="1658467"/>
            <a:ext cx="628040" cy="6280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75754" y="2791167"/>
            <a:ext cx="688632" cy="68863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70507" y="2797911"/>
            <a:ext cx="660044" cy="66004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2988564" y="2795714"/>
            <a:ext cx="651573" cy="65157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273041" y="2809925"/>
            <a:ext cx="626567" cy="62656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85684" y="2791205"/>
            <a:ext cx="3840479" cy="2425065"/>
          </a:xfrm>
          <a:custGeom>
            <a:avLst/>
            <a:gdLst/>
            <a:ahLst/>
            <a:cxnLst/>
            <a:rect l="l" t="t" r="r" b="b"/>
            <a:pathLst>
              <a:path w="3840479" h="2425065">
                <a:moveTo>
                  <a:pt x="0" y="2425065"/>
                </a:moveTo>
                <a:lnTo>
                  <a:pt x="3840479" y="2425065"/>
                </a:lnTo>
                <a:lnTo>
                  <a:pt x="3840479" y="0"/>
                </a:lnTo>
                <a:lnTo>
                  <a:pt x="0" y="0"/>
                </a:lnTo>
                <a:lnTo>
                  <a:pt x="0" y="2425065"/>
                </a:lnTo>
                <a:close/>
              </a:path>
            </a:pathLst>
          </a:custGeom>
          <a:ln w="2540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0022299" y="3051756"/>
            <a:ext cx="519445" cy="46117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002212" y="3094048"/>
            <a:ext cx="515767" cy="4579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876920" y="3611371"/>
            <a:ext cx="8337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i="1" spc="150" dirty="0">
                <a:latin typeface="Calibri"/>
                <a:cs typeface="Calibri"/>
              </a:rPr>
              <a:t>Колледжи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735311" y="3611371"/>
            <a:ext cx="11125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i="1" spc="135" dirty="0">
                <a:latin typeface="Calibri"/>
                <a:cs typeface="Calibri"/>
              </a:rPr>
              <a:t>Предприятия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702040" y="4726304"/>
            <a:ext cx="11817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i="1" spc="170" dirty="0">
                <a:latin typeface="Calibri"/>
                <a:cs typeface="Calibri"/>
              </a:rPr>
              <a:t>К</a:t>
            </a:r>
            <a:r>
              <a:rPr sz="1200" i="1" spc="165" dirty="0">
                <a:latin typeface="Calibri"/>
                <a:cs typeface="Calibri"/>
              </a:rPr>
              <a:t>о</a:t>
            </a:r>
            <a:r>
              <a:rPr sz="1200" i="1" spc="150" dirty="0">
                <a:latin typeface="Calibri"/>
                <a:cs typeface="Calibri"/>
              </a:rPr>
              <a:t>лле</a:t>
            </a:r>
            <a:r>
              <a:rPr sz="1200" i="1" spc="75" dirty="0">
                <a:latin typeface="Calibri"/>
                <a:cs typeface="Calibri"/>
              </a:rPr>
              <a:t>д</a:t>
            </a:r>
            <a:r>
              <a:rPr sz="1200" i="1" spc="105" dirty="0">
                <a:latin typeface="Calibri"/>
                <a:cs typeface="Calibri"/>
              </a:rPr>
              <a:t>ж</a:t>
            </a:r>
            <a:r>
              <a:rPr sz="1200" spc="85" dirty="0">
                <a:latin typeface="Calibri"/>
                <a:cs typeface="Calibri"/>
              </a:rPr>
              <a:t>-</a:t>
            </a:r>
            <a:r>
              <a:rPr sz="1200" i="1" spc="160" dirty="0">
                <a:latin typeface="Calibri"/>
                <a:cs typeface="Calibri"/>
              </a:rPr>
              <a:t>я</a:t>
            </a:r>
            <a:r>
              <a:rPr sz="1200" i="1" spc="180" dirty="0">
                <a:latin typeface="Calibri"/>
                <a:cs typeface="Calibri"/>
              </a:rPr>
              <a:t>др</a:t>
            </a:r>
            <a:r>
              <a:rPr sz="1200" i="1" spc="145" dirty="0">
                <a:latin typeface="Calibri"/>
                <a:cs typeface="Calibri"/>
              </a:rPr>
              <a:t>о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8960808" y="4171135"/>
            <a:ext cx="515767" cy="45791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224771" y="2999232"/>
            <a:ext cx="123444" cy="100888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285858" y="3018789"/>
            <a:ext cx="0" cy="923925"/>
          </a:xfrm>
          <a:custGeom>
            <a:avLst/>
            <a:gdLst/>
            <a:ahLst/>
            <a:cxnLst/>
            <a:rect l="l" t="t" r="r" b="b"/>
            <a:pathLst>
              <a:path h="923925">
                <a:moveTo>
                  <a:pt x="0" y="0"/>
                </a:moveTo>
                <a:lnTo>
                  <a:pt x="0" y="923925"/>
                </a:lnTo>
              </a:path>
            </a:pathLst>
          </a:custGeom>
          <a:ln w="38100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6493890" y="1501520"/>
            <a:ext cx="5423535" cy="109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6060" marR="219075" indent="-1270" algn="ctr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EC7C30"/>
                </a:solidFill>
                <a:latin typeface="Calibri"/>
                <a:cs typeface="Calibri"/>
              </a:rPr>
              <a:t>Кластер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–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создаваемое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по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отраслевому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принципу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на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основе  соглашения о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партнерстве без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образования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юридического</a:t>
            </a:r>
            <a:r>
              <a:rPr sz="1400" b="1" spc="-15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лица 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объединение образовательных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организаций,</a:t>
            </a:r>
            <a:r>
              <a:rPr sz="1400" b="1" spc="-110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реализующих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образовательные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программы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СПО,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с организациями,</a:t>
            </a:r>
            <a:r>
              <a:rPr sz="1400" b="1" spc="-7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1400" b="1" spc="-5" dirty="0">
                <a:solidFill>
                  <a:srgbClr val="4471C4"/>
                </a:solidFill>
                <a:latin typeface="Calibri"/>
                <a:cs typeface="Calibri"/>
              </a:rPr>
              <a:t>действующими</a:t>
            </a:r>
            <a:endParaRPr sz="1400">
              <a:latin typeface="Calibri"/>
              <a:cs typeface="Calibri"/>
            </a:endParaRPr>
          </a:p>
          <a:p>
            <a:pPr marL="1905" algn="ctr">
              <a:lnSpc>
                <a:spcPct val="100000"/>
              </a:lnSpc>
            </a:pP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в реальном секторе</a:t>
            </a:r>
            <a:r>
              <a:rPr sz="1400" b="1" spc="-105" dirty="0">
                <a:solidFill>
                  <a:srgbClr val="4471C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4471C4"/>
                </a:solidFill>
                <a:latin typeface="Calibri"/>
                <a:cs typeface="Calibri"/>
              </a:rPr>
              <a:t>экономики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31880" y="0"/>
            <a:ext cx="957579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356340" y="152400"/>
            <a:ext cx="706120" cy="820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660758" y="6471284"/>
            <a:ext cx="13906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21652" y="20573"/>
            <a:ext cx="80098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45" dirty="0"/>
              <a:t>УПРАВЛЕНИЕ </a:t>
            </a:r>
            <a:r>
              <a:rPr spc="-15" dirty="0"/>
              <a:t>СИСТЕМОЙ </a:t>
            </a:r>
            <a:r>
              <a:rPr spc="-10" dirty="0"/>
              <a:t>СПО </a:t>
            </a:r>
            <a:r>
              <a:rPr spc="-5" dirty="0"/>
              <a:t>НА  </a:t>
            </a:r>
            <a:r>
              <a:rPr dirty="0"/>
              <a:t>ОСНОВЕ </a:t>
            </a:r>
            <a:r>
              <a:rPr spc="-25" dirty="0"/>
              <a:t>КЛАСТЕРНОГО</a:t>
            </a:r>
            <a:r>
              <a:rPr spc="-40" dirty="0"/>
              <a:t> </a:t>
            </a:r>
            <a:r>
              <a:rPr spc="-35" dirty="0"/>
              <a:t>ПОДХОДА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40658" y="1195704"/>
            <a:ext cx="37026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Федеральный координационный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совет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Региональный наблюдательный</a:t>
            </a:r>
            <a:r>
              <a:rPr sz="1600" spc="1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совет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17440" y="1488439"/>
            <a:ext cx="45720" cy="233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240658" y="2361565"/>
            <a:ext cx="13671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Уп</a:t>
            </a:r>
            <a:r>
              <a:rPr sz="1600" spc="-1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spc="5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я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ющ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я  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компания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7270" y="2385948"/>
            <a:ext cx="13671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Уп</a:t>
            </a:r>
            <a:r>
              <a:rPr sz="1600" spc="-1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spc="5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я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ющ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я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компания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835400" y="2348738"/>
            <a:ext cx="69850" cy="76835"/>
          </a:xfrm>
          <a:custGeom>
            <a:avLst/>
            <a:gdLst/>
            <a:ahLst/>
            <a:cxnLst/>
            <a:rect l="l" t="t" r="r" b="b"/>
            <a:pathLst>
              <a:path w="69850" h="76835">
                <a:moveTo>
                  <a:pt x="31750" y="0"/>
                </a:moveTo>
                <a:lnTo>
                  <a:pt x="0" y="0"/>
                </a:lnTo>
                <a:lnTo>
                  <a:pt x="38100" y="76453"/>
                </a:lnTo>
                <a:lnTo>
                  <a:pt x="69850" y="12826"/>
                </a:lnTo>
                <a:lnTo>
                  <a:pt x="31750" y="12826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73500" y="1945678"/>
            <a:ext cx="0" cy="415925"/>
          </a:xfrm>
          <a:custGeom>
            <a:avLst/>
            <a:gdLst/>
            <a:ahLst/>
            <a:cxnLst/>
            <a:rect l="l" t="t" r="r" b="b"/>
            <a:pathLst>
              <a:path h="415925">
                <a:moveTo>
                  <a:pt x="0" y="0"/>
                </a:moveTo>
                <a:lnTo>
                  <a:pt x="0" y="415886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879850" y="2348738"/>
            <a:ext cx="31750" cy="13335"/>
          </a:xfrm>
          <a:custGeom>
            <a:avLst/>
            <a:gdLst/>
            <a:ahLst/>
            <a:cxnLst/>
            <a:rect l="l" t="t" r="r" b="b"/>
            <a:pathLst>
              <a:path w="31750" h="13335">
                <a:moveTo>
                  <a:pt x="31750" y="0"/>
                </a:moveTo>
                <a:lnTo>
                  <a:pt x="0" y="0"/>
                </a:lnTo>
                <a:lnTo>
                  <a:pt x="0" y="12826"/>
                </a:lnTo>
                <a:lnTo>
                  <a:pt x="25400" y="12826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23659" y="2320798"/>
            <a:ext cx="69850" cy="76835"/>
          </a:xfrm>
          <a:custGeom>
            <a:avLst/>
            <a:gdLst/>
            <a:ahLst/>
            <a:cxnLst/>
            <a:rect l="l" t="t" r="r" b="b"/>
            <a:pathLst>
              <a:path w="69850" h="76835">
                <a:moveTo>
                  <a:pt x="31750" y="0"/>
                </a:moveTo>
                <a:lnTo>
                  <a:pt x="0" y="0"/>
                </a:lnTo>
                <a:lnTo>
                  <a:pt x="38100" y="76453"/>
                </a:lnTo>
                <a:lnTo>
                  <a:pt x="69850" y="12826"/>
                </a:lnTo>
                <a:lnTo>
                  <a:pt x="31750" y="12826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61759" y="1917738"/>
            <a:ext cx="0" cy="415925"/>
          </a:xfrm>
          <a:custGeom>
            <a:avLst/>
            <a:gdLst/>
            <a:ahLst/>
            <a:cxnLst/>
            <a:rect l="l" t="t" r="r" b="b"/>
            <a:pathLst>
              <a:path h="415925">
                <a:moveTo>
                  <a:pt x="0" y="0"/>
                </a:moveTo>
                <a:lnTo>
                  <a:pt x="0" y="415886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468109" y="2320798"/>
            <a:ext cx="31750" cy="13335"/>
          </a:xfrm>
          <a:custGeom>
            <a:avLst/>
            <a:gdLst/>
            <a:ahLst/>
            <a:cxnLst/>
            <a:rect l="l" t="t" r="r" b="b"/>
            <a:pathLst>
              <a:path w="31750" h="13335">
                <a:moveTo>
                  <a:pt x="31750" y="0"/>
                </a:moveTo>
                <a:lnTo>
                  <a:pt x="0" y="0"/>
                </a:lnTo>
                <a:lnTo>
                  <a:pt x="0" y="12826"/>
                </a:lnTo>
                <a:lnTo>
                  <a:pt x="25400" y="12826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625085" y="3133471"/>
            <a:ext cx="11582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Субъект</a:t>
            </a:r>
            <a:r>
              <a:rPr sz="1600" spc="-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РФ</a:t>
            </a:r>
            <a:endParaRPr sz="1600">
              <a:latin typeface="Arial"/>
              <a:cs typeface="Arial"/>
            </a:endParaRPr>
          </a:p>
          <a:p>
            <a:pPr marL="42545">
              <a:lnSpc>
                <a:spcPct val="100000"/>
              </a:lnSpc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(инициатор</a:t>
            </a:r>
            <a:endParaRPr sz="16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61739" y="3621404"/>
            <a:ext cx="187769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создания</a:t>
            </a:r>
            <a:r>
              <a:rPr sz="1600" spc="-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кластера)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40658" y="3338766"/>
            <a:ext cx="79629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5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-1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ст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endParaRPr sz="16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418579" y="3299205"/>
            <a:ext cx="69850" cy="76200"/>
          </a:xfrm>
          <a:custGeom>
            <a:avLst/>
            <a:gdLst/>
            <a:ahLst/>
            <a:cxnLst/>
            <a:rect l="l" t="t" r="r" b="b"/>
            <a:pathLst>
              <a:path w="69850" h="76200">
                <a:moveTo>
                  <a:pt x="31750" y="0"/>
                </a:moveTo>
                <a:lnTo>
                  <a:pt x="0" y="0"/>
                </a:lnTo>
                <a:lnTo>
                  <a:pt x="38100" y="75946"/>
                </a:lnTo>
                <a:lnTo>
                  <a:pt x="69850" y="12573"/>
                </a:lnTo>
                <a:lnTo>
                  <a:pt x="31750" y="12573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456679" y="2880321"/>
            <a:ext cx="0" cy="431800"/>
          </a:xfrm>
          <a:custGeom>
            <a:avLst/>
            <a:gdLst/>
            <a:ahLst/>
            <a:cxnLst/>
            <a:rect l="l" t="t" r="r" b="b"/>
            <a:pathLst>
              <a:path h="431800">
                <a:moveTo>
                  <a:pt x="0" y="0"/>
                </a:moveTo>
                <a:lnTo>
                  <a:pt x="0" y="431457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463029" y="3299205"/>
            <a:ext cx="31750" cy="12700"/>
          </a:xfrm>
          <a:custGeom>
            <a:avLst/>
            <a:gdLst/>
            <a:ahLst/>
            <a:cxnLst/>
            <a:rect l="l" t="t" r="r" b="b"/>
            <a:pathLst>
              <a:path w="31750" h="12700">
                <a:moveTo>
                  <a:pt x="31750" y="0"/>
                </a:moveTo>
                <a:lnTo>
                  <a:pt x="0" y="0"/>
                </a:lnTo>
                <a:lnTo>
                  <a:pt x="0" y="12573"/>
                </a:lnTo>
                <a:lnTo>
                  <a:pt x="25400" y="12573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235191" y="3449320"/>
            <a:ext cx="63627" cy="76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18200" y="3487420"/>
            <a:ext cx="317500" cy="0"/>
          </a:xfrm>
          <a:custGeom>
            <a:avLst/>
            <a:gdLst/>
            <a:ahLst/>
            <a:cxnLst/>
            <a:rect l="l" t="t" r="r" b="b"/>
            <a:pathLst>
              <a:path w="317500">
                <a:moveTo>
                  <a:pt x="0" y="0"/>
                </a:moveTo>
                <a:lnTo>
                  <a:pt x="316991" y="0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247891" y="3481070"/>
            <a:ext cx="64135" cy="12700"/>
          </a:xfrm>
          <a:custGeom>
            <a:avLst/>
            <a:gdLst/>
            <a:ahLst/>
            <a:cxnLst/>
            <a:rect l="l" t="t" r="r" b="b"/>
            <a:pathLst>
              <a:path w="64135" h="12700">
                <a:moveTo>
                  <a:pt x="50927" y="0"/>
                </a:moveTo>
                <a:lnTo>
                  <a:pt x="0" y="0"/>
                </a:lnTo>
                <a:lnTo>
                  <a:pt x="0" y="12700"/>
                </a:lnTo>
                <a:lnTo>
                  <a:pt x="50927" y="12700"/>
                </a:lnTo>
                <a:lnTo>
                  <a:pt x="63627" y="6350"/>
                </a:lnTo>
                <a:lnTo>
                  <a:pt x="50927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835400" y="3281426"/>
            <a:ext cx="69850" cy="76200"/>
          </a:xfrm>
          <a:custGeom>
            <a:avLst/>
            <a:gdLst/>
            <a:ahLst/>
            <a:cxnLst/>
            <a:rect l="l" t="t" r="r" b="b"/>
            <a:pathLst>
              <a:path w="69850" h="76200">
                <a:moveTo>
                  <a:pt x="31750" y="0"/>
                </a:moveTo>
                <a:lnTo>
                  <a:pt x="0" y="0"/>
                </a:lnTo>
                <a:lnTo>
                  <a:pt x="38100" y="75946"/>
                </a:lnTo>
                <a:lnTo>
                  <a:pt x="69850" y="12573"/>
                </a:lnTo>
                <a:lnTo>
                  <a:pt x="31750" y="12573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873500" y="2862541"/>
            <a:ext cx="0" cy="431800"/>
          </a:xfrm>
          <a:custGeom>
            <a:avLst/>
            <a:gdLst/>
            <a:ahLst/>
            <a:cxnLst/>
            <a:rect l="l" t="t" r="r" b="b"/>
            <a:pathLst>
              <a:path h="431800">
                <a:moveTo>
                  <a:pt x="0" y="0"/>
                </a:moveTo>
                <a:lnTo>
                  <a:pt x="0" y="431457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879850" y="3281426"/>
            <a:ext cx="31750" cy="12700"/>
          </a:xfrm>
          <a:custGeom>
            <a:avLst/>
            <a:gdLst/>
            <a:ahLst/>
            <a:cxnLst/>
            <a:rect l="l" t="t" r="r" b="b"/>
            <a:pathLst>
              <a:path w="31750" h="12700">
                <a:moveTo>
                  <a:pt x="31750" y="0"/>
                </a:moveTo>
                <a:lnTo>
                  <a:pt x="0" y="0"/>
                </a:lnTo>
                <a:lnTo>
                  <a:pt x="0" y="12573"/>
                </a:lnTo>
                <a:lnTo>
                  <a:pt x="25400" y="12573"/>
                </a:lnTo>
                <a:lnTo>
                  <a:pt x="31750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074159" y="3479800"/>
            <a:ext cx="76347" cy="76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150486" y="3517900"/>
            <a:ext cx="327660" cy="0"/>
          </a:xfrm>
          <a:custGeom>
            <a:avLst/>
            <a:gdLst/>
            <a:ahLst/>
            <a:cxnLst/>
            <a:rect l="l" t="t" r="r" b="b"/>
            <a:pathLst>
              <a:path w="327660">
                <a:moveTo>
                  <a:pt x="0" y="0"/>
                </a:moveTo>
                <a:lnTo>
                  <a:pt x="327151" y="0"/>
                </a:lnTo>
              </a:path>
            </a:pathLst>
          </a:custGeom>
          <a:ln w="1270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395220" y="4211320"/>
            <a:ext cx="355600" cy="3530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575560" y="2448560"/>
            <a:ext cx="401319" cy="3835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92480" y="4211320"/>
            <a:ext cx="353060" cy="3505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780539" y="4207002"/>
            <a:ext cx="0" cy="868044"/>
          </a:xfrm>
          <a:custGeom>
            <a:avLst/>
            <a:gdLst/>
            <a:ahLst/>
            <a:cxnLst/>
            <a:rect l="l" t="t" r="r" b="b"/>
            <a:pathLst>
              <a:path h="868045">
                <a:moveTo>
                  <a:pt x="0" y="0"/>
                </a:moveTo>
                <a:lnTo>
                  <a:pt x="0" y="867791"/>
                </a:lnTo>
              </a:path>
            </a:pathLst>
          </a:custGeom>
          <a:ln w="1905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354323" y="4020439"/>
            <a:ext cx="0" cy="2083435"/>
          </a:xfrm>
          <a:custGeom>
            <a:avLst/>
            <a:gdLst/>
            <a:ahLst/>
            <a:cxnLst/>
            <a:rect l="l" t="t" r="r" b="b"/>
            <a:pathLst>
              <a:path h="2083435">
                <a:moveTo>
                  <a:pt x="0" y="0"/>
                </a:moveTo>
                <a:lnTo>
                  <a:pt x="0" y="2083231"/>
                </a:lnTo>
              </a:path>
            </a:pathLst>
          </a:custGeom>
          <a:ln w="28575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771014" y="5065267"/>
            <a:ext cx="3085465" cy="0"/>
          </a:xfrm>
          <a:custGeom>
            <a:avLst/>
            <a:gdLst/>
            <a:ahLst/>
            <a:cxnLst/>
            <a:rect l="l" t="t" r="r" b="b"/>
            <a:pathLst>
              <a:path w="3085465">
                <a:moveTo>
                  <a:pt x="0" y="0"/>
                </a:moveTo>
                <a:lnTo>
                  <a:pt x="3085338" y="0"/>
                </a:lnTo>
              </a:path>
            </a:pathLst>
          </a:custGeom>
          <a:ln w="1905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05473" y="4020439"/>
            <a:ext cx="0" cy="2083435"/>
          </a:xfrm>
          <a:custGeom>
            <a:avLst/>
            <a:gdLst/>
            <a:ahLst/>
            <a:cxnLst/>
            <a:rect l="l" t="t" r="r" b="b"/>
            <a:pathLst>
              <a:path h="2083435">
                <a:moveTo>
                  <a:pt x="0" y="0"/>
                </a:moveTo>
                <a:lnTo>
                  <a:pt x="0" y="2083231"/>
                </a:lnTo>
              </a:path>
            </a:pathLst>
          </a:custGeom>
          <a:ln w="28575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91185" y="4034790"/>
            <a:ext cx="3177540" cy="0"/>
          </a:xfrm>
          <a:custGeom>
            <a:avLst/>
            <a:gdLst/>
            <a:ahLst/>
            <a:cxnLst/>
            <a:rect l="l" t="t" r="r" b="b"/>
            <a:pathLst>
              <a:path w="3177540">
                <a:moveTo>
                  <a:pt x="0" y="0"/>
                </a:moveTo>
                <a:lnTo>
                  <a:pt x="3177362" y="0"/>
                </a:lnTo>
              </a:path>
            </a:pathLst>
          </a:custGeom>
          <a:ln w="28575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91185" y="6089383"/>
            <a:ext cx="3177540" cy="0"/>
          </a:xfrm>
          <a:custGeom>
            <a:avLst/>
            <a:gdLst/>
            <a:ahLst/>
            <a:cxnLst/>
            <a:rect l="l" t="t" r="r" b="b"/>
            <a:pathLst>
              <a:path w="3177540">
                <a:moveTo>
                  <a:pt x="0" y="0"/>
                </a:moveTo>
                <a:lnTo>
                  <a:pt x="3177362" y="0"/>
                </a:lnTo>
              </a:path>
            </a:pathLst>
          </a:custGeom>
          <a:ln w="28575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0"/>
          <p:cNvGraphicFramePr>
            <a:graphicFrameLocks noGrp="1"/>
          </p:cNvGraphicFramePr>
          <p:nvPr/>
        </p:nvGraphicFramePr>
        <p:xfrm>
          <a:off x="563880" y="4664908"/>
          <a:ext cx="2804795" cy="1424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6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8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32">
                <a:tc>
                  <a:txBody>
                    <a:bodyPr/>
                    <a:lstStyle/>
                    <a:p>
                      <a:pPr marL="127000">
                        <a:lnSpc>
                          <a:spcPts val="1770"/>
                        </a:lnSpc>
                      </a:pPr>
                      <a:r>
                        <a:rPr sz="16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Колледжи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ts val="1770"/>
                        </a:lnSpc>
                      </a:pPr>
                      <a:r>
                        <a:rPr sz="16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Предприятия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824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586105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r>
                        <a:rPr sz="16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Колледж-ядро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object 41"/>
          <p:cNvSpPr/>
          <p:nvPr/>
        </p:nvSpPr>
        <p:spPr>
          <a:xfrm>
            <a:off x="1577339" y="5194300"/>
            <a:ext cx="353059" cy="35051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470900" y="4269740"/>
            <a:ext cx="353059" cy="3530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066019" y="4259579"/>
            <a:ext cx="350520" cy="3530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9724008" y="4664709"/>
            <a:ext cx="10655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125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1600" spc="45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1600" spc="100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105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65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1600" spc="125" dirty="0">
                <a:solidFill>
                  <a:srgbClr val="1B3181"/>
                </a:solidFill>
                <a:latin typeface="Arial"/>
                <a:cs typeface="Arial"/>
              </a:rPr>
              <a:t>дж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endParaRPr sz="16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922641" y="4664709"/>
            <a:ext cx="12814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Предприятия</a:t>
            </a:r>
            <a:endParaRPr sz="16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672576" y="5646420"/>
            <a:ext cx="151511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80" dirty="0">
                <a:solidFill>
                  <a:srgbClr val="1B3181"/>
                </a:solidFill>
                <a:latin typeface="Arial"/>
                <a:cs typeface="Arial"/>
              </a:rPr>
              <a:t>Колледж-ядро</a:t>
            </a:r>
            <a:endParaRPr sz="16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9202419" y="5181600"/>
            <a:ext cx="353059" cy="35305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842250" y="4110990"/>
            <a:ext cx="3205480" cy="1905000"/>
          </a:xfrm>
          <a:custGeom>
            <a:avLst/>
            <a:gdLst/>
            <a:ahLst/>
            <a:cxnLst/>
            <a:rect l="l" t="t" r="r" b="b"/>
            <a:pathLst>
              <a:path w="3205479" h="1905000">
                <a:moveTo>
                  <a:pt x="0" y="1904619"/>
                </a:moveTo>
                <a:lnTo>
                  <a:pt x="3205226" y="1904619"/>
                </a:lnTo>
                <a:lnTo>
                  <a:pt x="3205226" y="0"/>
                </a:lnTo>
                <a:lnTo>
                  <a:pt x="0" y="0"/>
                </a:lnTo>
                <a:lnTo>
                  <a:pt x="0" y="1904619"/>
                </a:lnTo>
                <a:close/>
              </a:path>
            </a:pathLst>
          </a:custGeom>
          <a:ln w="27940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582920" y="2448560"/>
            <a:ext cx="398779" cy="3835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4411090" y="4394580"/>
            <a:ext cx="237680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6576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3 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уровня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участия  предприятий 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1600" spc="-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B3181"/>
                </a:solidFill>
                <a:latin typeface="Arial"/>
                <a:cs typeface="Arial"/>
              </a:rPr>
              <a:t>кластере:</a:t>
            </a:r>
            <a:endParaRPr sz="16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152896" y="5057013"/>
            <a:ext cx="3199130" cy="0"/>
          </a:xfrm>
          <a:custGeom>
            <a:avLst/>
            <a:gdLst/>
            <a:ahLst/>
            <a:cxnLst/>
            <a:rect l="l" t="t" r="r" b="b"/>
            <a:pathLst>
              <a:path w="3199129">
                <a:moveTo>
                  <a:pt x="0" y="0"/>
                </a:moveTo>
                <a:lnTo>
                  <a:pt x="3199003" y="0"/>
                </a:lnTo>
              </a:path>
            </a:pathLst>
          </a:custGeom>
          <a:ln w="2032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856479" y="5057013"/>
            <a:ext cx="718185" cy="219075"/>
          </a:xfrm>
          <a:custGeom>
            <a:avLst/>
            <a:gdLst/>
            <a:ahLst/>
            <a:cxnLst/>
            <a:rect l="l" t="t" r="r" b="b"/>
            <a:pathLst>
              <a:path w="718185" h="219075">
                <a:moveTo>
                  <a:pt x="0" y="0"/>
                </a:moveTo>
                <a:lnTo>
                  <a:pt x="717677" y="218567"/>
                </a:lnTo>
              </a:path>
            </a:pathLst>
          </a:custGeom>
          <a:ln w="2032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566283" y="5057013"/>
            <a:ext cx="586740" cy="215900"/>
          </a:xfrm>
          <a:custGeom>
            <a:avLst/>
            <a:gdLst/>
            <a:ahLst/>
            <a:cxnLst/>
            <a:rect l="l" t="t" r="r" b="b"/>
            <a:pathLst>
              <a:path w="586739" h="215900">
                <a:moveTo>
                  <a:pt x="0" y="215519"/>
                </a:moveTo>
                <a:lnTo>
                  <a:pt x="586358" y="0"/>
                </a:lnTo>
              </a:path>
            </a:pathLst>
          </a:custGeom>
          <a:ln w="2032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345041" y="4201159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488"/>
                </a:lnTo>
              </a:path>
            </a:pathLst>
          </a:custGeom>
          <a:ln w="20320">
            <a:solidFill>
              <a:srgbClr val="A3A3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6283959" y="3334956"/>
            <a:ext cx="79629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5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л</a:t>
            </a:r>
            <a:r>
              <a:rPr sz="1600" spc="-1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ст</a:t>
            </a:r>
            <a:r>
              <a:rPr sz="1600" spc="-10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1600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endParaRPr sz="16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3385820" y="5275579"/>
            <a:ext cx="4432300" cy="281940"/>
          </a:xfrm>
          <a:custGeom>
            <a:avLst/>
            <a:gdLst/>
            <a:ahLst/>
            <a:cxnLst/>
            <a:rect l="l" t="t" r="r" b="b"/>
            <a:pathLst>
              <a:path w="4432300" h="281939">
                <a:moveTo>
                  <a:pt x="0" y="281940"/>
                </a:moveTo>
                <a:lnTo>
                  <a:pt x="4432300" y="281940"/>
                </a:lnTo>
                <a:lnTo>
                  <a:pt x="4432300" y="0"/>
                </a:lnTo>
                <a:lnTo>
                  <a:pt x="0" y="0"/>
                </a:lnTo>
                <a:lnTo>
                  <a:pt x="0" y="281940"/>
                </a:lnTo>
                <a:close/>
              </a:path>
            </a:pathLst>
          </a:custGeom>
          <a:solidFill>
            <a:srgbClr val="63BC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3478529" y="5302250"/>
            <a:ext cx="420624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Разработка </a:t>
            </a:r>
            <a:r>
              <a:rPr sz="1300" dirty="0">
                <a:solidFill>
                  <a:srgbClr val="1B3181"/>
                </a:solidFill>
                <a:latin typeface="Arial"/>
                <a:cs typeface="Arial"/>
              </a:rPr>
              <a:t>и </a:t>
            </a: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реализация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образовательных</a:t>
            </a:r>
            <a:r>
              <a:rPr sz="1300" spc="1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программ</a:t>
            </a:r>
            <a:endParaRPr sz="13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90900" y="5633720"/>
            <a:ext cx="4432300" cy="381000"/>
          </a:xfrm>
          <a:custGeom>
            <a:avLst/>
            <a:gdLst/>
            <a:ahLst/>
            <a:cxnLst/>
            <a:rect l="l" t="t" r="r" b="b"/>
            <a:pathLst>
              <a:path w="4432300" h="381000">
                <a:moveTo>
                  <a:pt x="0" y="380999"/>
                </a:moveTo>
                <a:lnTo>
                  <a:pt x="4432300" y="380999"/>
                </a:lnTo>
                <a:lnTo>
                  <a:pt x="4432300" y="0"/>
                </a:lnTo>
                <a:lnTo>
                  <a:pt x="0" y="0"/>
                </a:lnTo>
                <a:lnTo>
                  <a:pt x="0" y="380999"/>
                </a:lnTo>
                <a:close/>
              </a:path>
            </a:pathLst>
          </a:custGeom>
          <a:solidFill>
            <a:srgbClr val="63BC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4015740" y="5611495"/>
            <a:ext cx="319278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8920" marR="5080" indent="-236220">
              <a:lnSpc>
                <a:spcPct val="100000"/>
              </a:lnSpc>
              <a:spcBef>
                <a:spcPts val="100"/>
              </a:spcBef>
            </a:pP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Привлечение </a:t>
            </a: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предприятий </a:t>
            </a:r>
            <a:r>
              <a:rPr sz="1300" dirty="0">
                <a:solidFill>
                  <a:srgbClr val="1B3181"/>
                </a:solidFill>
                <a:latin typeface="Arial"/>
                <a:cs typeface="Arial"/>
              </a:rPr>
              <a:t>к </a:t>
            </a: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управлению 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образовательными</a:t>
            </a:r>
            <a:r>
              <a:rPr sz="130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организациями</a:t>
            </a:r>
            <a:endParaRPr sz="13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385820" y="6088379"/>
            <a:ext cx="4432300" cy="381000"/>
          </a:xfrm>
          <a:prstGeom prst="rect">
            <a:avLst/>
          </a:prstGeom>
          <a:solidFill>
            <a:srgbClr val="63BCE0"/>
          </a:solidFill>
        </p:spPr>
        <p:txBody>
          <a:bodyPr vert="horz" wrap="square" lIns="0" tIns="51435" rIns="0" bIns="0" rtlCol="0">
            <a:spAutoFit/>
          </a:bodyPr>
          <a:lstStyle/>
          <a:p>
            <a:pPr marL="793750" marR="518795" indent="-688340">
              <a:lnSpc>
                <a:spcPct val="70500"/>
              </a:lnSpc>
              <a:spcBef>
                <a:spcPts val="405"/>
              </a:spcBef>
            </a:pP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Создание </a:t>
            </a:r>
            <a:r>
              <a:rPr sz="1300" dirty="0">
                <a:solidFill>
                  <a:srgbClr val="1B3181"/>
                </a:solidFill>
                <a:latin typeface="Arial"/>
                <a:cs typeface="Arial"/>
              </a:rPr>
              <a:t>и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(или) модернизация </a:t>
            </a: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инфраструктуры  </a:t>
            </a:r>
            <a:r>
              <a:rPr sz="1300" spc="-5" dirty="0">
                <a:solidFill>
                  <a:srgbClr val="1B3181"/>
                </a:solidFill>
                <a:latin typeface="Arial"/>
                <a:cs typeface="Arial"/>
              </a:rPr>
              <a:t>образовательных</a:t>
            </a:r>
            <a:r>
              <a:rPr sz="130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B3181"/>
                </a:solidFill>
                <a:latin typeface="Arial"/>
                <a:cs typeface="Arial"/>
              </a:rPr>
              <a:t>организаций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0862" y="3697096"/>
            <a:ext cx="3877945" cy="2237740"/>
          </a:xfrm>
          <a:custGeom>
            <a:avLst/>
            <a:gdLst/>
            <a:ahLst/>
            <a:cxnLst/>
            <a:rect l="l" t="t" r="r" b="b"/>
            <a:pathLst>
              <a:path w="3877945" h="2237740">
                <a:moveTo>
                  <a:pt x="0" y="2237498"/>
                </a:moveTo>
                <a:lnTo>
                  <a:pt x="3877691" y="2237498"/>
                </a:lnTo>
                <a:lnTo>
                  <a:pt x="3877691" y="0"/>
                </a:lnTo>
                <a:lnTo>
                  <a:pt x="0" y="0"/>
                </a:lnTo>
                <a:lnTo>
                  <a:pt x="0" y="22374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47583" y="3697096"/>
            <a:ext cx="3877945" cy="2237740"/>
          </a:xfrm>
          <a:custGeom>
            <a:avLst/>
            <a:gdLst/>
            <a:ahLst/>
            <a:cxnLst/>
            <a:rect l="l" t="t" r="r" b="b"/>
            <a:pathLst>
              <a:path w="3877945" h="2237740">
                <a:moveTo>
                  <a:pt x="0" y="2237498"/>
                </a:moveTo>
                <a:lnTo>
                  <a:pt x="3877691" y="2237498"/>
                </a:lnTo>
                <a:lnTo>
                  <a:pt x="3877691" y="0"/>
                </a:lnTo>
                <a:lnTo>
                  <a:pt x="0" y="0"/>
                </a:lnTo>
                <a:lnTo>
                  <a:pt x="0" y="22374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82311" y="3697096"/>
            <a:ext cx="2578735" cy="2237740"/>
          </a:xfrm>
          <a:custGeom>
            <a:avLst/>
            <a:gdLst/>
            <a:ahLst/>
            <a:cxnLst/>
            <a:rect l="l" t="t" r="r" b="b"/>
            <a:pathLst>
              <a:path w="2578734" h="2237740">
                <a:moveTo>
                  <a:pt x="0" y="2237498"/>
                </a:moveTo>
                <a:lnTo>
                  <a:pt x="2578608" y="2237498"/>
                </a:lnTo>
                <a:lnTo>
                  <a:pt x="2578608" y="0"/>
                </a:lnTo>
                <a:lnTo>
                  <a:pt x="0" y="0"/>
                </a:lnTo>
                <a:lnTo>
                  <a:pt x="0" y="223749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82311" y="2926016"/>
            <a:ext cx="2578735" cy="771525"/>
          </a:xfrm>
          <a:custGeom>
            <a:avLst/>
            <a:gdLst/>
            <a:ahLst/>
            <a:cxnLst/>
            <a:rect l="l" t="t" r="r" b="b"/>
            <a:pathLst>
              <a:path w="2578734" h="771525">
                <a:moveTo>
                  <a:pt x="0" y="771080"/>
                </a:moveTo>
                <a:lnTo>
                  <a:pt x="2578608" y="771080"/>
                </a:lnTo>
                <a:lnTo>
                  <a:pt x="2578608" y="0"/>
                </a:lnTo>
                <a:lnTo>
                  <a:pt x="0" y="0"/>
                </a:lnTo>
                <a:lnTo>
                  <a:pt x="0" y="77108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18400" y="6074816"/>
            <a:ext cx="4306570" cy="375285"/>
          </a:xfrm>
          <a:custGeom>
            <a:avLst/>
            <a:gdLst/>
            <a:ahLst/>
            <a:cxnLst/>
            <a:rect l="l" t="t" r="r" b="b"/>
            <a:pathLst>
              <a:path w="4306570" h="375285">
                <a:moveTo>
                  <a:pt x="4243705" y="0"/>
                </a:moveTo>
                <a:lnTo>
                  <a:pt x="62610" y="0"/>
                </a:lnTo>
                <a:lnTo>
                  <a:pt x="38254" y="4913"/>
                </a:lnTo>
                <a:lnTo>
                  <a:pt x="18351" y="18313"/>
                </a:lnTo>
                <a:lnTo>
                  <a:pt x="4925" y="38190"/>
                </a:lnTo>
                <a:lnTo>
                  <a:pt x="0" y="62534"/>
                </a:lnTo>
                <a:lnTo>
                  <a:pt x="0" y="312661"/>
                </a:lnTo>
                <a:lnTo>
                  <a:pt x="4925" y="337005"/>
                </a:lnTo>
                <a:lnTo>
                  <a:pt x="18351" y="356882"/>
                </a:lnTo>
                <a:lnTo>
                  <a:pt x="38254" y="370282"/>
                </a:lnTo>
                <a:lnTo>
                  <a:pt x="62610" y="375196"/>
                </a:lnTo>
                <a:lnTo>
                  <a:pt x="4243705" y="375196"/>
                </a:lnTo>
                <a:lnTo>
                  <a:pt x="4268061" y="370282"/>
                </a:lnTo>
                <a:lnTo>
                  <a:pt x="4287964" y="356882"/>
                </a:lnTo>
                <a:lnTo>
                  <a:pt x="4301390" y="337005"/>
                </a:lnTo>
                <a:lnTo>
                  <a:pt x="4306316" y="312661"/>
                </a:lnTo>
                <a:lnTo>
                  <a:pt x="4306316" y="62534"/>
                </a:lnTo>
                <a:lnTo>
                  <a:pt x="4301390" y="38190"/>
                </a:lnTo>
                <a:lnTo>
                  <a:pt x="4287964" y="18313"/>
                </a:lnTo>
                <a:lnTo>
                  <a:pt x="4268061" y="4913"/>
                </a:lnTo>
                <a:lnTo>
                  <a:pt x="4243705" y="0"/>
                </a:lnTo>
                <a:close/>
              </a:path>
            </a:pathLst>
          </a:custGeom>
          <a:solidFill>
            <a:srgbClr val="F4B0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65793" y="6133591"/>
            <a:ext cx="18135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содержание</a:t>
            </a:r>
            <a:r>
              <a:rPr sz="1400" b="1" spc="-1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программ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388609" y="3962476"/>
            <a:ext cx="14230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Calibri"/>
                <a:cs typeface="Calibri"/>
              </a:rPr>
              <a:t>Новое</a:t>
            </a:r>
            <a:r>
              <a:rPr sz="1400" spc="-7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управление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68797" y="4402582"/>
            <a:ext cx="146431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Новое</a:t>
            </a:r>
            <a:r>
              <a:rPr sz="1400" spc="-6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содержание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45252" y="4851908"/>
            <a:ext cx="131000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Новые</a:t>
            </a:r>
            <a:r>
              <a:rPr sz="1400" spc="-5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педкадры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70983" y="5293233"/>
            <a:ext cx="207327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65480" marR="5080" indent="-666115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"/>
                <a:cs typeface="Calibri"/>
              </a:rPr>
              <a:t>Учебно-производственный  </a:t>
            </a:r>
            <a:r>
              <a:rPr sz="1400" dirty="0">
                <a:latin typeface="Calibri"/>
                <a:cs typeface="Calibri"/>
              </a:rPr>
              <a:t>комплекс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82311" y="2926016"/>
            <a:ext cx="2578735" cy="771525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119380" rIns="0" bIns="0" rtlCol="0">
            <a:spAutoFit/>
          </a:bodyPr>
          <a:lstStyle/>
          <a:p>
            <a:pPr marL="57785" algn="ctr">
              <a:lnSpc>
                <a:spcPct val="100000"/>
              </a:lnSpc>
              <a:spcBef>
                <a:spcPts val="94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Колледж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«под ключ»</a:t>
            </a:r>
            <a:r>
              <a:rPr sz="18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=</a:t>
            </a:r>
            <a:endParaRPr sz="1800">
              <a:latin typeface="Calibri"/>
              <a:cs typeface="Calibri"/>
            </a:endParaRPr>
          </a:p>
          <a:p>
            <a:pPr marL="57150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колледж-ядро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644391" y="2054479"/>
            <a:ext cx="4849495" cy="325755"/>
          </a:xfrm>
          <a:custGeom>
            <a:avLst/>
            <a:gdLst/>
            <a:ahLst/>
            <a:cxnLst/>
            <a:rect l="l" t="t" r="r" b="b"/>
            <a:pathLst>
              <a:path w="4849495" h="325755">
                <a:moveTo>
                  <a:pt x="4811649" y="0"/>
                </a:moveTo>
                <a:lnTo>
                  <a:pt x="37592" y="0"/>
                </a:lnTo>
                <a:lnTo>
                  <a:pt x="22985" y="4258"/>
                </a:lnTo>
                <a:lnTo>
                  <a:pt x="11033" y="15875"/>
                </a:lnTo>
                <a:lnTo>
                  <a:pt x="2962" y="33111"/>
                </a:lnTo>
                <a:lnTo>
                  <a:pt x="0" y="54229"/>
                </a:lnTo>
                <a:lnTo>
                  <a:pt x="0" y="271272"/>
                </a:lnTo>
                <a:lnTo>
                  <a:pt x="2962" y="292389"/>
                </a:lnTo>
                <a:lnTo>
                  <a:pt x="11033" y="309626"/>
                </a:lnTo>
                <a:lnTo>
                  <a:pt x="22985" y="321242"/>
                </a:lnTo>
                <a:lnTo>
                  <a:pt x="37592" y="325500"/>
                </a:lnTo>
                <a:lnTo>
                  <a:pt x="4811649" y="325500"/>
                </a:lnTo>
                <a:lnTo>
                  <a:pt x="4826236" y="321242"/>
                </a:lnTo>
                <a:lnTo>
                  <a:pt x="4838144" y="309626"/>
                </a:lnTo>
                <a:lnTo>
                  <a:pt x="4846171" y="292389"/>
                </a:lnTo>
                <a:lnTo>
                  <a:pt x="4849114" y="271272"/>
                </a:lnTo>
                <a:lnTo>
                  <a:pt x="4849114" y="54229"/>
                </a:lnTo>
                <a:lnTo>
                  <a:pt x="4846171" y="33111"/>
                </a:lnTo>
                <a:lnTo>
                  <a:pt x="4838144" y="15875"/>
                </a:lnTo>
                <a:lnTo>
                  <a:pt x="4826236" y="4258"/>
                </a:lnTo>
                <a:lnTo>
                  <a:pt x="4811649" y="0"/>
                </a:lnTo>
                <a:close/>
              </a:path>
            </a:pathLst>
          </a:custGeom>
          <a:solidFill>
            <a:srgbClr val="F4B0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31285" y="2460751"/>
            <a:ext cx="5275580" cy="324485"/>
          </a:xfrm>
          <a:custGeom>
            <a:avLst/>
            <a:gdLst/>
            <a:ahLst/>
            <a:cxnLst/>
            <a:rect l="l" t="t" r="r" b="b"/>
            <a:pathLst>
              <a:path w="5275580" h="324485">
                <a:moveTo>
                  <a:pt x="5234432" y="0"/>
                </a:moveTo>
                <a:lnTo>
                  <a:pt x="40893" y="0"/>
                </a:lnTo>
                <a:lnTo>
                  <a:pt x="25020" y="4236"/>
                </a:lnTo>
                <a:lnTo>
                  <a:pt x="12017" y="15795"/>
                </a:lnTo>
                <a:lnTo>
                  <a:pt x="3228" y="32950"/>
                </a:lnTo>
                <a:lnTo>
                  <a:pt x="0" y="53975"/>
                </a:lnTo>
                <a:lnTo>
                  <a:pt x="0" y="270001"/>
                </a:lnTo>
                <a:lnTo>
                  <a:pt x="3228" y="291026"/>
                </a:lnTo>
                <a:lnTo>
                  <a:pt x="12017" y="308181"/>
                </a:lnTo>
                <a:lnTo>
                  <a:pt x="25020" y="319740"/>
                </a:lnTo>
                <a:lnTo>
                  <a:pt x="40893" y="323976"/>
                </a:lnTo>
                <a:lnTo>
                  <a:pt x="5234432" y="323976"/>
                </a:lnTo>
                <a:lnTo>
                  <a:pt x="5250358" y="319740"/>
                </a:lnTo>
                <a:lnTo>
                  <a:pt x="5263356" y="308181"/>
                </a:lnTo>
                <a:lnTo>
                  <a:pt x="5272115" y="291026"/>
                </a:lnTo>
                <a:lnTo>
                  <a:pt x="5275325" y="270001"/>
                </a:lnTo>
                <a:lnTo>
                  <a:pt x="5275325" y="53975"/>
                </a:lnTo>
                <a:lnTo>
                  <a:pt x="5272115" y="32950"/>
                </a:lnTo>
                <a:lnTo>
                  <a:pt x="5263356" y="15795"/>
                </a:lnTo>
                <a:lnTo>
                  <a:pt x="5250358" y="4236"/>
                </a:lnTo>
                <a:lnTo>
                  <a:pt x="5234432" y="0"/>
                </a:lnTo>
                <a:close/>
              </a:path>
            </a:pathLst>
          </a:custGeom>
          <a:solidFill>
            <a:srgbClr val="F4B0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853307" y="1681988"/>
            <a:ext cx="4404995" cy="316230"/>
          </a:xfrm>
          <a:custGeom>
            <a:avLst/>
            <a:gdLst/>
            <a:ahLst/>
            <a:cxnLst/>
            <a:rect l="l" t="t" r="r" b="b"/>
            <a:pathLst>
              <a:path w="4404995" h="316230">
                <a:moveTo>
                  <a:pt x="4370704" y="0"/>
                </a:moveTo>
                <a:lnTo>
                  <a:pt x="34035" y="0"/>
                </a:lnTo>
                <a:lnTo>
                  <a:pt x="20788" y="4125"/>
                </a:lnTo>
                <a:lnTo>
                  <a:pt x="9969" y="15382"/>
                </a:lnTo>
                <a:lnTo>
                  <a:pt x="2674" y="32093"/>
                </a:lnTo>
                <a:lnTo>
                  <a:pt x="0" y="52577"/>
                </a:lnTo>
                <a:lnTo>
                  <a:pt x="0" y="263144"/>
                </a:lnTo>
                <a:lnTo>
                  <a:pt x="2674" y="283628"/>
                </a:lnTo>
                <a:lnTo>
                  <a:pt x="9969" y="300339"/>
                </a:lnTo>
                <a:lnTo>
                  <a:pt x="20788" y="311596"/>
                </a:lnTo>
                <a:lnTo>
                  <a:pt x="34035" y="315722"/>
                </a:lnTo>
                <a:lnTo>
                  <a:pt x="4370704" y="315722"/>
                </a:lnTo>
                <a:lnTo>
                  <a:pt x="4383952" y="311596"/>
                </a:lnTo>
                <a:lnTo>
                  <a:pt x="4394771" y="300339"/>
                </a:lnTo>
                <a:lnTo>
                  <a:pt x="4402066" y="283628"/>
                </a:lnTo>
                <a:lnTo>
                  <a:pt x="4404741" y="263144"/>
                </a:lnTo>
                <a:lnTo>
                  <a:pt x="4404741" y="52577"/>
                </a:lnTo>
                <a:lnTo>
                  <a:pt x="4402066" y="32093"/>
                </a:lnTo>
                <a:lnTo>
                  <a:pt x="4394771" y="15382"/>
                </a:lnTo>
                <a:lnTo>
                  <a:pt x="4383952" y="4125"/>
                </a:lnTo>
                <a:lnTo>
                  <a:pt x="4370704" y="0"/>
                </a:lnTo>
                <a:close/>
              </a:path>
            </a:pathLst>
          </a:custGeom>
          <a:solidFill>
            <a:srgbClr val="F4B0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264411" y="230885"/>
            <a:ext cx="99891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МОДЕЛЬ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СОЗДАНИЯ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ФУНКЦИОНИРОВАНИЯ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КОЛЛЕДЖА-ЯДРА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КЛАСТЕРА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07835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0672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93496" y="393827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36333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79170" y="393827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1649836" y="247650"/>
            <a:ext cx="279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85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BEBEBE"/>
                </a:solidFill>
                <a:latin typeface="Arial"/>
                <a:cs typeface="Arial"/>
              </a:rPr>
              <a:t>5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355084" y="902335"/>
            <a:ext cx="3436620" cy="375285"/>
          </a:xfrm>
          <a:custGeom>
            <a:avLst/>
            <a:gdLst/>
            <a:ahLst/>
            <a:cxnLst/>
            <a:rect l="l" t="t" r="r" b="b"/>
            <a:pathLst>
              <a:path w="3436620" h="375284">
                <a:moveTo>
                  <a:pt x="3373755" y="0"/>
                </a:moveTo>
                <a:lnTo>
                  <a:pt x="62611" y="0"/>
                </a:lnTo>
                <a:lnTo>
                  <a:pt x="38254" y="4923"/>
                </a:lnTo>
                <a:lnTo>
                  <a:pt x="18351" y="18335"/>
                </a:lnTo>
                <a:lnTo>
                  <a:pt x="4925" y="38201"/>
                </a:lnTo>
                <a:lnTo>
                  <a:pt x="0" y="62484"/>
                </a:lnTo>
                <a:lnTo>
                  <a:pt x="0" y="312674"/>
                </a:lnTo>
                <a:lnTo>
                  <a:pt x="4925" y="337010"/>
                </a:lnTo>
                <a:lnTo>
                  <a:pt x="18351" y="356869"/>
                </a:lnTo>
                <a:lnTo>
                  <a:pt x="38254" y="370252"/>
                </a:lnTo>
                <a:lnTo>
                  <a:pt x="62611" y="375157"/>
                </a:lnTo>
                <a:lnTo>
                  <a:pt x="3373755" y="375157"/>
                </a:lnTo>
                <a:lnTo>
                  <a:pt x="3398111" y="370252"/>
                </a:lnTo>
                <a:lnTo>
                  <a:pt x="3418014" y="356869"/>
                </a:lnTo>
                <a:lnTo>
                  <a:pt x="3431440" y="337010"/>
                </a:lnTo>
                <a:lnTo>
                  <a:pt x="3436366" y="312674"/>
                </a:lnTo>
                <a:lnTo>
                  <a:pt x="3436366" y="62484"/>
                </a:lnTo>
                <a:lnTo>
                  <a:pt x="3431440" y="38201"/>
                </a:lnTo>
                <a:lnTo>
                  <a:pt x="3418014" y="18335"/>
                </a:lnTo>
                <a:lnTo>
                  <a:pt x="3398111" y="4923"/>
                </a:lnTo>
                <a:lnTo>
                  <a:pt x="3373755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640582" y="960246"/>
            <a:ext cx="4857115" cy="17608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" algn="ctr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РАБОТОДАТЕЛИ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УЧАСТНИКИ</a:t>
            </a:r>
            <a:r>
              <a:rPr sz="14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КЛАСТЕРА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48260" algn="ctr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3 </a:t>
            </a:r>
            <a:r>
              <a:rPr sz="1400" spc="-5" dirty="0">
                <a:latin typeface="Calibri"/>
                <a:cs typeface="Calibri"/>
              </a:rPr>
              <a:t>уровня участия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кластере:</a:t>
            </a:r>
            <a:endParaRPr sz="1400">
              <a:latin typeface="Calibri"/>
              <a:cs typeface="Calibri"/>
            </a:endParaRPr>
          </a:p>
          <a:p>
            <a:pPr marR="16510" algn="ctr">
              <a:lnSpc>
                <a:spcPct val="100000"/>
              </a:lnSpc>
              <a:spcBef>
                <a:spcPts val="1155"/>
              </a:spcBef>
            </a:pPr>
            <a:r>
              <a:rPr sz="1400" b="1" dirty="0">
                <a:latin typeface="Calibri"/>
                <a:cs typeface="Calibri"/>
              </a:rPr>
              <a:t>1 I </a:t>
            </a:r>
            <a:r>
              <a:rPr sz="1400" b="1" spc="-5" dirty="0">
                <a:latin typeface="Calibri"/>
                <a:cs typeface="Calibri"/>
              </a:rPr>
              <a:t>Участие </a:t>
            </a:r>
            <a:r>
              <a:rPr sz="1400" b="1" dirty="0">
                <a:latin typeface="Calibri"/>
                <a:cs typeface="Calibri"/>
              </a:rPr>
              <a:t>в разработке </a:t>
            </a:r>
            <a:r>
              <a:rPr sz="1400" b="1" spc="-5" dirty="0">
                <a:latin typeface="Calibri"/>
                <a:cs typeface="Calibri"/>
              </a:rPr>
              <a:t>образовательных</a:t>
            </a:r>
            <a:r>
              <a:rPr sz="1400" b="1" spc="-1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программ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Times New Roman"/>
              <a:cs typeface="Times New Roman"/>
            </a:endParaRPr>
          </a:p>
          <a:p>
            <a:pPr marL="1905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 I </a:t>
            </a:r>
            <a:r>
              <a:rPr sz="1400" b="1" spc="-5" dirty="0">
                <a:latin typeface="Calibri"/>
                <a:cs typeface="Calibri"/>
              </a:rPr>
              <a:t>Участие </a:t>
            </a:r>
            <a:r>
              <a:rPr sz="1400" b="1" dirty="0">
                <a:latin typeface="Calibri"/>
                <a:cs typeface="Calibri"/>
              </a:rPr>
              <a:t>в управлении</a:t>
            </a:r>
            <a:r>
              <a:rPr sz="1400" b="1" spc="-1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кластером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 I </a:t>
            </a:r>
            <a:r>
              <a:rPr sz="1400" b="1" spc="-5" dirty="0">
                <a:latin typeface="Calibri"/>
                <a:cs typeface="Calibri"/>
              </a:rPr>
              <a:t>Участие </a:t>
            </a:r>
            <a:r>
              <a:rPr sz="1400" b="1" dirty="0">
                <a:latin typeface="Calibri"/>
                <a:cs typeface="Calibri"/>
              </a:rPr>
              <a:t>в </a:t>
            </a:r>
            <a:r>
              <a:rPr sz="1400" b="1" spc="-5" dirty="0">
                <a:latin typeface="Calibri"/>
                <a:cs typeface="Calibri"/>
              </a:rPr>
              <a:t>создании </a:t>
            </a:r>
            <a:r>
              <a:rPr sz="1400" b="1" dirty="0">
                <a:latin typeface="Calibri"/>
                <a:cs typeface="Calibri"/>
              </a:rPr>
              <a:t>и (или) модернизации</a:t>
            </a:r>
            <a:r>
              <a:rPr sz="1400" b="1" spc="-1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инфраструктуры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898390" y="6074816"/>
            <a:ext cx="2389505" cy="636905"/>
          </a:xfrm>
          <a:custGeom>
            <a:avLst/>
            <a:gdLst/>
            <a:ahLst/>
            <a:cxnLst/>
            <a:rect l="l" t="t" r="r" b="b"/>
            <a:pathLst>
              <a:path w="2389504" h="636904">
                <a:moveTo>
                  <a:pt x="2283206" y="0"/>
                </a:moveTo>
                <a:lnTo>
                  <a:pt x="106172" y="0"/>
                </a:lnTo>
                <a:lnTo>
                  <a:pt x="64829" y="8341"/>
                </a:lnTo>
                <a:lnTo>
                  <a:pt x="31083" y="31089"/>
                </a:lnTo>
                <a:lnTo>
                  <a:pt x="8338" y="64829"/>
                </a:lnTo>
                <a:lnTo>
                  <a:pt x="0" y="106146"/>
                </a:lnTo>
                <a:lnTo>
                  <a:pt x="0" y="530720"/>
                </a:lnTo>
                <a:lnTo>
                  <a:pt x="8338" y="572037"/>
                </a:lnTo>
                <a:lnTo>
                  <a:pt x="31083" y="605777"/>
                </a:lnTo>
                <a:lnTo>
                  <a:pt x="64829" y="628525"/>
                </a:lnTo>
                <a:lnTo>
                  <a:pt x="106172" y="636866"/>
                </a:lnTo>
                <a:lnTo>
                  <a:pt x="2283206" y="636866"/>
                </a:lnTo>
                <a:lnTo>
                  <a:pt x="2324494" y="628525"/>
                </a:lnTo>
                <a:lnTo>
                  <a:pt x="2358247" y="605777"/>
                </a:lnTo>
                <a:lnTo>
                  <a:pt x="2381021" y="572037"/>
                </a:lnTo>
                <a:lnTo>
                  <a:pt x="2389378" y="530720"/>
                </a:lnTo>
                <a:lnTo>
                  <a:pt x="2389378" y="106146"/>
                </a:lnTo>
                <a:lnTo>
                  <a:pt x="2381021" y="64829"/>
                </a:lnTo>
                <a:lnTo>
                  <a:pt x="2358247" y="31089"/>
                </a:lnTo>
                <a:lnTo>
                  <a:pt x="2324494" y="8341"/>
                </a:lnTo>
                <a:lnTo>
                  <a:pt x="2283206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5136007" y="6156452"/>
            <a:ext cx="1913889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9435" marR="5080" indent="-54737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КОЛЛЕДЖИ</a:t>
            </a:r>
            <a:r>
              <a:rPr sz="140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УЧАСТНИКИ  КЛАСТЕРА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847583" y="2926016"/>
            <a:ext cx="3877945" cy="771525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119380" rIns="0" bIns="0" rtlCol="0">
            <a:spAutoFit/>
          </a:bodyPr>
          <a:lstStyle/>
          <a:p>
            <a:pPr marR="26034" algn="ctr">
              <a:lnSpc>
                <a:spcPct val="100000"/>
              </a:lnSpc>
              <a:spcBef>
                <a:spcPts val="94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Опорный</a:t>
            </a:r>
            <a:endParaRPr sz="1800">
              <a:latin typeface="Calibri"/>
              <a:cs typeface="Calibri"/>
            </a:endParaRPr>
          </a:p>
          <a:p>
            <a:pPr marR="26670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работодатель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847583" y="3854958"/>
            <a:ext cx="3877945" cy="1891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8460" marR="405130"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Calibri"/>
                <a:cs typeface="Calibri"/>
              </a:rPr>
              <a:t>Участвует </a:t>
            </a:r>
            <a:r>
              <a:rPr sz="1400" dirty="0">
                <a:latin typeface="Calibri"/>
                <a:cs typeface="Calibri"/>
              </a:rPr>
              <a:t>в управлении и </a:t>
            </a:r>
            <a:r>
              <a:rPr sz="1400" spc="-5" dirty="0">
                <a:latin typeface="Calibri"/>
                <a:cs typeface="Calibri"/>
              </a:rPr>
              <a:t>согласовывает  директора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колледжа</a:t>
            </a:r>
            <a:endParaRPr sz="1400">
              <a:latin typeface="Calibri"/>
              <a:cs typeface="Calibri"/>
            </a:endParaRPr>
          </a:p>
          <a:p>
            <a:pPr marL="608330">
              <a:lnSpc>
                <a:spcPct val="100000"/>
              </a:lnSpc>
              <a:spcBef>
                <a:spcPts val="955"/>
              </a:spcBef>
            </a:pPr>
            <a:r>
              <a:rPr sz="1400" spc="-5" dirty="0">
                <a:latin typeface="Calibri"/>
                <a:cs typeface="Calibri"/>
              </a:rPr>
              <a:t>Участвует </a:t>
            </a:r>
            <a:r>
              <a:rPr sz="1400" dirty="0">
                <a:latin typeface="Calibri"/>
                <a:cs typeface="Calibri"/>
              </a:rPr>
              <a:t>в обновлении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программ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880744" marR="906144" algn="ctr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Стажировочные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площадки,  направление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работников</a:t>
            </a:r>
            <a:endParaRPr sz="1400">
              <a:latin typeface="Calibri"/>
              <a:cs typeface="Calibri"/>
            </a:endParaRPr>
          </a:p>
          <a:p>
            <a:pPr marR="29209" algn="ctr">
              <a:lnSpc>
                <a:spcPct val="100000"/>
              </a:lnSpc>
              <a:spcBef>
                <a:spcPts val="680"/>
              </a:spcBef>
            </a:pPr>
            <a:r>
              <a:rPr sz="1400" spc="-5" dirty="0">
                <a:latin typeface="Calibri"/>
                <a:cs typeface="Calibri"/>
              </a:rPr>
              <a:t>Согласование инфраструктурных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листов,</a:t>
            </a:r>
            <a:endParaRPr sz="1400">
              <a:latin typeface="Calibri"/>
              <a:cs typeface="Calibri"/>
            </a:endParaRPr>
          </a:p>
          <a:p>
            <a:pPr marR="26670" algn="ctr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передача оборудования </a:t>
            </a:r>
            <a:r>
              <a:rPr sz="1400" dirty="0">
                <a:latin typeface="Calibri"/>
                <a:cs typeface="Calibri"/>
              </a:rPr>
              <a:t>/ денежных </a:t>
            </a:r>
            <a:r>
              <a:rPr sz="1400" spc="-10" dirty="0">
                <a:latin typeface="Calibri"/>
                <a:cs typeface="Calibri"/>
              </a:rPr>
              <a:t>средств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518400" y="4056760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2799"/>
                </a:lnTo>
                <a:lnTo>
                  <a:pt x="63500" y="42799"/>
                </a:lnTo>
                <a:lnTo>
                  <a:pt x="63500" y="33274"/>
                </a:lnTo>
                <a:lnTo>
                  <a:pt x="76200" y="33274"/>
                </a:lnTo>
                <a:lnTo>
                  <a:pt x="76200" y="0"/>
                </a:lnTo>
                <a:close/>
              </a:path>
              <a:path w="3893820" h="76200">
                <a:moveTo>
                  <a:pt x="76200" y="33274"/>
                </a:moveTo>
                <a:lnTo>
                  <a:pt x="63500" y="33274"/>
                </a:lnTo>
                <a:lnTo>
                  <a:pt x="63500" y="42799"/>
                </a:lnTo>
                <a:lnTo>
                  <a:pt x="76200" y="42799"/>
                </a:lnTo>
                <a:lnTo>
                  <a:pt x="76200" y="33274"/>
                </a:lnTo>
                <a:close/>
              </a:path>
              <a:path w="3893820" h="76200">
                <a:moveTo>
                  <a:pt x="3893311" y="33274"/>
                </a:moveTo>
                <a:lnTo>
                  <a:pt x="76200" y="33274"/>
                </a:lnTo>
                <a:lnTo>
                  <a:pt x="76200" y="42799"/>
                </a:lnTo>
                <a:lnTo>
                  <a:pt x="3893311" y="42799"/>
                </a:lnTo>
                <a:lnTo>
                  <a:pt x="3893311" y="33274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518400" y="4610480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2799"/>
                </a:lnTo>
                <a:lnTo>
                  <a:pt x="63500" y="42799"/>
                </a:lnTo>
                <a:lnTo>
                  <a:pt x="63500" y="33274"/>
                </a:lnTo>
                <a:lnTo>
                  <a:pt x="76200" y="33274"/>
                </a:lnTo>
                <a:lnTo>
                  <a:pt x="76200" y="0"/>
                </a:lnTo>
                <a:close/>
              </a:path>
              <a:path w="3893820" h="76200">
                <a:moveTo>
                  <a:pt x="76200" y="33274"/>
                </a:moveTo>
                <a:lnTo>
                  <a:pt x="63500" y="33274"/>
                </a:lnTo>
                <a:lnTo>
                  <a:pt x="63500" y="42799"/>
                </a:lnTo>
                <a:lnTo>
                  <a:pt x="76200" y="42799"/>
                </a:lnTo>
                <a:lnTo>
                  <a:pt x="76200" y="33274"/>
                </a:lnTo>
                <a:close/>
              </a:path>
              <a:path w="3893820" h="76200">
                <a:moveTo>
                  <a:pt x="3893311" y="33274"/>
                </a:moveTo>
                <a:lnTo>
                  <a:pt x="76200" y="33274"/>
                </a:lnTo>
                <a:lnTo>
                  <a:pt x="76200" y="42799"/>
                </a:lnTo>
                <a:lnTo>
                  <a:pt x="3893311" y="42799"/>
                </a:lnTo>
                <a:lnTo>
                  <a:pt x="3893311" y="33274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518400" y="4998846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2925"/>
                </a:lnTo>
                <a:lnTo>
                  <a:pt x="63500" y="42925"/>
                </a:lnTo>
                <a:lnTo>
                  <a:pt x="63500" y="33400"/>
                </a:lnTo>
                <a:lnTo>
                  <a:pt x="76200" y="33400"/>
                </a:lnTo>
                <a:lnTo>
                  <a:pt x="76200" y="0"/>
                </a:lnTo>
                <a:close/>
              </a:path>
              <a:path w="3893820" h="76200">
                <a:moveTo>
                  <a:pt x="76200" y="33400"/>
                </a:moveTo>
                <a:lnTo>
                  <a:pt x="63500" y="33400"/>
                </a:lnTo>
                <a:lnTo>
                  <a:pt x="63500" y="42925"/>
                </a:lnTo>
                <a:lnTo>
                  <a:pt x="76200" y="42925"/>
                </a:lnTo>
                <a:lnTo>
                  <a:pt x="76200" y="33400"/>
                </a:lnTo>
                <a:close/>
              </a:path>
              <a:path w="3893820" h="76200">
                <a:moveTo>
                  <a:pt x="3893311" y="33400"/>
                </a:moveTo>
                <a:lnTo>
                  <a:pt x="76200" y="33400"/>
                </a:lnTo>
                <a:lnTo>
                  <a:pt x="76200" y="42925"/>
                </a:lnTo>
                <a:lnTo>
                  <a:pt x="3893311" y="42925"/>
                </a:lnTo>
                <a:lnTo>
                  <a:pt x="3893311" y="334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518400" y="5494654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2926"/>
                </a:lnTo>
                <a:lnTo>
                  <a:pt x="63500" y="42926"/>
                </a:lnTo>
                <a:lnTo>
                  <a:pt x="63500" y="33401"/>
                </a:lnTo>
                <a:lnTo>
                  <a:pt x="76200" y="33401"/>
                </a:lnTo>
                <a:lnTo>
                  <a:pt x="76200" y="0"/>
                </a:lnTo>
                <a:close/>
              </a:path>
              <a:path w="3893820" h="76200">
                <a:moveTo>
                  <a:pt x="76200" y="33401"/>
                </a:moveTo>
                <a:lnTo>
                  <a:pt x="63500" y="33401"/>
                </a:lnTo>
                <a:lnTo>
                  <a:pt x="63500" y="42926"/>
                </a:lnTo>
                <a:lnTo>
                  <a:pt x="76200" y="42926"/>
                </a:lnTo>
                <a:lnTo>
                  <a:pt x="76200" y="33401"/>
                </a:lnTo>
                <a:close/>
              </a:path>
              <a:path w="3893820" h="76200">
                <a:moveTo>
                  <a:pt x="3893311" y="33401"/>
                </a:moveTo>
                <a:lnTo>
                  <a:pt x="76200" y="33401"/>
                </a:lnTo>
                <a:lnTo>
                  <a:pt x="76200" y="42926"/>
                </a:lnTo>
                <a:lnTo>
                  <a:pt x="3893311" y="42926"/>
                </a:lnTo>
                <a:lnTo>
                  <a:pt x="3893311" y="33401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95224" y="3697096"/>
            <a:ext cx="3992245" cy="0"/>
          </a:xfrm>
          <a:custGeom>
            <a:avLst/>
            <a:gdLst/>
            <a:ahLst/>
            <a:cxnLst/>
            <a:rect l="l" t="t" r="r" b="b"/>
            <a:pathLst>
              <a:path w="3992245">
                <a:moveTo>
                  <a:pt x="0" y="0"/>
                </a:moveTo>
                <a:lnTo>
                  <a:pt x="3991991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550862" y="2926016"/>
            <a:ext cx="3877945" cy="766445"/>
          </a:xfrm>
          <a:prstGeom prst="rect">
            <a:avLst/>
          </a:prstGeom>
          <a:solidFill>
            <a:srgbClr val="4471C4"/>
          </a:solidFill>
        </p:spPr>
        <p:txBody>
          <a:bodyPr vert="horz" wrap="square" lIns="0" tIns="119380" rIns="0" bIns="0" rtlCol="0">
            <a:spAutoFit/>
          </a:bodyPr>
          <a:lstStyle/>
          <a:p>
            <a:pPr marR="43815" algn="ctr">
              <a:lnSpc>
                <a:spcPct val="100000"/>
              </a:lnSpc>
              <a:spcBef>
                <a:spcPts val="940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Минпросвещения</a:t>
            </a:r>
            <a:endParaRPr sz="1800">
              <a:latin typeface="Calibri"/>
              <a:cs typeface="Calibri"/>
            </a:endParaRPr>
          </a:p>
          <a:p>
            <a:pPr marR="45085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России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50862" y="3854958"/>
            <a:ext cx="3877945" cy="1677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 algn="ctr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Федеральный</a:t>
            </a:r>
            <a:endParaRPr sz="1400">
              <a:latin typeface="Calibri"/>
              <a:cs typeface="Calibri"/>
            </a:endParaRPr>
          </a:p>
          <a:p>
            <a:pPr marL="970280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Calibri"/>
                <a:cs typeface="Calibri"/>
              </a:rPr>
              <a:t>координационный </a:t>
            </a:r>
            <a:r>
              <a:rPr sz="1400" dirty="0">
                <a:latin typeface="Calibri"/>
                <a:cs typeface="Calibri"/>
              </a:rPr>
              <a:t>совет</a:t>
            </a:r>
            <a:endParaRPr sz="1400">
              <a:latin typeface="Calibri"/>
              <a:cs typeface="Calibri"/>
            </a:endParaRPr>
          </a:p>
          <a:p>
            <a:pPr marL="243840">
              <a:lnSpc>
                <a:spcPct val="100000"/>
              </a:lnSpc>
              <a:spcBef>
                <a:spcPts val="950"/>
              </a:spcBef>
            </a:pPr>
            <a:r>
              <a:rPr sz="1400" spc="-5" dirty="0">
                <a:latin typeface="Calibri"/>
                <a:cs typeface="Calibri"/>
              </a:rPr>
              <a:t>Цифровая </a:t>
            </a:r>
            <a:r>
              <a:rPr sz="1400" dirty="0">
                <a:latin typeface="Calibri"/>
                <a:cs typeface="Calibri"/>
              </a:rPr>
              <a:t>платформа </a:t>
            </a:r>
            <a:r>
              <a:rPr sz="1400" spc="-5" dirty="0">
                <a:latin typeface="Calibri"/>
                <a:cs typeface="Calibri"/>
              </a:rPr>
              <a:t>для сборки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программ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601980" marR="645160" algn="ctr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Федеральный оператор,</a:t>
            </a:r>
            <a:r>
              <a:rPr sz="1400" spc="-7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обучение  </a:t>
            </a:r>
            <a:r>
              <a:rPr sz="1400" dirty="0">
                <a:latin typeface="Calibri"/>
                <a:cs typeface="Calibri"/>
              </a:rPr>
              <a:t>актуальным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навыкам</a:t>
            </a:r>
            <a:endParaRPr sz="1400">
              <a:latin typeface="Calibri"/>
              <a:cs typeface="Calibri"/>
            </a:endParaRPr>
          </a:p>
          <a:p>
            <a:pPr marR="42545" algn="ctr">
              <a:lnSpc>
                <a:spcPct val="100000"/>
              </a:lnSpc>
              <a:spcBef>
                <a:spcPts val="680"/>
              </a:spcBef>
            </a:pPr>
            <a:r>
              <a:rPr sz="1400" spc="-5" dirty="0">
                <a:latin typeface="Calibri"/>
                <a:cs typeface="Calibri"/>
              </a:rPr>
              <a:t>Грантовая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поддержка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19327" y="5452871"/>
            <a:ext cx="3962400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15175" y="4995798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3817073" y="0"/>
                </a:moveTo>
                <a:lnTo>
                  <a:pt x="3817073" y="76200"/>
                </a:lnTo>
                <a:lnTo>
                  <a:pt x="3883621" y="42925"/>
                </a:lnTo>
                <a:lnTo>
                  <a:pt x="3829773" y="42925"/>
                </a:lnTo>
                <a:lnTo>
                  <a:pt x="3829773" y="33400"/>
                </a:lnTo>
                <a:lnTo>
                  <a:pt x="3883875" y="33400"/>
                </a:lnTo>
                <a:lnTo>
                  <a:pt x="3817073" y="0"/>
                </a:lnTo>
                <a:close/>
              </a:path>
              <a:path w="3893820" h="76200">
                <a:moveTo>
                  <a:pt x="3817073" y="33400"/>
                </a:moveTo>
                <a:lnTo>
                  <a:pt x="0" y="33400"/>
                </a:lnTo>
                <a:lnTo>
                  <a:pt x="0" y="42925"/>
                </a:lnTo>
                <a:lnTo>
                  <a:pt x="3817073" y="42925"/>
                </a:lnTo>
                <a:lnTo>
                  <a:pt x="3817073" y="33400"/>
                </a:lnTo>
                <a:close/>
              </a:path>
              <a:path w="3893820" h="76200">
                <a:moveTo>
                  <a:pt x="3883875" y="33400"/>
                </a:moveTo>
                <a:lnTo>
                  <a:pt x="3829773" y="33400"/>
                </a:lnTo>
                <a:lnTo>
                  <a:pt x="3829773" y="42925"/>
                </a:lnTo>
                <a:lnTo>
                  <a:pt x="3883621" y="42925"/>
                </a:lnTo>
                <a:lnTo>
                  <a:pt x="3893273" y="38100"/>
                </a:lnTo>
                <a:lnTo>
                  <a:pt x="3883875" y="3340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15175" y="4607433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3817073" y="0"/>
                </a:moveTo>
                <a:lnTo>
                  <a:pt x="3817073" y="76200"/>
                </a:lnTo>
                <a:lnTo>
                  <a:pt x="3883875" y="42799"/>
                </a:lnTo>
                <a:lnTo>
                  <a:pt x="3829773" y="42799"/>
                </a:lnTo>
                <a:lnTo>
                  <a:pt x="3829773" y="33274"/>
                </a:lnTo>
                <a:lnTo>
                  <a:pt x="3883621" y="33274"/>
                </a:lnTo>
                <a:lnTo>
                  <a:pt x="3817073" y="0"/>
                </a:lnTo>
                <a:close/>
              </a:path>
              <a:path w="3893820" h="76200">
                <a:moveTo>
                  <a:pt x="3817073" y="33274"/>
                </a:moveTo>
                <a:lnTo>
                  <a:pt x="0" y="33274"/>
                </a:lnTo>
                <a:lnTo>
                  <a:pt x="0" y="42799"/>
                </a:lnTo>
                <a:lnTo>
                  <a:pt x="3817073" y="42799"/>
                </a:lnTo>
                <a:lnTo>
                  <a:pt x="3817073" y="33274"/>
                </a:lnTo>
                <a:close/>
              </a:path>
              <a:path w="3893820" h="76200">
                <a:moveTo>
                  <a:pt x="3883621" y="33274"/>
                </a:moveTo>
                <a:lnTo>
                  <a:pt x="3829773" y="33274"/>
                </a:lnTo>
                <a:lnTo>
                  <a:pt x="3829773" y="42799"/>
                </a:lnTo>
                <a:lnTo>
                  <a:pt x="3883875" y="42799"/>
                </a:lnTo>
                <a:lnTo>
                  <a:pt x="3893273" y="38100"/>
                </a:lnTo>
                <a:lnTo>
                  <a:pt x="3883621" y="33274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15175" y="4056760"/>
            <a:ext cx="3893820" cy="76200"/>
          </a:xfrm>
          <a:custGeom>
            <a:avLst/>
            <a:gdLst/>
            <a:ahLst/>
            <a:cxnLst/>
            <a:rect l="l" t="t" r="r" b="b"/>
            <a:pathLst>
              <a:path w="3893820" h="76200">
                <a:moveTo>
                  <a:pt x="3817073" y="0"/>
                </a:moveTo>
                <a:lnTo>
                  <a:pt x="3817073" y="76200"/>
                </a:lnTo>
                <a:lnTo>
                  <a:pt x="3883875" y="42799"/>
                </a:lnTo>
                <a:lnTo>
                  <a:pt x="3829773" y="42799"/>
                </a:lnTo>
                <a:lnTo>
                  <a:pt x="3829773" y="33274"/>
                </a:lnTo>
                <a:lnTo>
                  <a:pt x="3883621" y="33274"/>
                </a:lnTo>
                <a:lnTo>
                  <a:pt x="3817073" y="0"/>
                </a:lnTo>
                <a:close/>
              </a:path>
              <a:path w="3893820" h="76200">
                <a:moveTo>
                  <a:pt x="3817073" y="33274"/>
                </a:moveTo>
                <a:lnTo>
                  <a:pt x="0" y="33274"/>
                </a:lnTo>
                <a:lnTo>
                  <a:pt x="0" y="42799"/>
                </a:lnTo>
                <a:lnTo>
                  <a:pt x="3817073" y="42799"/>
                </a:lnTo>
                <a:lnTo>
                  <a:pt x="3817073" y="33274"/>
                </a:lnTo>
                <a:close/>
              </a:path>
              <a:path w="3893820" h="76200">
                <a:moveTo>
                  <a:pt x="3883621" y="33274"/>
                </a:moveTo>
                <a:lnTo>
                  <a:pt x="3829773" y="33274"/>
                </a:lnTo>
                <a:lnTo>
                  <a:pt x="3829773" y="42799"/>
                </a:lnTo>
                <a:lnTo>
                  <a:pt x="3883875" y="42799"/>
                </a:lnTo>
                <a:lnTo>
                  <a:pt x="3893273" y="38100"/>
                </a:lnTo>
                <a:lnTo>
                  <a:pt x="3883621" y="33274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95224" y="6074816"/>
            <a:ext cx="4306570" cy="781685"/>
          </a:xfrm>
          <a:custGeom>
            <a:avLst/>
            <a:gdLst/>
            <a:ahLst/>
            <a:cxnLst/>
            <a:rect l="l" t="t" r="r" b="b"/>
            <a:pathLst>
              <a:path w="4306570" h="781684">
                <a:moveTo>
                  <a:pt x="4176014" y="0"/>
                </a:moveTo>
                <a:lnTo>
                  <a:pt x="130187" y="0"/>
                </a:lnTo>
                <a:lnTo>
                  <a:pt x="79509" y="10231"/>
                </a:lnTo>
                <a:lnTo>
                  <a:pt x="38128" y="38134"/>
                </a:lnTo>
                <a:lnTo>
                  <a:pt x="10229" y="79520"/>
                </a:lnTo>
                <a:lnTo>
                  <a:pt x="0" y="130200"/>
                </a:lnTo>
                <a:lnTo>
                  <a:pt x="0" y="650963"/>
                </a:lnTo>
                <a:lnTo>
                  <a:pt x="10229" y="701644"/>
                </a:lnTo>
                <a:lnTo>
                  <a:pt x="38128" y="743031"/>
                </a:lnTo>
                <a:lnTo>
                  <a:pt x="79509" y="770934"/>
                </a:lnTo>
                <a:lnTo>
                  <a:pt x="130187" y="781165"/>
                </a:lnTo>
                <a:lnTo>
                  <a:pt x="4176014" y="781165"/>
                </a:lnTo>
                <a:lnTo>
                  <a:pt x="4226752" y="770934"/>
                </a:lnTo>
                <a:lnTo>
                  <a:pt x="4268168" y="743031"/>
                </a:lnTo>
                <a:lnTo>
                  <a:pt x="4296082" y="701644"/>
                </a:lnTo>
                <a:lnTo>
                  <a:pt x="4306316" y="650963"/>
                </a:lnTo>
                <a:lnTo>
                  <a:pt x="4306316" y="130200"/>
                </a:lnTo>
                <a:lnTo>
                  <a:pt x="4296082" y="79520"/>
                </a:lnTo>
                <a:lnTo>
                  <a:pt x="4268168" y="38134"/>
                </a:lnTo>
                <a:lnTo>
                  <a:pt x="4226752" y="10231"/>
                </a:lnTo>
                <a:lnTo>
                  <a:pt x="4176014" y="0"/>
                </a:lnTo>
                <a:close/>
              </a:path>
            </a:pathLst>
          </a:custGeom>
          <a:solidFill>
            <a:srgbClr val="F4B0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53262" y="6228384"/>
            <a:ext cx="3591560" cy="4546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latin typeface="Calibri"/>
                <a:cs typeface="Calibri"/>
              </a:rPr>
              <a:t>совместное использование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5" dirty="0">
                <a:latin typeface="Calibri"/>
                <a:cs typeface="Calibri"/>
              </a:rPr>
              <a:t>оборудования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1400" b="1" dirty="0">
                <a:latin typeface="Calibri"/>
                <a:cs typeface="Calibri"/>
              </a:rPr>
              <a:t>/ </a:t>
            </a:r>
            <a:r>
              <a:rPr sz="1400" b="1" spc="-5" dirty="0">
                <a:latin typeface="Calibri"/>
                <a:cs typeface="Calibri"/>
              </a:rPr>
              <a:t>мастерские </a:t>
            </a:r>
            <a:r>
              <a:rPr sz="1400" b="1" dirty="0">
                <a:latin typeface="Calibri"/>
                <a:cs typeface="Calibri"/>
              </a:rPr>
              <a:t>ФП «Молодые</a:t>
            </a:r>
            <a:r>
              <a:rPr sz="1400" b="1" spc="-1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профессионалы»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026408" y="5862828"/>
            <a:ext cx="835151" cy="2209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57871" y="5919215"/>
            <a:ext cx="794003" cy="236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FF10A00-825F-43B8-882F-F3504E52D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050873"/>
              </p:ext>
            </p:extLst>
          </p:nvPr>
        </p:nvGraphicFramePr>
        <p:xfrm>
          <a:off x="0" y="0"/>
          <a:ext cx="12192000" cy="691299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93221">
                  <a:extLst>
                    <a:ext uri="{9D8B030D-6E8A-4147-A177-3AD203B41FA5}">
                      <a16:colId xmlns:a16="http://schemas.microsoft.com/office/drawing/2014/main" val="2427198532"/>
                    </a:ext>
                  </a:extLst>
                </a:gridCol>
                <a:gridCol w="1364179">
                  <a:extLst>
                    <a:ext uri="{9D8B030D-6E8A-4147-A177-3AD203B41FA5}">
                      <a16:colId xmlns:a16="http://schemas.microsoft.com/office/drawing/2014/main" val="3636838937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860317353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839850259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449381111"/>
                    </a:ext>
                  </a:extLst>
                </a:gridCol>
              </a:tblGrid>
              <a:tr h="31697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18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Московская область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Металлургия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государственное бюджетное профессиональное образовательное учреждение Московской области «Сергиево-Посадский колледж»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/>
                        <a:t>АО «Загорский Трубный Завод»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АО «Коломенский Завод»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ООО «Восточные ворота»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</a:t>
                      </a:r>
                      <a:r>
                        <a:rPr lang="ru-RU" sz="1100" dirty="0" err="1"/>
                        <a:t>Арнег</a:t>
                      </a:r>
                      <a:r>
                        <a:rPr lang="ru-RU" sz="1100" dirty="0"/>
                        <a:t>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«Болл </a:t>
                      </a:r>
                      <a:r>
                        <a:rPr lang="ru-RU" sz="1100" dirty="0" err="1"/>
                        <a:t>Беверидж</a:t>
                      </a:r>
                      <a:r>
                        <a:rPr lang="ru-RU" sz="1100" dirty="0"/>
                        <a:t> </a:t>
                      </a:r>
                      <a:r>
                        <a:rPr lang="ru-RU" sz="1100" dirty="0" err="1"/>
                        <a:t>Пэкеджинг</a:t>
                      </a:r>
                      <a:r>
                        <a:rPr lang="ru-RU" sz="1100" dirty="0"/>
                        <a:t> Наро-Фоминск»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«СТМ-Сервис»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АО «</a:t>
                      </a:r>
                      <a:r>
                        <a:rPr lang="ru-RU" sz="1100" dirty="0" err="1"/>
                        <a:t>Стекломаш</a:t>
                      </a:r>
                      <a:r>
                        <a:rPr lang="ru-RU" sz="1100" dirty="0"/>
                        <a:t>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«Масса»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«Трейлер»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АО «Ступинское машиностроительное предприятие»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ОАО «</a:t>
                      </a:r>
                      <a:r>
                        <a:rPr lang="ru-RU" sz="1100" dirty="0" err="1"/>
                        <a:t>Электростальский</a:t>
                      </a:r>
                      <a:r>
                        <a:rPr lang="ru-RU" sz="1100" dirty="0"/>
                        <a:t> завод тяжелого машиностроения»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АО «ТЭСМО»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«БЕРГЕР МСК»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«Инновационный Центр адаптации научных разработок, новых материалов, изделий и технологий»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ООО «Международная Компания Промышленного Оборудования»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АО «Каширский завод металлоконструкций и котлостроения»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> Союз «Торгово-Промышленная палата МО»</a:t>
                      </a:r>
                    </a:p>
                  </a:txBody>
                  <a:tcPr marL="1839" marR="1839" marT="1839" marB="1839" anchor="ctr"/>
                </a:tc>
                <a:extLst>
                  <a:ext uri="{0D108BD9-81ED-4DB2-BD59-A6C34878D82A}">
                    <a16:rowId xmlns:a16="http://schemas.microsoft.com/office/drawing/2014/main" val="69899961"/>
                  </a:ext>
                </a:extLst>
              </a:tr>
              <a:tr h="3688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/>
                        <a:t>29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Московская область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Машиностроение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/>
                        <a:t>государственное автономное профессиональное образовательное учреждение Московской области «Подмосковный колледж «Энергия» </a:t>
                      </a:r>
                    </a:p>
                  </a:txBody>
                  <a:tcPr marL="1839" marR="1839" marT="1839" marB="18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b="1" dirty="0"/>
                        <a:t>АО «Военно-промышленная корпорация»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Научно-производственное объединение машиностроения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Серпуховский завод «Металлист»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«РАТЕП»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ПАО Авиационная корпорация «Рубин»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ООО «БАЗСТРОЙ»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Особое конструкторское бюро «Московского энергетического института» г. Москва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ООО Научно-производственное объединение АТОМ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Макрорегиональный филиал «Центр ПАО Ростелеком»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Филиал АО «Объединенная двигателестроительная корпорация «Воскресенский машиностроительный завод «Салют»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ООО Консолидация строительства и сервиса «Альтернатива»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«ЦНИИТОЧМАШ»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Московская областная энергосетевая компания «Щелковские электрические сети»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«Опытный механический завод НИИХИММАШ» г. Щелково</a:t>
                      </a:r>
                      <a:br>
                        <a:rPr lang="ru-RU" sz="1100" b="1" dirty="0"/>
                      </a:br>
                      <a:r>
                        <a:rPr lang="ru-RU" sz="1100" b="1" dirty="0"/>
                        <a:t>АО Научно-производственное предприятие Исток им. А.И. </a:t>
                      </a:r>
                      <a:r>
                        <a:rPr lang="ru-RU" sz="1100" b="1" dirty="0" err="1"/>
                        <a:t>Шокина</a:t>
                      </a:r>
                      <a:r>
                        <a:rPr lang="ru-RU" sz="1100" b="1" dirty="0"/>
                        <a:t>, г. Фрязино</a:t>
                      </a:r>
                    </a:p>
                  </a:txBody>
                  <a:tcPr marL="1839" marR="1839" marT="1839" marB="1839" anchor="ctr"/>
                </a:tc>
                <a:extLst>
                  <a:ext uri="{0D108BD9-81ED-4DB2-BD59-A6C34878D82A}">
                    <a16:rowId xmlns:a16="http://schemas.microsoft.com/office/drawing/2014/main" val="221999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6657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43545" y="819150"/>
            <a:ext cx="11798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EC7C30"/>
                </a:solidFill>
                <a:latin typeface="Calibri"/>
                <a:cs typeface="Calibri"/>
              </a:rPr>
              <a:t>Показатели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330427" y="1168780"/>
          <a:ext cx="7862567" cy="31751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3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0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763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b="1" spc="90" dirty="0">
                          <a:latin typeface="Calibri"/>
                          <a:cs typeface="Calibri"/>
                        </a:rPr>
                        <a:t>2022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b="1" spc="110" dirty="0">
                          <a:latin typeface="Calibri"/>
                          <a:cs typeface="Calibri"/>
                        </a:rPr>
                        <a:t>2024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b="1" spc="105" dirty="0">
                          <a:latin typeface="Calibri"/>
                          <a:cs typeface="Calibri"/>
                        </a:rPr>
                        <a:t>2030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791">
                <a:tc>
                  <a:txBody>
                    <a:bodyPr/>
                    <a:lstStyle/>
                    <a:p>
                      <a:pPr marL="96520" marR="36385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80" dirty="0">
                          <a:latin typeface="Calibri"/>
                          <a:cs typeface="Calibri"/>
                        </a:rPr>
                        <a:t>Численность</a:t>
                      </a:r>
                      <a:r>
                        <a:rPr sz="800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обучающихся</a:t>
                      </a:r>
                      <a:r>
                        <a:rPr sz="800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800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организациях,</a:t>
                      </a:r>
                      <a:r>
                        <a:rPr sz="800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реализующих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программы 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профессионалитета </a:t>
                      </a:r>
                      <a:r>
                        <a:rPr sz="800" i="1" spc="65" dirty="0">
                          <a:latin typeface="Calibri"/>
                          <a:cs typeface="Calibri"/>
                        </a:rPr>
                        <a:t>(нарастающий</a:t>
                      </a:r>
                      <a:r>
                        <a:rPr sz="800" i="1" spc="-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итог)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826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20" dirty="0">
                          <a:latin typeface="Calibri"/>
                          <a:cs typeface="Calibri"/>
                        </a:rPr>
                        <a:t>150</a:t>
                      </a:r>
                      <a:r>
                        <a:rPr sz="8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110" dirty="0">
                          <a:latin typeface="Calibri"/>
                          <a:cs typeface="Calibri"/>
                        </a:rPr>
                        <a:t>600</a:t>
                      </a:r>
                      <a:r>
                        <a:rPr sz="8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120" dirty="0">
                          <a:latin typeface="Calibri"/>
                          <a:cs typeface="Calibri"/>
                        </a:rPr>
                        <a:t>1 </a:t>
                      </a:r>
                      <a:r>
                        <a:rPr sz="800" spc="95" dirty="0">
                          <a:latin typeface="Calibri"/>
                          <a:cs typeface="Calibri"/>
                        </a:rPr>
                        <a:t>200</a:t>
                      </a:r>
                      <a:r>
                        <a:rPr sz="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158">
                <a:tc>
                  <a:txBody>
                    <a:bodyPr/>
                    <a:lstStyle/>
                    <a:p>
                      <a:pPr marL="91440" marR="94488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75" dirty="0">
                          <a:latin typeface="Calibri"/>
                          <a:cs typeface="Calibri"/>
                        </a:rPr>
                        <a:t>Количество</a:t>
                      </a:r>
                      <a:r>
                        <a:rPr sz="800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0" dirty="0">
                          <a:latin typeface="Calibri"/>
                          <a:cs typeface="Calibri"/>
                        </a:rPr>
                        <a:t>предприятий,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вовлеченных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подготовку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кадров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10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800" i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программам 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профессионалитета </a:t>
                      </a:r>
                      <a:r>
                        <a:rPr sz="800" i="1" spc="65" dirty="0">
                          <a:latin typeface="Calibri"/>
                          <a:cs typeface="Calibri"/>
                        </a:rPr>
                        <a:t>(нарастающий</a:t>
                      </a:r>
                      <a:r>
                        <a:rPr sz="800" i="1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итог)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R="8699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40" dirty="0">
                          <a:latin typeface="Calibri"/>
                          <a:cs typeface="Calibri"/>
                        </a:rPr>
                        <a:t>100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95" dirty="0">
                          <a:latin typeface="Calibri"/>
                          <a:cs typeface="Calibri"/>
                        </a:rPr>
                        <a:t>300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110" dirty="0">
                          <a:latin typeface="Calibri"/>
                          <a:cs typeface="Calibri"/>
                        </a:rPr>
                        <a:t>900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12">
                <a:tc>
                  <a:txBody>
                    <a:bodyPr/>
                    <a:lstStyle/>
                    <a:p>
                      <a:pPr marL="91440" marR="49339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105" dirty="0">
                          <a:latin typeface="Calibri"/>
                          <a:cs typeface="Calibri"/>
                        </a:rPr>
                        <a:t>Доля</a:t>
                      </a:r>
                      <a:r>
                        <a:rPr sz="800" i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40" dirty="0">
                          <a:latin typeface="Calibri"/>
                          <a:cs typeface="Calibri"/>
                        </a:rPr>
                        <a:t>занятых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выпускников</a:t>
                      </a:r>
                      <a:r>
                        <a:rPr sz="800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организаций,</a:t>
                      </a:r>
                      <a:r>
                        <a:rPr sz="800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реализующих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программы 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среднего</a:t>
                      </a:r>
                      <a:r>
                        <a:rPr sz="800" i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профессионального</a:t>
                      </a:r>
                      <a:r>
                        <a:rPr sz="800" i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образования</a:t>
                      </a:r>
                      <a:r>
                        <a:rPr sz="800" i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5" dirty="0">
                          <a:latin typeface="Calibri"/>
                          <a:cs typeface="Calibri"/>
                        </a:rPr>
                        <a:t>рамках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федерального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50" dirty="0">
                          <a:latin typeface="Calibri"/>
                          <a:cs typeface="Calibri"/>
                        </a:rPr>
                        <a:t>проекта</a:t>
                      </a:r>
                      <a:endParaRPr sz="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800" i="1" spc="55" dirty="0">
                          <a:latin typeface="Calibri"/>
                          <a:cs typeface="Calibri"/>
                        </a:rPr>
                        <a:t>«Профессионалитет»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75" dirty="0">
                          <a:latin typeface="Calibri"/>
                          <a:cs typeface="Calibri"/>
                        </a:rPr>
                        <a:t>85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75" dirty="0">
                          <a:latin typeface="Calibri"/>
                          <a:cs typeface="Calibri"/>
                        </a:rPr>
                        <a:t>85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75" dirty="0">
                          <a:latin typeface="Calibri"/>
                          <a:cs typeface="Calibri"/>
                        </a:rPr>
                        <a:t>85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056">
                <a:tc>
                  <a:txBody>
                    <a:bodyPr/>
                    <a:lstStyle/>
                    <a:p>
                      <a:pPr marL="91440" marR="224154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105" dirty="0">
                          <a:latin typeface="Calibri"/>
                          <a:cs typeface="Calibri"/>
                        </a:rPr>
                        <a:t>Доля</a:t>
                      </a:r>
                      <a:r>
                        <a:rPr sz="800" i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организаций,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оснащенных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современным</a:t>
                      </a:r>
                      <a:r>
                        <a:rPr sz="800" i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оборудованием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5" dirty="0">
                          <a:latin typeface="Calibri"/>
                          <a:cs typeface="Calibri"/>
                        </a:rPr>
                        <a:t>рамках 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реализации </a:t>
                      </a:r>
                      <a:r>
                        <a:rPr sz="800" i="1" spc="50" dirty="0">
                          <a:latin typeface="Calibri"/>
                          <a:cs typeface="Calibri"/>
                        </a:rPr>
                        <a:t>проекта</a:t>
                      </a:r>
                      <a:r>
                        <a:rPr sz="800" i="1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55" dirty="0">
                          <a:latin typeface="Calibri"/>
                          <a:cs typeface="Calibri"/>
                        </a:rPr>
                        <a:t>«Профессионалитет»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30" dirty="0">
                          <a:latin typeface="Calibri"/>
                          <a:cs typeface="Calibri"/>
                        </a:rPr>
                        <a:t>1,9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85" dirty="0">
                          <a:latin typeface="Calibri"/>
                          <a:cs typeface="Calibri"/>
                        </a:rPr>
                        <a:t>70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692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40" dirty="0">
                          <a:latin typeface="Calibri"/>
                          <a:cs typeface="Calibri"/>
                        </a:rPr>
                        <a:t>100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796">
                <a:tc>
                  <a:txBody>
                    <a:bodyPr/>
                    <a:lstStyle/>
                    <a:p>
                      <a:pPr marL="91440" marR="35306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105" dirty="0">
                          <a:latin typeface="Calibri"/>
                          <a:cs typeface="Calibri"/>
                        </a:rPr>
                        <a:t>Доля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организаций,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реализующих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программы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среднего 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профессионального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образования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5" dirty="0">
                          <a:latin typeface="Calibri"/>
                          <a:cs typeface="Calibri"/>
                        </a:rPr>
                        <a:t>рамках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федерального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50" dirty="0">
                          <a:latin typeface="Calibri"/>
                          <a:cs typeface="Calibri"/>
                        </a:rPr>
                        <a:t>проекта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55" dirty="0">
                          <a:latin typeface="Calibri"/>
                          <a:cs typeface="Calibri"/>
                        </a:rPr>
                        <a:t>«Профессионалитет»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30" dirty="0">
                          <a:latin typeface="Calibri"/>
                          <a:cs typeface="Calibri"/>
                        </a:rPr>
                        <a:t>1,9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40" dirty="0">
                          <a:latin typeface="Calibri"/>
                          <a:cs typeface="Calibri"/>
                        </a:rPr>
                        <a:t>5,8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731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15" dirty="0">
                          <a:latin typeface="Calibri"/>
                          <a:cs typeface="Calibri"/>
                        </a:rPr>
                        <a:t>17,5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314">
                <a:tc>
                  <a:txBody>
                    <a:bodyPr/>
                    <a:lstStyle/>
                    <a:p>
                      <a:pPr marL="91440" marR="60388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105" dirty="0">
                          <a:latin typeface="Calibri"/>
                          <a:cs typeface="Calibri"/>
                        </a:rPr>
                        <a:t>Доля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организаций,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реализующих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программы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среднего 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профессионального</a:t>
                      </a:r>
                      <a:r>
                        <a:rPr sz="800" i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образования,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5" dirty="0">
                          <a:latin typeface="Calibri"/>
                          <a:cs typeface="Calibri"/>
                        </a:rPr>
                        <a:t>предусматривающие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сокращ</a:t>
                      </a:r>
                      <a:r>
                        <a:rPr sz="800" spc="95" dirty="0">
                          <a:latin typeface="Times New Roman"/>
                          <a:cs typeface="Times New Roman"/>
                        </a:rPr>
                        <a:t>ё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нные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под</a:t>
                      </a:r>
                      <a:r>
                        <a:rPr sz="800" i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запросы 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предприятий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14" dirty="0">
                          <a:latin typeface="Calibri"/>
                          <a:cs typeface="Calibri"/>
                        </a:rPr>
                        <a:t>сроки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обучения</a:t>
                      </a:r>
                      <a:r>
                        <a:rPr sz="800" i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10" dirty="0">
                          <a:latin typeface="Calibri"/>
                          <a:cs typeface="Calibri"/>
                        </a:rPr>
                        <a:t>по</a:t>
                      </a:r>
                      <a:r>
                        <a:rPr sz="800" i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определенным</a:t>
                      </a:r>
                      <a:r>
                        <a:rPr sz="800" i="1" spc="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0" dirty="0">
                          <a:latin typeface="Calibri"/>
                          <a:cs typeface="Calibri"/>
                        </a:rPr>
                        <a:t>специальностям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-30" dirty="0">
                          <a:latin typeface="Calibri"/>
                          <a:cs typeface="Calibri"/>
                        </a:rPr>
                        <a:t>1,9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85" dirty="0">
                          <a:latin typeface="Calibri"/>
                          <a:cs typeface="Calibri"/>
                        </a:rPr>
                        <a:t>70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tc>
                  <a:txBody>
                    <a:bodyPr/>
                    <a:lstStyle/>
                    <a:p>
                      <a:pPr marL="692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40" dirty="0">
                          <a:latin typeface="Calibri"/>
                          <a:cs typeface="Calibri"/>
                        </a:rPr>
                        <a:t>100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4705">
                <a:tc>
                  <a:txBody>
                    <a:bodyPr/>
                    <a:lstStyle/>
                    <a:p>
                      <a:pPr marL="91440" marR="15811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i="1" spc="105" dirty="0">
                          <a:latin typeface="Calibri"/>
                          <a:cs typeface="Calibri"/>
                        </a:rPr>
                        <a:t>Доля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образовательных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организаций,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реализующих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программы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среднего  </a:t>
                      </a:r>
                      <a:r>
                        <a:rPr sz="800" i="1" spc="100" dirty="0">
                          <a:latin typeface="Calibri"/>
                          <a:cs typeface="Calibri"/>
                        </a:rPr>
                        <a:t>профессионального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образования,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использующих</a:t>
                      </a:r>
                      <a:r>
                        <a:rPr sz="800" i="1" spc="-1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10" dirty="0">
                          <a:latin typeface="Calibri"/>
                          <a:cs typeface="Calibri"/>
                        </a:rPr>
                        <a:t>современную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материально</a:t>
                      </a:r>
                      <a:r>
                        <a:rPr sz="800" spc="7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техническую  </a:t>
                      </a:r>
                      <a:r>
                        <a:rPr sz="800" i="1" spc="80" dirty="0">
                          <a:latin typeface="Calibri"/>
                          <a:cs typeface="Calibri"/>
                        </a:rPr>
                        <a:t>базу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в</a:t>
                      </a:r>
                      <a:r>
                        <a:rPr sz="800" i="1" spc="-114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образовательном </a:t>
                      </a:r>
                      <a:r>
                        <a:rPr sz="800" i="1" spc="114" dirty="0">
                          <a:latin typeface="Calibri"/>
                          <a:cs typeface="Calibri"/>
                        </a:rPr>
                        <a:t>процессе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699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80" dirty="0">
                          <a:latin typeface="Calibri"/>
                          <a:cs typeface="Calibri"/>
                        </a:rPr>
                        <a:t>20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60" dirty="0">
                          <a:latin typeface="Calibri"/>
                          <a:cs typeface="Calibri"/>
                        </a:rPr>
                        <a:t>29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6921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800" spc="40" dirty="0">
                          <a:latin typeface="Calibri"/>
                          <a:cs typeface="Calibri"/>
                        </a:rPr>
                        <a:t>100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191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097686" y="1461262"/>
            <a:ext cx="2976245" cy="1298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i="1" spc="165" dirty="0">
                <a:latin typeface="Calibri"/>
                <a:cs typeface="Calibri"/>
              </a:rPr>
              <a:t>Проведение </a:t>
            </a:r>
            <a:r>
              <a:rPr sz="1100" i="1" spc="135" dirty="0">
                <a:latin typeface="Calibri"/>
                <a:cs typeface="Calibri"/>
              </a:rPr>
              <a:t>комплекса </a:t>
            </a:r>
            <a:r>
              <a:rPr sz="1100" i="1" spc="155" dirty="0">
                <a:latin typeface="Calibri"/>
                <a:cs typeface="Calibri"/>
              </a:rPr>
              <a:t>мер </a:t>
            </a:r>
            <a:r>
              <a:rPr sz="1100" i="1" spc="150" dirty="0">
                <a:latin typeface="Calibri"/>
                <a:cs typeface="Calibri"/>
              </a:rPr>
              <a:t>по  </a:t>
            </a:r>
            <a:r>
              <a:rPr sz="1100" i="1" spc="160" dirty="0">
                <a:latin typeface="Calibri"/>
                <a:cs typeface="Calibri"/>
              </a:rPr>
              <a:t>внедрению </a:t>
            </a:r>
            <a:r>
              <a:rPr sz="1100" i="1" spc="95" dirty="0">
                <a:latin typeface="Calibri"/>
                <a:cs typeface="Calibri"/>
              </a:rPr>
              <a:t>образовательных</a:t>
            </a:r>
            <a:r>
              <a:rPr sz="1100" i="1" spc="-180" dirty="0">
                <a:latin typeface="Calibri"/>
                <a:cs typeface="Calibri"/>
              </a:rPr>
              <a:t> </a:t>
            </a:r>
            <a:r>
              <a:rPr sz="1100" i="1" spc="135" dirty="0">
                <a:latin typeface="Calibri"/>
                <a:cs typeface="Calibri"/>
              </a:rPr>
              <a:t>программ  </a:t>
            </a:r>
            <a:r>
              <a:rPr sz="1100" i="1" spc="85" dirty="0">
                <a:latin typeface="Calibri"/>
                <a:cs typeface="Calibri"/>
              </a:rPr>
              <a:t>профессионалитета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>
              <a:latin typeface="Times New Roman"/>
              <a:cs typeface="Times New Roman"/>
            </a:endParaRPr>
          </a:p>
          <a:p>
            <a:pPr marL="12700" marR="116205">
              <a:lnSpc>
                <a:spcPct val="100000"/>
              </a:lnSpc>
            </a:pPr>
            <a:r>
              <a:rPr sz="1100" i="1" spc="105" dirty="0">
                <a:latin typeface="Calibri"/>
                <a:cs typeface="Calibri"/>
              </a:rPr>
              <a:t>Государственная </a:t>
            </a:r>
            <a:r>
              <a:rPr sz="1100" i="1" spc="130" dirty="0">
                <a:latin typeface="Calibri"/>
                <a:cs typeface="Calibri"/>
              </a:rPr>
              <a:t>поддержка</a:t>
            </a:r>
            <a:r>
              <a:rPr sz="1100" i="1" spc="-150" dirty="0">
                <a:latin typeface="Calibri"/>
                <a:cs typeface="Calibri"/>
              </a:rPr>
              <a:t> </a:t>
            </a:r>
            <a:r>
              <a:rPr sz="1100" i="1" spc="90" dirty="0">
                <a:latin typeface="Calibri"/>
                <a:cs typeface="Calibri"/>
              </a:rPr>
              <a:t>развития  </a:t>
            </a:r>
            <a:r>
              <a:rPr sz="1100" i="1" spc="105" dirty="0">
                <a:latin typeface="Calibri"/>
                <a:cs typeface="Calibri"/>
              </a:rPr>
              <a:t>образовательно</a:t>
            </a:r>
            <a:r>
              <a:rPr sz="1100" spc="105" dirty="0">
                <a:latin typeface="Calibri"/>
                <a:cs typeface="Calibri"/>
              </a:rPr>
              <a:t>-</a:t>
            </a:r>
            <a:r>
              <a:rPr sz="1100" i="1" spc="105" dirty="0">
                <a:latin typeface="Calibri"/>
                <a:cs typeface="Calibri"/>
              </a:rPr>
              <a:t>производственных  </a:t>
            </a:r>
            <a:r>
              <a:rPr sz="1100" i="1" spc="85" dirty="0">
                <a:latin typeface="Calibri"/>
                <a:cs typeface="Calibri"/>
              </a:rPr>
              <a:t>центров</a:t>
            </a:r>
            <a:r>
              <a:rPr sz="1100" i="1" spc="-5" dirty="0">
                <a:latin typeface="Calibri"/>
                <a:cs typeface="Calibri"/>
              </a:rPr>
              <a:t> </a:t>
            </a:r>
            <a:r>
              <a:rPr sz="1100" i="1" spc="75" dirty="0">
                <a:latin typeface="Calibri"/>
                <a:cs typeface="Calibri"/>
              </a:rPr>
              <a:t>(кластеров)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1940" y="3164839"/>
            <a:ext cx="2983865" cy="864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i="1" spc="85" dirty="0">
                <a:latin typeface="Calibri"/>
                <a:cs typeface="Calibri"/>
              </a:rPr>
              <a:t>Подготовка </a:t>
            </a:r>
            <a:r>
              <a:rPr sz="1100" i="1" spc="190" dirty="0">
                <a:latin typeface="Calibri"/>
                <a:cs typeface="Calibri"/>
              </a:rPr>
              <a:t>и </a:t>
            </a:r>
            <a:r>
              <a:rPr sz="1100" i="1" spc="155" dirty="0">
                <a:latin typeface="Calibri"/>
                <a:cs typeface="Calibri"/>
              </a:rPr>
              <a:t>повышение  </a:t>
            </a:r>
            <a:r>
              <a:rPr sz="1100" i="1" spc="140" dirty="0">
                <a:latin typeface="Calibri"/>
                <a:cs typeface="Calibri"/>
              </a:rPr>
              <a:t>квалификации </a:t>
            </a:r>
            <a:r>
              <a:rPr sz="1100" i="1" spc="135" dirty="0">
                <a:latin typeface="Calibri"/>
                <a:cs typeface="Calibri"/>
              </a:rPr>
              <a:t>педагогических  </a:t>
            </a:r>
            <a:r>
              <a:rPr sz="1100" i="1" spc="80" dirty="0">
                <a:latin typeface="Calibri"/>
                <a:cs typeface="Calibri"/>
              </a:rPr>
              <a:t>работников, работников,</a:t>
            </a:r>
            <a:r>
              <a:rPr sz="1100" i="1" spc="-55" dirty="0">
                <a:latin typeface="Calibri"/>
                <a:cs typeface="Calibri"/>
              </a:rPr>
              <a:t> </a:t>
            </a:r>
            <a:r>
              <a:rPr sz="1100" i="1" spc="30" dirty="0">
                <a:latin typeface="Calibri"/>
                <a:cs typeface="Calibri"/>
              </a:rPr>
              <a:t>ответственных  </a:t>
            </a:r>
            <a:r>
              <a:rPr sz="1100" i="1" spc="100" dirty="0">
                <a:latin typeface="Calibri"/>
                <a:cs typeface="Calibri"/>
              </a:rPr>
              <a:t>за </a:t>
            </a:r>
            <a:r>
              <a:rPr sz="1100" i="1" spc="105" dirty="0">
                <a:latin typeface="Calibri"/>
                <a:cs typeface="Calibri"/>
              </a:rPr>
              <a:t>воспитание </a:t>
            </a:r>
            <a:r>
              <a:rPr sz="1100" i="1" spc="190" dirty="0">
                <a:latin typeface="Calibri"/>
                <a:cs typeface="Calibri"/>
              </a:rPr>
              <a:t>и </a:t>
            </a:r>
            <a:r>
              <a:rPr sz="1100" i="1" spc="85" dirty="0">
                <a:latin typeface="Calibri"/>
                <a:cs typeface="Calibri"/>
              </a:rPr>
              <a:t>кураторов </a:t>
            </a:r>
            <a:r>
              <a:rPr sz="1100" i="1" spc="120" dirty="0">
                <a:latin typeface="Calibri"/>
                <a:cs typeface="Calibri"/>
              </a:rPr>
              <a:t>(классных  </a:t>
            </a:r>
            <a:r>
              <a:rPr sz="1100" i="1" spc="105" dirty="0">
                <a:latin typeface="Calibri"/>
                <a:cs typeface="Calibri"/>
              </a:rPr>
              <a:t>руководителей)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97686" y="4271517"/>
            <a:ext cx="11139170" cy="528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004809">
              <a:lnSpc>
                <a:spcPct val="100000"/>
              </a:lnSpc>
              <a:spcBef>
                <a:spcPts val="100"/>
              </a:spcBef>
            </a:pPr>
            <a:r>
              <a:rPr sz="1100" i="1" spc="160" dirty="0">
                <a:latin typeface="Calibri"/>
                <a:cs typeface="Calibri"/>
              </a:rPr>
              <a:t>Повышение </a:t>
            </a:r>
            <a:r>
              <a:rPr sz="1100" i="1" spc="140" dirty="0">
                <a:latin typeface="Calibri"/>
                <a:cs typeface="Calibri"/>
              </a:rPr>
              <a:t>квалификации</a:t>
            </a:r>
            <a:r>
              <a:rPr sz="1100" i="1" spc="-135" dirty="0">
                <a:latin typeface="Calibri"/>
                <a:cs typeface="Calibri"/>
              </a:rPr>
              <a:t> </a:t>
            </a:r>
            <a:r>
              <a:rPr sz="1100" i="1" spc="135" dirty="0">
                <a:latin typeface="Calibri"/>
                <a:cs typeface="Calibri"/>
              </a:rPr>
              <a:t>региональных  </a:t>
            </a:r>
            <a:r>
              <a:rPr sz="1100" i="1" spc="145" dirty="0">
                <a:latin typeface="Calibri"/>
                <a:cs typeface="Calibri"/>
              </a:rPr>
              <a:t>управленческих </a:t>
            </a:r>
            <a:r>
              <a:rPr sz="1100" i="1" spc="125" dirty="0">
                <a:latin typeface="Calibri"/>
                <a:cs typeface="Calibri"/>
              </a:rPr>
              <a:t>команд</a:t>
            </a:r>
            <a:r>
              <a:rPr sz="1100" i="1" spc="135" dirty="0">
                <a:latin typeface="Calibri"/>
                <a:cs typeface="Calibri"/>
              </a:rPr>
              <a:t> </a:t>
            </a:r>
            <a:r>
              <a:rPr sz="1100" i="1" spc="95" dirty="0">
                <a:latin typeface="Calibri"/>
                <a:cs typeface="Calibri"/>
              </a:rPr>
              <a:t>образовательно</a:t>
            </a:r>
            <a:r>
              <a:rPr sz="1100" spc="95" dirty="0">
                <a:latin typeface="Calibri"/>
                <a:cs typeface="Calibri"/>
              </a:rPr>
              <a:t>-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3227705" algn="l"/>
                <a:tab pos="11125835" algn="l"/>
              </a:tabLst>
            </a:pPr>
            <a:r>
              <a:rPr sz="1100" i="1" spc="114" dirty="0">
                <a:latin typeface="Calibri"/>
                <a:cs typeface="Calibri"/>
              </a:rPr>
              <a:t>производственных </a:t>
            </a:r>
            <a:r>
              <a:rPr sz="1100" i="1" spc="85" dirty="0">
                <a:latin typeface="Calibri"/>
                <a:cs typeface="Calibri"/>
              </a:rPr>
              <a:t>центров</a:t>
            </a:r>
            <a:r>
              <a:rPr sz="1100" i="1" spc="-105" dirty="0">
                <a:latin typeface="Calibri"/>
                <a:cs typeface="Calibri"/>
              </a:rPr>
              <a:t> </a:t>
            </a:r>
            <a:r>
              <a:rPr sz="1100" i="1" spc="75" dirty="0">
                <a:latin typeface="Calibri"/>
                <a:cs typeface="Calibri"/>
              </a:rPr>
              <a:t>(кластеров)	</a:t>
            </a:r>
            <a:r>
              <a:rPr sz="1100" u="sng" spc="75" dirty="0">
                <a:uFill>
                  <a:solidFill>
                    <a:srgbClr val="5B9BD4"/>
                  </a:solidFill>
                </a:uFill>
                <a:latin typeface="Times New Roman"/>
                <a:cs typeface="Times New Roman"/>
              </a:rPr>
              <a:t> 	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51940" y="5163058"/>
            <a:ext cx="2891155" cy="529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i="1" spc="45" dirty="0">
                <a:latin typeface="Calibri"/>
                <a:cs typeface="Calibri"/>
              </a:rPr>
              <a:t>Работа </a:t>
            </a:r>
            <a:r>
              <a:rPr sz="1100" i="1" spc="105" dirty="0">
                <a:latin typeface="Calibri"/>
                <a:cs typeface="Calibri"/>
              </a:rPr>
              <a:t>экспертной </a:t>
            </a:r>
            <a:r>
              <a:rPr sz="1100" i="1" spc="140" dirty="0">
                <a:latin typeface="Calibri"/>
                <a:cs typeface="Calibri"/>
              </a:rPr>
              <a:t>группы </a:t>
            </a:r>
            <a:r>
              <a:rPr sz="1100" i="1" spc="150" dirty="0">
                <a:latin typeface="Calibri"/>
                <a:cs typeface="Calibri"/>
              </a:rPr>
              <a:t>по оценке  </a:t>
            </a:r>
            <a:r>
              <a:rPr sz="1100" i="1" spc="130" dirty="0">
                <a:latin typeface="Calibri"/>
                <a:cs typeface="Calibri"/>
              </a:rPr>
              <a:t>общего </a:t>
            </a:r>
            <a:r>
              <a:rPr sz="1100" i="1" spc="120" dirty="0">
                <a:latin typeface="Calibri"/>
                <a:cs typeface="Calibri"/>
              </a:rPr>
              <a:t>объема </a:t>
            </a:r>
            <a:r>
              <a:rPr sz="1100" i="1" spc="204" dirty="0">
                <a:latin typeface="Calibri"/>
                <a:cs typeface="Calibri"/>
              </a:rPr>
              <a:t>КЦП </a:t>
            </a:r>
            <a:r>
              <a:rPr sz="1100" i="1" spc="100" dirty="0">
                <a:latin typeface="Calibri"/>
                <a:cs typeface="Calibri"/>
              </a:rPr>
              <a:t>за </a:t>
            </a:r>
            <a:r>
              <a:rPr sz="1100" i="1" spc="25" dirty="0">
                <a:latin typeface="Calibri"/>
                <a:cs typeface="Calibri"/>
              </a:rPr>
              <a:t>счет  </a:t>
            </a:r>
            <a:r>
              <a:rPr sz="1100" i="1" spc="145" dirty="0">
                <a:latin typeface="Calibri"/>
                <a:cs typeface="Calibri"/>
              </a:rPr>
              <a:t>ассигнований</a:t>
            </a:r>
            <a:r>
              <a:rPr sz="1100" i="1" spc="-160" dirty="0">
                <a:latin typeface="Calibri"/>
                <a:cs typeface="Calibri"/>
              </a:rPr>
              <a:t> </a:t>
            </a:r>
            <a:r>
              <a:rPr sz="1100" i="1" spc="70" dirty="0">
                <a:latin typeface="Calibri"/>
                <a:cs typeface="Calibri"/>
              </a:rPr>
              <a:t>бюджетов </a:t>
            </a:r>
            <a:r>
              <a:rPr sz="1100" i="1" spc="80" dirty="0">
                <a:latin typeface="Calibri"/>
                <a:cs typeface="Calibri"/>
              </a:rPr>
              <a:t>субъектов </a:t>
            </a:r>
            <a:r>
              <a:rPr sz="1100" i="1" spc="225" dirty="0">
                <a:latin typeface="Calibri"/>
                <a:cs typeface="Calibri"/>
              </a:rPr>
              <a:t>РФ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57655" y="858088"/>
            <a:ext cx="140398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EC7C30"/>
                </a:solidFill>
                <a:latin typeface="Calibri"/>
                <a:cs typeface="Calibri"/>
              </a:rPr>
              <a:t>Мероприя</a:t>
            </a:r>
            <a:r>
              <a:rPr sz="1800" b="1" spc="-10" dirty="0">
                <a:solidFill>
                  <a:srgbClr val="EC7C30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EC7C30"/>
                </a:solidFill>
                <a:latin typeface="Calibri"/>
                <a:cs typeface="Calibri"/>
              </a:rPr>
              <a:t>ия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86448" y="1435608"/>
            <a:ext cx="519430" cy="494030"/>
          </a:xfrm>
          <a:custGeom>
            <a:avLst/>
            <a:gdLst/>
            <a:ahLst/>
            <a:cxnLst/>
            <a:rect l="l" t="t" r="r" b="b"/>
            <a:pathLst>
              <a:path w="519430" h="494030">
                <a:moveTo>
                  <a:pt x="259562" y="0"/>
                </a:moveTo>
                <a:lnTo>
                  <a:pt x="212904" y="3976"/>
                </a:lnTo>
                <a:lnTo>
                  <a:pt x="168990" y="15439"/>
                </a:lnTo>
                <a:lnTo>
                  <a:pt x="128554" y="33692"/>
                </a:lnTo>
                <a:lnTo>
                  <a:pt x="92327" y="58038"/>
                </a:lnTo>
                <a:lnTo>
                  <a:pt x="61044" y="87780"/>
                </a:lnTo>
                <a:lnTo>
                  <a:pt x="35436" y="122221"/>
                </a:lnTo>
                <a:lnTo>
                  <a:pt x="16238" y="160662"/>
                </a:lnTo>
                <a:lnTo>
                  <a:pt x="4181" y="202408"/>
                </a:lnTo>
                <a:lnTo>
                  <a:pt x="0" y="246761"/>
                </a:lnTo>
                <a:lnTo>
                  <a:pt x="4181" y="291113"/>
                </a:lnTo>
                <a:lnTo>
                  <a:pt x="16238" y="332859"/>
                </a:lnTo>
                <a:lnTo>
                  <a:pt x="35436" y="371300"/>
                </a:lnTo>
                <a:lnTo>
                  <a:pt x="61044" y="405741"/>
                </a:lnTo>
                <a:lnTo>
                  <a:pt x="92327" y="435483"/>
                </a:lnTo>
                <a:lnTo>
                  <a:pt x="128554" y="459829"/>
                </a:lnTo>
                <a:lnTo>
                  <a:pt x="168990" y="478082"/>
                </a:lnTo>
                <a:lnTo>
                  <a:pt x="212904" y="489545"/>
                </a:lnTo>
                <a:lnTo>
                  <a:pt x="259562" y="493521"/>
                </a:lnTo>
                <a:lnTo>
                  <a:pt x="306216" y="489545"/>
                </a:lnTo>
                <a:lnTo>
                  <a:pt x="350127" y="478082"/>
                </a:lnTo>
                <a:lnTo>
                  <a:pt x="390562" y="459829"/>
                </a:lnTo>
                <a:lnTo>
                  <a:pt x="426787" y="435483"/>
                </a:lnTo>
                <a:lnTo>
                  <a:pt x="458069" y="405741"/>
                </a:lnTo>
                <a:lnTo>
                  <a:pt x="483676" y="371300"/>
                </a:lnTo>
                <a:lnTo>
                  <a:pt x="502874" y="332859"/>
                </a:lnTo>
                <a:lnTo>
                  <a:pt x="514930" y="291113"/>
                </a:lnTo>
                <a:lnTo>
                  <a:pt x="519112" y="246761"/>
                </a:lnTo>
                <a:lnTo>
                  <a:pt x="514930" y="202408"/>
                </a:lnTo>
                <a:lnTo>
                  <a:pt x="502874" y="160662"/>
                </a:lnTo>
                <a:lnTo>
                  <a:pt x="483676" y="122221"/>
                </a:lnTo>
                <a:lnTo>
                  <a:pt x="458069" y="87780"/>
                </a:lnTo>
                <a:lnTo>
                  <a:pt x="426787" y="58038"/>
                </a:lnTo>
                <a:lnTo>
                  <a:pt x="390562" y="33692"/>
                </a:lnTo>
                <a:lnTo>
                  <a:pt x="350127" y="15439"/>
                </a:lnTo>
                <a:lnTo>
                  <a:pt x="306216" y="3976"/>
                </a:lnTo>
                <a:lnTo>
                  <a:pt x="259562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0923" y="1535785"/>
            <a:ext cx="273799" cy="2752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2463" y="2200148"/>
            <a:ext cx="472440" cy="481965"/>
          </a:xfrm>
          <a:custGeom>
            <a:avLst/>
            <a:gdLst/>
            <a:ahLst/>
            <a:cxnLst/>
            <a:rect l="l" t="t" r="r" b="b"/>
            <a:pathLst>
              <a:path w="472440" h="481964">
                <a:moveTo>
                  <a:pt x="236143" y="0"/>
                </a:moveTo>
                <a:lnTo>
                  <a:pt x="188553" y="4892"/>
                </a:lnTo>
                <a:lnTo>
                  <a:pt x="144226" y="18924"/>
                </a:lnTo>
                <a:lnTo>
                  <a:pt x="104114" y="41127"/>
                </a:lnTo>
                <a:lnTo>
                  <a:pt x="69165" y="70532"/>
                </a:lnTo>
                <a:lnTo>
                  <a:pt x="40330" y="106170"/>
                </a:lnTo>
                <a:lnTo>
                  <a:pt x="18557" y="147071"/>
                </a:lnTo>
                <a:lnTo>
                  <a:pt x="4797" y="192268"/>
                </a:lnTo>
                <a:lnTo>
                  <a:pt x="0" y="240791"/>
                </a:lnTo>
                <a:lnTo>
                  <a:pt x="4797" y="289357"/>
                </a:lnTo>
                <a:lnTo>
                  <a:pt x="18557" y="334585"/>
                </a:lnTo>
                <a:lnTo>
                  <a:pt x="40330" y="375509"/>
                </a:lnTo>
                <a:lnTo>
                  <a:pt x="69165" y="411162"/>
                </a:lnTo>
                <a:lnTo>
                  <a:pt x="104114" y="440576"/>
                </a:lnTo>
                <a:lnTo>
                  <a:pt x="144226" y="462784"/>
                </a:lnTo>
                <a:lnTo>
                  <a:pt x="188553" y="476818"/>
                </a:lnTo>
                <a:lnTo>
                  <a:pt x="236143" y="481711"/>
                </a:lnTo>
                <a:lnTo>
                  <a:pt x="283738" y="476818"/>
                </a:lnTo>
                <a:lnTo>
                  <a:pt x="328067" y="462784"/>
                </a:lnTo>
                <a:lnTo>
                  <a:pt x="368182" y="440576"/>
                </a:lnTo>
                <a:lnTo>
                  <a:pt x="403132" y="411162"/>
                </a:lnTo>
                <a:lnTo>
                  <a:pt x="431969" y="375509"/>
                </a:lnTo>
                <a:lnTo>
                  <a:pt x="453742" y="334585"/>
                </a:lnTo>
                <a:lnTo>
                  <a:pt x="467502" y="289357"/>
                </a:lnTo>
                <a:lnTo>
                  <a:pt x="472300" y="240791"/>
                </a:lnTo>
                <a:lnTo>
                  <a:pt x="467502" y="192268"/>
                </a:lnTo>
                <a:lnTo>
                  <a:pt x="453742" y="147071"/>
                </a:lnTo>
                <a:lnTo>
                  <a:pt x="431969" y="106170"/>
                </a:lnTo>
                <a:lnTo>
                  <a:pt x="403132" y="70532"/>
                </a:lnTo>
                <a:lnTo>
                  <a:pt x="368182" y="41127"/>
                </a:lnTo>
                <a:lnTo>
                  <a:pt x="328067" y="18924"/>
                </a:lnTo>
                <a:lnTo>
                  <a:pt x="283738" y="4892"/>
                </a:lnTo>
                <a:lnTo>
                  <a:pt x="236143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34581" y="2284653"/>
            <a:ext cx="308051" cy="312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6214" y="5234559"/>
            <a:ext cx="447040" cy="473709"/>
          </a:xfrm>
          <a:custGeom>
            <a:avLst/>
            <a:gdLst/>
            <a:ahLst/>
            <a:cxnLst/>
            <a:rect l="l" t="t" r="r" b="b"/>
            <a:pathLst>
              <a:path w="447040" h="473710">
                <a:moveTo>
                  <a:pt x="223443" y="0"/>
                </a:moveTo>
                <a:lnTo>
                  <a:pt x="178411" y="4806"/>
                </a:lnTo>
                <a:lnTo>
                  <a:pt x="136468" y="18593"/>
                </a:lnTo>
                <a:lnTo>
                  <a:pt x="98513" y="40411"/>
                </a:lnTo>
                <a:lnTo>
                  <a:pt x="65444" y="69310"/>
                </a:lnTo>
                <a:lnTo>
                  <a:pt x="38160" y="104340"/>
                </a:lnTo>
                <a:lnTo>
                  <a:pt x="17559" y="144553"/>
                </a:lnTo>
                <a:lnTo>
                  <a:pt x="4539" y="188999"/>
                </a:lnTo>
                <a:lnTo>
                  <a:pt x="0" y="236727"/>
                </a:lnTo>
                <a:lnTo>
                  <a:pt x="4539" y="284430"/>
                </a:lnTo>
                <a:lnTo>
                  <a:pt x="17559" y="328860"/>
                </a:lnTo>
                <a:lnTo>
                  <a:pt x="38160" y="369067"/>
                </a:lnTo>
                <a:lnTo>
                  <a:pt x="65444" y="404099"/>
                </a:lnTo>
                <a:lnTo>
                  <a:pt x="98513" y="433003"/>
                </a:lnTo>
                <a:lnTo>
                  <a:pt x="136468" y="454828"/>
                </a:lnTo>
                <a:lnTo>
                  <a:pt x="178411" y="468621"/>
                </a:lnTo>
                <a:lnTo>
                  <a:pt x="223443" y="473430"/>
                </a:lnTo>
                <a:lnTo>
                  <a:pt x="268475" y="468621"/>
                </a:lnTo>
                <a:lnTo>
                  <a:pt x="310418" y="454828"/>
                </a:lnTo>
                <a:lnTo>
                  <a:pt x="348373" y="433003"/>
                </a:lnTo>
                <a:lnTo>
                  <a:pt x="381442" y="404099"/>
                </a:lnTo>
                <a:lnTo>
                  <a:pt x="408727" y="369067"/>
                </a:lnTo>
                <a:lnTo>
                  <a:pt x="429328" y="328860"/>
                </a:lnTo>
                <a:lnTo>
                  <a:pt x="442348" y="284430"/>
                </a:lnTo>
                <a:lnTo>
                  <a:pt x="446887" y="236727"/>
                </a:lnTo>
                <a:lnTo>
                  <a:pt x="442348" y="188999"/>
                </a:lnTo>
                <a:lnTo>
                  <a:pt x="429328" y="144553"/>
                </a:lnTo>
                <a:lnTo>
                  <a:pt x="408727" y="104340"/>
                </a:lnTo>
                <a:lnTo>
                  <a:pt x="381442" y="69310"/>
                </a:lnTo>
                <a:lnTo>
                  <a:pt x="348373" y="40411"/>
                </a:lnTo>
                <a:lnTo>
                  <a:pt x="310418" y="18593"/>
                </a:lnTo>
                <a:lnTo>
                  <a:pt x="268475" y="4806"/>
                </a:lnTo>
                <a:lnTo>
                  <a:pt x="223443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6675" y="5316473"/>
            <a:ext cx="246379" cy="306070"/>
          </a:xfrm>
          <a:custGeom>
            <a:avLst/>
            <a:gdLst/>
            <a:ahLst/>
            <a:cxnLst/>
            <a:rect l="l" t="t" r="r" b="b"/>
            <a:pathLst>
              <a:path w="246379" h="306070">
                <a:moveTo>
                  <a:pt x="182571" y="200913"/>
                </a:moveTo>
                <a:lnTo>
                  <a:pt x="136533" y="200913"/>
                </a:lnTo>
                <a:lnTo>
                  <a:pt x="143645" y="212978"/>
                </a:lnTo>
                <a:lnTo>
                  <a:pt x="137956" y="216026"/>
                </a:lnTo>
                <a:lnTo>
                  <a:pt x="179193" y="293001"/>
                </a:lnTo>
                <a:lnTo>
                  <a:pt x="202985" y="305533"/>
                </a:lnTo>
                <a:lnTo>
                  <a:pt x="211895" y="302069"/>
                </a:lnTo>
                <a:lnTo>
                  <a:pt x="219029" y="294916"/>
                </a:lnTo>
                <a:lnTo>
                  <a:pt x="223096" y="285640"/>
                </a:lnTo>
                <a:lnTo>
                  <a:pt x="223697" y="275514"/>
                </a:lnTo>
                <a:lnTo>
                  <a:pt x="220429" y="265810"/>
                </a:lnTo>
                <a:lnTo>
                  <a:pt x="182571" y="200913"/>
                </a:lnTo>
                <a:close/>
              </a:path>
              <a:path w="246379" h="306070">
                <a:moveTo>
                  <a:pt x="92464" y="1523"/>
                </a:moveTo>
                <a:lnTo>
                  <a:pt x="34698" y="24526"/>
                </a:lnTo>
                <a:lnTo>
                  <a:pt x="1469" y="81534"/>
                </a:lnTo>
                <a:lnTo>
                  <a:pt x="0" y="122783"/>
                </a:lnTo>
                <a:lnTo>
                  <a:pt x="13194" y="160067"/>
                </a:lnTo>
                <a:lnTo>
                  <a:pt x="38652" y="189422"/>
                </a:lnTo>
                <a:lnTo>
                  <a:pt x="73973" y="206882"/>
                </a:lnTo>
                <a:lnTo>
                  <a:pt x="90151" y="209790"/>
                </a:lnTo>
                <a:lnTo>
                  <a:pt x="106325" y="209565"/>
                </a:lnTo>
                <a:lnTo>
                  <a:pt x="121963" y="206507"/>
                </a:lnTo>
                <a:lnTo>
                  <a:pt x="136533" y="200913"/>
                </a:lnTo>
                <a:lnTo>
                  <a:pt x="182571" y="200913"/>
                </a:lnTo>
                <a:lnTo>
                  <a:pt x="179904" y="196341"/>
                </a:lnTo>
                <a:lnTo>
                  <a:pt x="169236" y="196341"/>
                </a:lnTo>
                <a:lnTo>
                  <a:pt x="162411" y="183278"/>
                </a:lnTo>
                <a:lnTo>
                  <a:pt x="97902" y="183278"/>
                </a:lnTo>
                <a:lnTo>
                  <a:pt x="79663" y="181228"/>
                </a:lnTo>
                <a:lnTo>
                  <a:pt x="53030" y="168104"/>
                </a:lnTo>
                <a:lnTo>
                  <a:pt x="33990" y="146335"/>
                </a:lnTo>
                <a:lnTo>
                  <a:pt x="24281" y="118614"/>
                </a:lnTo>
                <a:lnTo>
                  <a:pt x="25637" y="87629"/>
                </a:lnTo>
                <a:lnTo>
                  <a:pt x="32413" y="67819"/>
                </a:lnTo>
                <a:lnTo>
                  <a:pt x="43587" y="51546"/>
                </a:lnTo>
                <a:lnTo>
                  <a:pt x="58225" y="38963"/>
                </a:lnTo>
                <a:lnTo>
                  <a:pt x="75395" y="30225"/>
                </a:lnTo>
                <a:lnTo>
                  <a:pt x="78262" y="23151"/>
                </a:lnTo>
                <a:lnTo>
                  <a:pt x="82330" y="15827"/>
                </a:lnTo>
                <a:lnTo>
                  <a:pt x="87197" y="8526"/>
                </a:lnTo>
                <a:lnTo>
                  <a:pt x="92464" y="1523"/>
                </a:lnTo>
                <a:close/>
              </a:path>
              <a:path w="246379" h="306070">
                <a:moveTo>
                  <a:pt x="176348" y="190245"/>
                </a:moveTo>
                <a:lnTo>
                  <a:pt x="173503" y="191769"/>
                </a:lnTo>
                <a:lnTo>
                  <a:pt x="172081" y="194817"/>
                </a:lnTo>
                <a:lnTo>
                  <a:pt x="169236" y="196341"/>
                </a:lnTo>
                <a:lnTo>
                  <a:pt x="179904" y="196341"/>
                </a:lnTo>
                <a:lnTo>
                  <a:pt x="176348" y="190245"/>
                </a:lnTo>
                <a:close/>
              </a:path>
              <a:path w="246379" h="306070">
                <a:moveTo>
                  <a:pt x="187727" y="143509"/>
                </a:moveTo>
                <a:lnTo>
                  <a:pt x="179193" y="143509"/>
                </a:lnTo>
                <a:lnTo>
                  <a:pt x="171482" y="153935"/>
                </a:lnTo>
                <a:lnTo>
                  <a:pt x="163375" y="159289"/>
                </a:lnTo>
                <a:lnTo>
                  <a:pt x="155000" y="161262"/>
                </a:lnTo>
                <a:lnTo>
                  <a:pt x="146490" y="161544"/>
                </a:lnTo>
                <a:lnTo>
                  <a:pt x="132251" y="173138"/>
                </a:lnTo>
                <a:lnTo>
                  <a:pt x="115743" y="180482"/>
                </a:lnTo>
                <a:lnTo>
                  <a:pt x="97902" y="183278"/>
                </a:lnTo>
                <a:lnTo>
                  <a:pt x="162411" y="183278"/>
                </a:lnTo>
                <a:lnTo>
                  <a:pt x="162136" y="182753"/>
                </a:lnTo>
                <a:lnTo>
                  <a:pt x="170130" y="174299"/>
                </a:lnTo>
                <a:lnTo>
                  <a:pt x="177061" y="164845"/>
                </a:lnTo>
                <a:lnTo>
                  <a:pt x="182927" y="154535"/>
                </a:lnTo>
                <a:lnTo>
                  <a:pt x="187727" y="143509"/>
                </a:lnTo>
                <a:close/>
              </a:path>
              <a:path w="246379" h="306070">
                <a:moveTo>
                  <a:pt x="44115" y="83057"/>
                </a:moveTo>
                <a:lnTo>
                  <a:pt x="41053" y="106995"/>
                </a:lnTo>
                <a:lnTo>
                  <a:pt x="46252" y="129492"/>
                </a:lnTo>
                <a:lnTo>
                  <a:pt x="58914" y="148012"/>
                </a:lnTo>
                <a:lnTo>
                  <a:pt x="78240" y="160019"/>
                </a:lnTo>
                <a:lnTo>
                  <a:pt x="83930" y="145034"/>
                </a:lnTo>
                <a:lnTo>
                  <a:pt x="70158" y="135624"/>
                </a:lnTo>
                <a:lnTo>
                  <a:pt x="61183" y="122142"/>
                </a:lnTo>
                <a:lnTo>
                  <a:pt x="57539" y="106136"/>
                </a:lnTo>
                <a:lnTo>
                  <a:pt x="59762" y="89153"/>
                </a:lnTo>
                <a:lnTo>
                  <a:pt x="44115" y="83057"/>
                </a:lnTo>
                <a:close/>
              </a:path>
              <a:path w="246379" h="306070">
                <a:moveTo>
                  <a:pt x="150037" y="146431"/>
                </a:moveTo>
                <a:lnTo>
                  <a:pt x="128012" y="146431"/>
                </a:lnTo>
                <a:lnTo>
                  <a:pt x="141804" y="149621"/>
                </a:lnTo>
                <a:lnTo>
                  <a:pt x="150037" y="146431"/>
                </a:lnTo>
                <a:close/>
              </a:path>
              <a:path w="246379" h="306070">
                <a:moveTo>
                  <a:pt x="137956" y="4571"/>
                </a:moveTo>
                <a:lnTo>
                  <a:pt x="130856" y="4571"/>
                </a:lnTo>
                <a:lnTo>
                  <a:pt x="123744" y="7492"/>
                </a:lnTo>
                <a:lnTo>
                  <a:pt x="116632" y="9016"/>
                </a:lnTo>
                <a:lnTo>
                  <a:pt x="112365" y="13588"/>
                </a:lnTo>
                <a:lnTo>
                  <a:pt x="109520" y="19557"/>
                </a:lnTo>
                <a:lnTo>
                  <a:pt x="100999" y="22606"/>
                </a:lnTo>
                <a:lnTo>
                  <a:pt x="96731" y="27178"/>
                </a:lnTo>
                <a:lnTo>
                  <a:pt x="91042" y="33146"/>
                </a:lnTo>
                <a:lnTo>
                  <a:pt x="86775" y="40766"/>
                </a:lnTo>
                <a:lnTo>
                  <a:pt x="88197" y="48259"/>
                </a:lnTo>
                <a:lnTo>
                  <a:pt x="81085" y="51307"/>
                </a:lnTo>
                <a:lnTo>
                  <a:pt x="75395" y="58928"/>
                </a:lnTo>
                <a:lnTo>
                  <a:pt x="76818" y="66420"/>
                </a:lnTo>
                <a:lnTo>
                  <a:pt x="73973" y="69468"/>
                </a:lnTo>
                <a:lnTo>
                  <a:pt x="72551" y="74040"/>
                </a:lnTo>
                <a:lnTo>
                  <a:pt x="72551" y="76962"/>
                </a:lnTo>
                <a:lnTo>
                  <a:pt x="71141" y="84581"/>
                </a:lnTo>
                <a:lnTo>
                  <a:pt x="73973" y="96647"/>
                </a:lnTo>
                <a:lnTo>
                  <a:pt x="75218" y="104411"/>
                </a:lnTo>
                <a:lnTo>
                  <a:pt x="78596" y="111331"/>
                </a:lnTo>
                <a:lnTo>
                  <a:pt x="83574" y="116560"/>
                </a:lnTo>
                <a:lnTo>
                  <a:pt x="89619" y="119253"/>
                </a:lnTo>
                <a:lnTo>
                  <a:pt x="91042" y="119253"/>
                </a:lnTo>
                <a:lnTo>
                  <a:pt x="91042" y="126872"/>
                </a:lnTo>
                <a:lnTo>
                  <a:pt x="95374" y="136733"/>
                </a:lnTo>
                <a:lnTo>
                  <a:pt x="103304" y="143462"/>
                </a:lnTo>
                <a:lnTo>
                  <a:pt x="113634" y="146786"/>
                </a:lnTo>
                <a:lnTo>
                  <a:pt x="125167" y="146431"/>
                </a:lnTo>
                <a:lnTo>
                  <a:pt x="150037" y="146431"/>
                </a:lnTo>
                <a:lnTo>
                  <a:pt x="155197" y="144430"/>
                </a:lnTo>
                <a:lnTo>
                  <a:pt x="164593" y="132715"/>
                </a:lnTo>
                <a:lnTo>
                  <a:pt x="166391" y="116331"/>
                </a:lnTo>
                <a:lnTo>
                  <a:pt x="194995" y="116331"/>
                </a:lnTo>
                <a:lnTo>
                  <a:pt x="202366" y="114202"/>
                </a:lnTo>
                <a:lnTo>
                  <a:pt x="211719" y="105711"/>
                </a:lnTo>
                <a:lnTo>
                  <a:pt x="215473" y="97196"/>
                </a:lnTo>
                <a:lnTo>
                  <a:pt x="216162" y="92075"/>
                </a:lnTo>
                <a:lnTo>
                  <a:pt x="224697" y="92075"/>
                </a:lnTo>
                <a:lnTo>
                  <a:pt x="233218" y="89153"/>
                </a:lnTo>
                <a:lnTo>
                  <a:pt x="236063" y="81534"/>
                </a:lnTo>
                <a:lnTo>
                  <a:pt x="237486" y="80009"/>
                </a:lnTo>
                <a:lnTo>
                  <a:pt x="237486" y="78485"/>
                </a:lnTo>
                <a:lnTo>
                  <a:pt x="240330" y="76962"/>
                </a:lnTo>
                <a:lnTo>
                  <a:pt x="243175" y="74040"/>
                </a:lnTo>
                <a:lnTo>
                  <a:pt x="244598" y="70992"/>
                </a:lnTo>
                <a:lnTo>
                  <a:pt x="246020" y="66420"/>
                </a:lnTo>
                <a:lnTo>
                  <a:pt x="246020" y="61848"/>
                </a:lnTo>
                <a:lnTo>
                  <a:pt x="244598" y="57403"/>
                </a:lnTo>
                <a:lnTo>
                  <a:pt x="245709" y="51256"/>
                </a:lnTo>
                <a:lnTo>
                  <a:pt x="244953" y="44703"/>
                </a:lnTo>
                <a:lnTo>
                  <a:pt x="242597" y="38437"/>
                </a:lnTo>
                <a:lnTo>
                  <a:pt x="238908" y="33146"/>
                </a:lnTo>
                <a:lnTo>
                  <a:pt x="236063" y="28701"/>
                </a:lnTo>
                <a:lnTo>
                  <a:pt x="233218" y="27178"/>
                </a:lnTo>
                <a:lnTo>
                  <a:pt x="228951" y="25653"/>
                </a:lnTo>
                <a:lnTo>
                  <a:pt x="228951" y="24129"/>
                </a:lnTo>
                <a:lnTo>
                  <a:pt x="226119" y="21081"/>
                </a:lnTo>
                <a:lnTo>
                  <a:pt x="220429" y="13588"/>
                </a:lnTo>
                <a:lnTo>
                  <a:pt x="213317" y="10540"/>
                </a:lnTo>
                <a:lnTo>
                  <a:pt x="206205" y="10540"/>
                </a:lnTo>
                <a:lnTo>
                  <a:pt x="203361" y="7492"/>
                </a:lnTo>
                <a:lnTo>
                  <a:pt x="143645" y="7492"/>
                </a:lnTo>
                <a:lnTo>
                  <a:pt x="137956" y="4571"/>
                </a:lnTo>
                <a:close/>
              </a:path>
              <a:path w="246379" h="306070">
                <a:moveTo>
                  <a:pt x="194995" y="116331"/>
                </a:moveTo>
                <a:lnTo>
                  <a:pt x="166391" y="116331"/>
                </a:lnTo>
                <a:lnTo>
                  <a:pt x="170658" y="119253"/>
                </a:lnTo>
                <a:lnTo>
                  <a:pt x="179193" y="120776"/>
                </a:lnTo>
                <a:lnTo>
                  <a:pt x="184882" y="119253"/>
                </a:lnTo>
                <a:lnTo>
                  <a:pt x="194995" y="116331"/>
                </a:lnTo>
                <a:close/>
              </a:path>
              <a:path w="246379" h="306070">
                <a:moveTo>
                  <a:pt x="162136" y="0"/>
                </a:moveTo>
                <a:lnTo>
                  <a:pt x="157869" y="0"/>
                </a:lnTo>
                <a:lnTo>
                  <a:pt x="152180" y="1523"/>
                </a:lnTo>
                <a:lnTo>
                  <a:pt x="147912" y="3047"/>
                </a:lnTo>
                <a:lnTo>
                  <a:pt x="143645" y="7492"/>
                </a:lnTo>
                <a:lnTo>
                  <a:pt x="203361" y="7492"/>
                </a:lnTo>
                <a:lnTo>
                  <a:pt x="201938" y="5968"/>
                </a:lnTo>
                <a:lnTo>
                  <a:pt x="194839" y="3047"/>
                </a:lnTo>
                <a:lnTo>
                  <a:pt x="172081" y="3047"/>
                </a:lnTo>
                <a:lnTo>
                  <a:pt x="167813" y="1523"/>
                </a:lnTo>
                <a:lnTo>
                  <a:pt x="162136" y="0"/>
                </a:lnTo>
                <a:close/>
              </a:path>
              <a:path w="246379" h="306070">
                <a:moveTo>
                  <a:pt x="187727" y="1523"/>
                </a:moveTo>
                <a:lnTo>
                  <a:pt x="176348" y="1523"/>
                </a:lnTo>
                <a:lnTo>
                  <a:pt x="172081" y="3047"/>
                </a:lnTo>
                <a:lnTo>
                  <a:pt x="194839" y="3047"/>
                </a:lnTo>
                <a:lnTo>
                  <a:pt x="187727" y="15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8330" y="3307207"/>
            <a:ext cx="519430" cy="525145"/>
          </a:xfrm>
          <a:custGeom>
            <a:avLst/>
            <a:gdLst/>
            <a:ahLst/>
            <a:cxnLst/>
            <a:rect l="l" t="t" r="r" b="b"/>
            <a:pathLst>
              <a:path w="519430" h="525145">
                <a:moveTo>
                  <a:pt x="259499" y="0"/>
                </a:moveTo>
                <a:lnTo>
                  <a:pt x="212853" y="4227"/>
                </a:lnTo>
                <a:lnTo>
                  <a:pt x="168950" y="16414"/>
                </a:lnTo>
                <a:lnTo>
                  <a:pt x="128523" y="35818"/>
                </a:lnTo>
                <a:lnTo>
                  <a:pt x="92306" y="61698"/>
                </a:lnTo>
                <a:lnTo>
                  <a:pt x="61030" y="93311"/>
                </a:lnTo>
                <a:lnTo>
                  <a:pt x="35428" y="129916"/>
                </a:lnTo>
                <a:lnTo>
                  <a:pt x="16234" y="170769"/>
                </a:lnTo>
                <a:lnTo>
                  <a:pt x="4180" y="215129"/>
                </a:lnTo>
                <a:lnTo>
                  <a:pt x="0" y="262254"/>
                </a:lnTo>
                <a:lnTo>
                  <a:pt x="4180" y="309417"/>
                </a:lnTo>
                <a:lnTo>
                  <a:pt x="16234" y="353807"/>
                </a:lnTo>
                <a:lnTo>
                  <a:pt x="35428" y="394683"/>
                </a:lnTo>
                <a:lnTo>
                  <a:pt x="61030" y="431303"/>
                </a:lnTo>
                <a:lnTo>
                  <a:pt x="92306" y="462927"/>
                </a:lnTo>
                <a:lnTo>
                  <a:pt x="128524" y="488813"/>
                </a:lnTo>
                <a:lnTo>
                  <a:pt x="168950" y="508221"/>
                </a:lnTo>
                <a:lnTo>
                  <a:pt x="212853" y="520409"/>
                </a:lnTo>
                <a:lnTo>
                  <a:pt x="259499" y="524636"/>
                </a:lnTo>
                <a:lnTo>
                  <a:pt x="306144" y="520409"/>
                </a:lnTo>
                <a:lnTo>
                  <a:pt x="350047" y="508221"/>
                </a:lnTo>
                <a:lnTo>
                  <a:pt x="390474" y="488813"/>
                </a:lnTo>
                <a:lnTo>
                  <a:pt x="426691" y="462927"/>
                </a:lnTo>
                <a:lnTo>
                  <a:pt x="457967" y="431303"/>
                </a:lnTo>
                <a:lnTo>
                  <a:pt x="483569" y="394683"/>
                </a:lnTo>
                <a:lnTo>
                  <a:pt x="502763" y="353807"/>
                </a:lnTo>
                <a:lnTo>
                  <a:pt x="514817" y="309417"/>
                </a:lnTo>
                <a:lnTo>
                  <a:pt x="518998" y="262254"/>
                </a:lnTo>
                <a:lnTo>
                  <a:pt x="514817" y="215129"/>
                </a:lnTo>
                <a:lnTo>
                  <a:pt x="502763" y="170769"/>
                </a:lnTo>
                <a:lnTo>
                  <a:pt x="483569" y="129916"/>
                </a:lnTo>
                <a:lnTo>
                  <a:pt x="457967" y="93311"/>
                </a:lnTo>
                <a:lnTo>
                  <a:pt x="426691" y="61698"/>
                </a:lnTo>
                <a:lnTo>
                  <a:pt x="390474" y="35818"/>
                </a:lnTo>
                <a:lnTo>
                  <a:pt x="350047" y="16414"/>
                </a:lnTo>
                <a:lnTo>
                  <a:pt x="306144" y="4227"/>
                </a:lnTo>
                <a:lnTo>
                  <a:pt x="259499" y="0"/>
                </a:lnTo>
                <a:close/>
              </a:path>
            </a:pathLst>
          </a:custGeom>
          <a:solidFill>
            <a:srgbClr val="5B9B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69988" y="3446297"/>
            <a:ext cx="295681" cy="2571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47789" y="4408296"/>
            <a:ext cx="472440" cy="425450"/>
          </a:xfrm>
          <a:custGeom>
            <a:avLst/>
            <a:gdLst/>
            <a:ahLst/>
            <a:cxnLst/>
            <a:rect l="l" t="t" r="r" b="b"/>
            <a:pathLst>
              <a:path w="472440" h="425450">
                <a:moveTo>
                  <a:pt x="236143" y="0"/>
                </a:moveTo>
                <a:lnTo>
                  <a:pt x="188553" y="4322"/>
                </a:lnTo>
                <a:lnTo>
                  <a:pt x="144226" y="16718"/>
                </a:lnTo>
                <a:lnTo>
                  <a:pt x="104114" y="36332"/>
                </a:lnTo>
                <a:lnTo>
                  <a:pt x="69165" y="62309"/>
                </a:lnTo>
                <a:lnTo>
                  <a:pt x="40330" y="93792"/>
                </a:lnTo>
                <a:lnTo>
                  <a:pt x="18557" y="129926"/>
                </a:lnTo>
                <a:lnTo>
                  <a:pt x="4797" y="169856"/>
                </a:lnTo>
                <a:lnTo>
                  <a:pt x="0" y="212725"/>
                </a:lnTo>
                <a:lnTo>
                  <a:pt x="4797" y="255593"/>
                </a:lnTo>
                <a:lnTo>
                  <a:pt x="18557" y="295523"/>
                </a:lnTo>
                <a:lnTo>
                  <a:pt x="40330" y="331657"/>
                </a:lnTo>
                <a:lnTo>
                  <a:pt x="69165" y="363140"/>
                </a:lnTo>
                <a:lnTo>
                  <a:pt x="104114" y="389117"/>
                </a:lnTo>
                <a:lnTo>
                  <a:pt x="144226" y="408731"/>
                </a:lnTo>
                <a:lnTo>
                  <a:pt x="188553" y="421127"/>
                </a:lnTo>
                <a:lnTo>
                  <a:pt x="236143" y="425450"/>
                </a:lnTo>
                <a:lnTo>
                  <a:pt x="283738" y="421127"/>
                </a:lnTo>
                <a:lnTo>
                  <a:pt x="328067" y="408731"/>
                </a:lnTo>
                <a:lnTo>
                  <a:pt x="368182" y="389117"/>
                </a:lnTo>
                <a:lnTo>
                  <a:pt x="403132" y="363140"/>
                </a:lnTo>
                <a:lnTo>
                  <a:pt x="431969" y="331657"/>
                </a:lnTo>
                <a:lnTo>
                  <a:pt x="453742" y="295523"/>
                </a:lnTo>
                <a:lnTo>
                  <a:pt x="467502" y="255593"/>
                </a:lnTo>
                <a:lnTo>
                  <a:pt x="472300" y="212725"/>
                </a:lnTo>
                <a:lnTo>
                  <a:pt x="467502" y="169856"/>
                </a:lnTo>
                <a:lnTo>
                  <a:pt x="453742" y="129926"/>
                </a:lnTo>
                <a:lnTo>
                  <a:pt x="431969" y="93792"/>
                </a:lnTo>
                <a:lnTo>
                  <a:pt x="403132" y="62309"/>
                </a:lnTo>
                <a:lnTo>
                  <a:pt x="368182" y="36332"/>
                </a:lnTo>
                <a:lnTo>
                  <a:pt x="328067" y="16718"/>
                </a:lnTo>
                <a:lnTo>
                  <a:pt x="283738" y="4322"/>
                </a:lnTo>
                <a:lnTo>
                  <a:pt x="236143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34581" y="4492396"/>
            <a:ext cx="295681" cy="2571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4330446" y="4794977"/>
          <a:ext cx="7862569" cy="17676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79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4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74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30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7630" algn="ctr">
                        <a:lnSpc>
                          <a:spcPts val="940"/>
                        </a:lnSpc>
                      </a:pPr>
                      <a:r>
                        <a:rPr sz="800" b="1" spc="90" dirty="0">
                          <a:latin typeface="Calibri"/>
                          <a:cs typeface="Calibri"/>
                        </a:rPr>
                        <a:t>2022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575" algn="ctr">
                        <a:lnSpc>
                          <a:spcPts val="940"/>
                        </a:lnSpc>
                      </a:pPr>
                      <a:r>
                        <a:rPr sz="800" b="1" spc="110" dirty="0">
                          <a:latin typeface="Calibri"/>
                          <a:cs typeface="Calibri"/>
                        </a:rPr>
                        <a:t>2024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90220">
                        <a:lnSpc>
                          <a:spcPts val="940"/>
                        </a:lnSpc>
                      </a:pPr>
                      <a:r>
                        <a:rPr sz="800" b="1" spc="105" dirty="0">
                          <a:latin typeface="Calibri"/>
                          <a:cs typeface="Calibri"/>
                        </a:rPr>
                        <a:t>2030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5B9BD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546">
                <a:tc>
                  <a:txBody>
                    <a:bodyPr/>
                    <a:lstStyle/>
                    <a:p>
                      <a:pPr marL="91440" marR="37211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i="1" spc="100" dirty="0">
                          <a:latin typeface="Calibri"/>
                          <a:cs typeface="Calibri"/>
                        </a:rPr>
                        <a:t>Создано </a:t>
                      </a:r>
                      <a:r>
                        <a:rPr sz="800" i="1" spc="75" dirty="0">
                          <a:latin typeface="Calibri"/>
                          <a:cs typeface="Calibri"/>
                        </a:rPr>
                        <a:t>образовательно</a:t>
                      </a:r>
                      <a:r>
                        <a:rPr sz="800" spc="7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800" i="1" spc="75" dirty="0">
                          <a:latin typeface="Calibri"/>
                          <a:cs typeface="Calibri"/>
                        </a:rPr>
                        <a:t>производственных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кластеров </a:t>
                      </a:r>
                      <a:r>
                        <a:rPr sz="800" i="1" spc="65" dirty="0">
                          <a:latin typeface="Calibri"/>
                          <a:cs typeface="Calibri"/>
                        </a:rPr>
                        <a:t>(нарастающий  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итог)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85" dirty="0">
                          <a:latin typeface="Calibri"/>
                          <a:cs typeface="Calibri"/>
                        </a:rPr>
                        <a:t>70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15" dirty="0">
                          <a:latin typeface="Calibri"/>
                          <a:cs typeface="Calibri"/>
                        </a:rPr>
                        <a:t>210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85" dirty="0">
                          <a:latin typeface="Calibri"/>
                          <a:cs typeface="Calibri"/>
                        </a:rPr>
                        <a:t>630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>
                    <a:lnT w="12700">
                      <a:solidFill>
                        <a:srgbClr val="5B9BD4"/>
                      </a:solidFill>
                      <a:prstDash val="solid"/>
                    </a:lnT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163">
                <a:tc>
                  <a:txBody>
                    <a:bodyPr/>
                    <a:lstStyle/>
                    <a:p>
                      <a:pPr marL="91440" marR="52006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i="1" spc="110" dirty="0">
                          <a:latin typeface="Calibri"/>
                          <a:cs typeface="Calibri"/>
                        </a:rPr>
                        <a:t>Обучено</a:t>
                      </a:r>
                      <a:r>
                        <a:rPr sz="800" i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педагогических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работников,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работников,</a:t>
                      </a:r>
                      <a:r>
                        <a:rPr sz="800" i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ответственных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70" dirty="0">
                          <a:latin typeface="Calibri"/>
                          <a:cs typeface="Calibri"/>
                        </a:rPr>
                        <a:t>за  </a:t>
                      </a:r>
                      <a:r>
                        <a:rPr sz="800" i="1" spc="65" dirty="0">
                          <a:latin typeface="Calibri"/>
                          <a:cs typeface="Calibri"/>
                        </a:rPr>
                        <a:t>воспитание,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классных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80" dirty="0">
                          <a:latin typeface="Calibri"/>
                          <a:cs typeface="Calibri"/>
                        </a:rPr>
                        <a:t>руководителей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55" dirty="0">
                          <a:latin typeface="Calibri"/>
                          <a:cs typeface="Calibri"/>
                        </a:rPr>
                        <a:t>(кураторов)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R="8699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80" dirty="0">
                          <a:latin typeface="Calibri"/>
                          <a:cs typeface="Calibri"/>
                        </a:rPr>
                        <a:t>9</a:t>
                      </a:r>
                      <a:r>
                        <a:rPr sz="8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2857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80" dirty="0">
                          <a:latin typeface="Calibri"/>
                          <a:cs typeface="Calibri"/>
                        </a:rPr>
                        <a:t>9</a:t>
                      </a:r>
                      <a:r>
                        <a:rPr sz="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/>
                </a:tc>
                <a:tc>
                  <a:txBody>
                    <a:bodyPr/>
                    <a:lstStyle/>
                    <a:p>
                      <a:pPr marL="44577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800" spc="75" dirty="0">
                          <a:latin typeface="Calibri"/>
                          <a:cs typeface="Calibri"/>
                        </a:rPr>
                        <a:t>28</a:t>
                      </a:r>
                      <a:r>
                        <a:rPr sz="800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spc="120" dirty="0">
                          <a:latin typeface="Calibri"/>
                          <a:cs typeface="Calibri"/>
                        </a:rPr>
                        <a:t>000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254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6892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800" i="1" spc="110" dirty="0">
                          <a:latin typeface="Calibri"/>
                          <a:cs typeface="Calibri"/>
                        </a:rPr>
                        <a:t>Обучено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60" dirty="0">
                          <a:latin typeface="Calibri"/>
                          <a:cs typeface="Calibri"/>
                        </a:rPr>
                        <a:t>представителей</a:t>
                      </a:r>
                      <a:r>
                        <a:rPr sz="800" i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5" dirty="0">
                          <a:latin typeface="Calibri"/>
                          <a:cs typeface="Calibri"/>
                        </a:rPr>
                        <a:t>региональных</a:t>
                      </a:r>
                      <a:r>
                        <a:rPr sz="800" i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105" dirty="0">
                          <a:latin typeface="Calibri"/>
                          <a:cs typeface="Calibri"/>
                        </a:rPr>
                        <a:t>управленческих</a:t>
                      </a:r>
                      <a:r>
                        <a:rPr sz="800" i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800" i="1" spc="90" dirty="0">
                          <a:latin typeface="Calibri"/>
                          <a:cs typeface="Calibri"/>
                        </a:rPr>
                        <a:t>команд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318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8699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800" spc="120" dirty="0">
                          <a:latin typeface="Calibri"/>
                          <a:cs typeface="Calibri"/>
                        </a:rPr>
                        <a:t>400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318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800" spc="120" dirty="0">
                          <a:latin typeface="Calibri"/>
                          <a:cs typeface="Calibri"/>
                        </a:rPr>
                        <a:t>400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318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800" spc="120" dirty="0">
                          <a:latin typeface="Calibri"/>
                          <a:cs typeface="Calibri"/>
                        </a:rPr>
                        <a:t>400</a:t>
                      </a:r>
                      <a:endParaRPr sz="800">
                        <a:latin typeface="Calibri"/>
                        <a:cs typeface="Calibri"/>
                      </a:endParaRPr>
                    </a:p>
                  </a:txBody>
                  <a:tcPr marL="0" marR="0" marT="43180" marB="0">
                    <a:lnB w="12700">
                      <a:solidFill>
                        <a:srgbClr val="5B9BD4"/>
                      </a:solidFill>
                      <a:prstDash val="solid"/>
                    </a:lnB>
                    <a:solidFill>
                      <a:srgbClr val="5B9BD4">
                        <a:alpha val="1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7668006" y="4343145"/>
            <a:ext cx="1156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EC7C30"/>
                </a:solidFill>
                <a:latin typeface="Calibri"/>
                <a:cs typeface="Calibri"/>
              </a:rPr>
              <a:t>Р</a:t>
            </a:r>
            <a:r>
              <a:rPr sz="1800" b="1" spc="10" dirty="0">
                <a:solidFill>
                  <a:srgbClr val="EC7C30"/>
                </a:solidFill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EC7C30"/>
                </a:solidFill>
                <a:latin typeface="Calibri"/>
                <a:cs typeface="Calibri"/>
              </a:rPr>
              <a:t>зу</a:t>
            </a:r>
            <a:r>
              <a:rPr sz="1800" b="1" spc="5" dirty="0">
                <a:solidFill>
                  <a:srgbClr val="EC7C30"/>
                </a:solidFill>
                <a:latin typeface="Calibri"/>
                <a:cs typeface="Calibri"/>
              </a:rPr>
              <a:t>л</a:t>
            </a:r>
            <a:r>
              <a:rPr sz="1800" b="1" dirty="0">
                <a:solidFill>
                  <a:srgbClr val="EC7C30"/>
                </a:solidFill>
                <a:latin typeface="Calibri"/>
                <a:cs typeface="Calibri"/>
              </a:rPr>
              <a:t>ьта</a:t>
            </a:r>
            <a:r>
              <a:rPr sz="1800" b="1" spc="-10" dirty="0">
                <a:solidFill>
                  <a:srgbClr val="EC7C30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EC7C30"/>
                </a:solidFill>
                <a:latin typeface="Calibri"/>
                <a:cs typeface="Calibri"/>
              </a:rPr>
              <a:t>ы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0" y="0"/>
            <a:ext cx="12192000" cy="857885"/>
          </a:xfrm>
          <a:custGeom>
            <a:avLst/>
            <a:gdLst/>
            <a:ahLst/>
            <a:cxnLst/>
            <a:rect l="l" t="t" r="r" b="b"/>
            <a:pathLst>
              <a:path w="12192000" h="857885">
                <a:moveTo>
                  <a:pt x="0" y="857440"/>
                </a:moveTo>
                <a:lnTo>
                  <a:pt x="12192000" y="857440"/>
                </a:lnTo>
                <a:lnTo>
                  <a:pt x="12192000" y="0"/>
                </a:lnTo>
                <a:lnTo>
                  <a:pt x="0" y="0"/>
                </a:lnTo>
                <a:lnTo>
                  <a:pt x="0" y="85744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264411" y="212597"/>
            <a:ext cx="80664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ПАСПОРТ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ФЕДЕРАЛЬНОГО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ПРОЕКТА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«ПРОФЕССИОНАЛИТЕТ»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07835" y="375538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699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50672" y="375538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3496" y="375538"/>
            <a:ext cx="140335" cy="115570"/>
          </a:xfrm>
          <a:custGeom>
            <a:avLst/>
            <a:gdLst/>
            <a:ahLst/>
            <a:cxnLst/>
            <a:rect l="l" t="t" r="r" b="b"/>
            <a:pathLst>
              <a:path w="140334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12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36333" y="375538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78" y="0"/>
                </a:moveTo>
                <a:lnTo>
                  <a:pt x="0" y="0"/>
                </a:lnTo>
                <a:lnTo>
                  <a:pt x="57734" y="57658"/>
                </a:lnTo>
                <a:lnTo>
                  <a:pt x="0" y="115443"/>
                </a:lnTo>
                <a:lnTo>
                  <a:pt x="81978" y="115443"/>
                </a:lnTo>
                <a:lnTo>
                  <a:pt x="139700" y="57658"/>
                </a:lnTo>
                <a:lnTo>
                  <a:pt x="819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79170" y="375538"/>
            <a:ext cx="139700" cy="115570"/>
          </a:xfrm>
          <a:custGeom>
            <a:avLst/>
            <a:gdLst/>
            <a:ahLst/>
            <a:cxnLst/>
            <a:rect l="l" t="t" r="r" b="b"/>
            <a:pathLst>
              <a:path w="139700" h="115570">
                <a:moveTo>
                  <a:pt x="81965" y="0"/>
                </a:moveTo>
                <a:lnTo>
                  <a:pt x="0" y="0"/>
                </a:lnTo>
                <a:lnTo>
                  <a:pt x="57721" y="57658"/>
                </a:lnTo>
                <a:lnTo>
                  <a:pt x="0" y="115443"/>
                </a:lnTo>
                <a:lnTo>
                  <a:pt x="81965" y="115443"/>
                </a:lnTo>
                <a:lnTo>
                  <a:pt x="139700" y="57658"/>
                </a:lnTo>
                <a:lnTo>
                  <a:pt x="819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649836" y="320497"/>
            <a:ext cx="2794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I</a:t>
            </a:r>
            <a:r>
              <a:rPr sz="1800" spc="-90" dirty="0">
                <a:solidFill>
                  <a:srgbClr val="BEBEBE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BEBEBE"/>
                </a:solidFill>
                <a:latin typeface="Arial"/>
                <a:cs typeface="Arial"/>
              </a:rPr>
              <a:t>2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31880" y="0"/>
            <a:ext cx="957579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356340" y="152400"/>
            <a:ext cx="706120" cy="820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660758" y="6471284"/>
            <a:ext cx="13906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74052" y="20573"/>
            <a:ext cx="598551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НОВЫЙ </a:t>
            </a:r>
            <a:r>
              <a:rPr spc="-25" dirty="0"/>
              <a:t>ВЗГЛЯД </a:t>
            </a:r>
            <a:r>
              <a:rPr spc="-5" dirty="0"/>
              <a:t>НА СПО</a:t>
            </a:r>
            <a:r>
              <a:rPr spc="-65" dirty="0"/>
              <a:t> </a:t>
            </a:r>
            <a:r>
              <a:rPr dirty="0"/>
              <a:t>-</a:t>
            </a:r>
          </a:p>
          <a:p>
            <a:pPr marL="12700">
              <a:lnSpc>
                <a:spcPct val="100000"/>
              </a:lnSpc>
            </a:pPr>
            <a:r>
              <a:rPr spc="-5" dirty="0"/>
              <a:t>«ПРОФЕССИОНАЛИТЕТ»</a:t>
            </a:r>
          </a:p>
        </p:txBody>
      </p:sp>
      <p:sp>
        <p:nvSpPr>
          <p:cNvPr id="7" name="object 7"/>
          <p:cNvSpPr/>
          <p:nvPr/>
        </p:nvSpPr>
        <p:spPr>
          <a:xfrm>
            <a:off x="1158239" y="4554220"/>
            <a:ext cx="9598660" cy="1950720"/>
          </a:xfrm>
          <a:custGeom>
            <a:avLst/>
            <a:gdLst/>
            <a:ahLst/>
            <a:cxnLst/>
            <a:rect l="l" t="t" r="r" b="b"/>
            <a:pathLst>
              <a:path w="9598660" h="1950720">
                <a:moveTo>
                  <a:pt x="9530334" y="0"/>
                </a:moveTo>
                <a:lnTo>
                  <a:pt x="67805" y="0"/>
                </a:lnTo>
                <a:lnTo>
                  <a:pt x="41516" y="5079"/>
                </a:lnTo>
                <a:lnTo>
                  <a:pt x="19938" y="18922"/>
                </a:lnTo>
                <a:lnTo>
                  <a:pt x="5334" y="39496"/>
                </a:lnTo>
                <a:lnTo>
                  <a:pt x="0" y="64515"/>
                </a:lnTo>
                <a:lnTo>
                  <a:pt x="0" y="1885619"/>
                </a:lnTo>
                <a:lnTo>
                  <a:pt x="5334" y="1910676"/>
                </a:lnTo>
                <a:lnTo>
                  <a:pt x="19938" y="1931187"/>
                </a:lnTo>
                <a:lnTo>
                  <a:pt x="41516" y="1945055"/>
                </a:lnTo>
                <a:lnTo>
                  <a:pt x="67805" y="1950148"/>
                </a:lnTo>
                <a:lnTo>
                  <a:pt x="9530334" y="1950148"/>
                </a:lnTo>
                <a:lnTo>
                  <a:pt x="9556750" y="1945055"/>
                </a:lnTo>
                <a:lnTo>
                  <a:pt x="9578340" y="1931187"/>
                </a:lnTo>
                <a:lnTo>
                  <a:pt x="9592817" y="1910676"/>
                </a:lnTo>
                <a:lnTo>
                  <a:pt x="9598152" y="1885619"/>
                </a:lnTo>
                <a:lnTo>
                  <a:pt x="9598152" y="64515"/>
                </a:lnTo>
                <a:lnTo>
                  <a:pt x="9592817" y="39496"/>
                </a:lnTo>
                <a:lnTo>
                  <a:pt x="9578340" y="18922"/>
                </a:lnTo>
                <a:lnTo>
                  <a:pt x="9556750" y="5079"/>
                </a:lnTo>
                <a:lnTo>
                  <a:pt x="9530334" y="0"/>
                </a:lnTo>
                <a:close/>
              </a:path>
            </a:pathLst>
          </a:custGeom>
          <a:solidFill>
            <a:srgbClr val="FFF4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55700" y="2664460"/>
            <a:ext cx="9598660" cy="1950720"/>
          </a:xfrm>
          <a:custGeom>
            <a:avLst/>
            <a:gdLst/>
            <a:ahLst/>
            <a:cxnLst/>
            <a:rect l="l" t="t" r="r" b="b"/>
            <a:pathLst>
              <a:path w="9598660" h="1950720">
                <a:moveTo>
                  <a:pt x="9530334" y="0"/>
                </a:moveTo>
                <a:lnTo>
                  <a:pt x="67805" y="0"/>
                </a:lnTo>
                <a:lnTo>
                  <a:pt x="41528" y="5079"/>
                </a:lnTo>
                <a:lnTo>
                  <a:pt x="19938" y="18923"/>
                </a:lnTo>
                <a:lnTo>
                  <a:pt x="5334" y="39497"/>
                </a:lnTo>
                <a:lnTo>
                  <a:pt x="0" y="64515"/>
                </a:lnTo>
                <a:lnTo>
                  <a:pt x="0" y="1885569"/>
                </a:lnTo>
                <a:lnTo>
                  <a:pt x="5334" y="1910588"/>
                </a:lnTo>
                <a:lnTo>
                  <a:pt x="19938" y="1931162"/>
                </a:lnTo>
                <a:lnTo>
                  <a:pt x="41528" y="1945004"/>
                </a:lnTo>
                <a:lnTo>
                  <a:pt x="67805" y="1950212"/>
                </a:lnTo>
                <a:lnTo>
                  <a:pt x="9530334" y="1950212"/>
                </a:lnTo>
                <a:lnTo>
                  <a:pt x="9556750" y="1945004"/>
                </a:lnTo>
                <a:lnTo>
                  <a:pt x="9578340" y="1931162"/>
                </a:lnTo>
                <a:lnTo>
                  <a:pt x="9592818" y="1910588"/>
                </a:lnTo>
                <a:lnTo>
                  <a:pt x="9598152" y="1885569"/>
                </a:lnTo>
                <a:lnTo>
                  <a:pt x="9598152" y="64515"/>
                </a:lnTo>
                <a:lnTo>
                  <a:pt x="9592818" y="39497"/>
                </a:lnTo>
                <a:lnTo>
                  <a:pt x="9578340" y="18923"/>
                </a:lnTo>
                <a:lnTo>
                  <a:pt x="9556750" y="5079"/>
                </a:lnTo>
                <a:lnTo>
                  <a:pt x="9530334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1639" y="3129279"/>
            <a:ext cx="1275080" cy="1264920"/>
          </a:xfrm>
          <a:custGeom>
            <a:avLst/>
            <a:gdLst/>
            <a:ahLst/>
            <a:cxnLst/>
            <a:rect l="l" t="t" r="r" b="b"/>
            <a:pathLst>
              <a:path w="1275080" h="1264920">
                <a:moveTo>
                  <a:pt x="5207" y="0"/>
                </a:moveTo>
                <a:lnTo>
                  <a:pt x="0" y="0"/>
                </a:lnTo>
                <a:lnTo>
                  <a:pt x="0" y="1164082"/>
                </a:lnTo>
                <a:lnTo>
                  <a:pt x="12446" y="1214882"/>
                </a:lnTo>
                <a:lnTo>
                  <a:pt x="45085" y="1250823"/>
                </a:lnTo>
                <a:lnTo>
                  <a:pt x="91059" y="1264539"/>
                </a:lnTo>
                <a:lnTo>
                  <a:pt x="1274572" y="1264539"/>
                </a:lnTo>
                <a:lnTo>
                  <a:pt x="1274572" y="1258824"/>
                </a:lnTo>
                <a:lnTo>
                  <a:pt x="91059" y="1258824"/>
                </a:lnTo>
                <a:lnTo>
                  <a:pt x="68199" y="1255395"/>
                </a:lnTo>
                <a:lnTo>
                  <a:pt x="30353" y="1231011"/>
                </a:lnTo>
                <a:lnTo>
                  <a:pt x="8255" y="1189228"/>
                </a:lnTo>
                <a:lnTo>
                  <a:pt x="5207" y="1164082"/>
                </a:lnTo>
                <a:lnTo>
                  <a:pt x="5207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898139" y="4363720"/>
            <a:ext cx="83819" cy="53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34759" y="4363720"/>
            <a:ext cx="83820" cy="533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92440" y="4363720"/>
            <a:ext cx="83820" cy="53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468359" y="3129279"/>
            <a:ext cx="2141220" cy="1264920"/>
          </a:xfrm>
          <a:custGeom>
            <a:avLst/>
            <a:gdLst/>
            <a:ahLst/>
            <a:cxnLst/>
            <a:rect l="l" t="t" r="r" b="b"/>
            <a:pathLst>
              <a:path w="2141220" h="1264920">
                <a:moveTo>
                  <a:pt x="8763" y="0"/>
                </a:moveTo>
                <a:lnTo>
                  <a:pt x="0" y="0"/>
                </a:lnTo>
                <a:lnTo>
                  <a:pt x="0" y="1164463"/>
                </a:lnTo>
                <a:lnTo>
                  <a:pt x="12065" y="1203452"/>
                </a:lnTo>
                <a:lnTo>
                  <a:pt x="44831" y="1235456"/>
                </a:lnTo>
                <a:lnTo>
                  <a:pt x="93472" y="1256919"/>
                </a:lnTo>
                <a:lnTo>
                  <a:pt x="152908" y="1264920"/>
                </a:lnTo>
                <a:lnTo>
                  <a:pt x="2141220" y="1264920"/>
                </a:lnTo>
                <a:lnTo>
                  <a:pt x="2141220" y="1259078"/>
                </a:lnTo>
                <a:lnTo>
                  <a:pt x="152908" y="1259078"/>
                </a:lnTo>
                <a:lnTo>
                  <a:pt x="123951" y="1257173"/>
                </a:lnTo>
                <a:lnTo>
                  <a:pt x="72390" y="1242949"/>
                </a:lnTo>
                <a:lnTo>
                  <a:pt x="33400" y="1217295"/>
                </a:lnTo>
                <a:lnTo>
                  <a:pt x="8763" y="1164463"/>
                </a:lnTo>
                <a:lnTo>
                  <a:pt x="8763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03680" y="2735579"/>
            <a:ext cx="414020" cy="393700"/>
          </a:xfrm>
          <a:custGeom>
            <a:avLst/>
            <a:gdLst/>
            <a:ahLst/>
            <a:cxnLst/>
            <a:rect l="l" t="t" r="r" b="b"/>
            <a:pathLst>
              <a:path w="414019" h="393700">
                <a:moveTo>
                  <a:pt x="270509" y="0"/>
                </a:moveTo>
                <a:lnTo>
                  <a:pt x="143128" y="0"/>
                </a:lnTo>
                <a:lnTo>
                  <a:pt x="117475" y="2159"/>
                </a:lnTo>
                <a:lnTo>
                  <a:pt x="70992" y="18669"/>
                </a:lnTo>
                <a:lnTo>
                  <a:pt x="33781" y="48514"/>
                </a:lnTo>
                <a:lnTo>
                  <a:pt x="9016" y="88646"/>
                </a:lnTo>
                <a:lnTo>
                  <a:pt x="0" y="136144"/>
                </a:lnTo>
                <a:lnTo>
                  <a:pt x="0" y="257048"/>
                </a:lnTo>
                <a:lnTo>
                  <a:pt x="9016" y="304546"/>
                </a:lnTo>
                <a:lnTo>
                  <a:pt x="33781" y="344678"/>
                </a:lnTo>
                <a:lnTo>
                  <a:pt x="70992" y="374523"/>
                </a:lnTo>
                <a:lnTo>
                  <a:pt x="117475" y="390906"/>
                </a:lnTo>
                <a:lnTo>
                  <a:pt x="143128" y="393192"/>
                </a:lnTo>
                <a:lnTo>
                  <a:pt x="270509" y="393192"/>
                </a:lnTo>
                <a:lnTo>
                  <a:pt x="320294" y="384556"/>
                </a:lnTo>
                <a:lnTo>
                  <a:pt x="362712" y="361188"/>
                </a:lnTo>
                <a:lnTo>
                  <a:pt x="393953" y="325755"/>
                </a:lnTo>
                <a:lnTo>
                  <a:pt x="411225" y="281559"/>
                </a:lnTo>
                <a:lnTo>
                  <a:pt x="413638" y="257048"/>
                </a:lnTo>
                <a:lnTo>
                  <a:pt x="413638" y="136144"/>
                </a:lnTo>
                <a:lnTo>
                  <a:pt x="404621" y="88646"/>
                </a:lnTo>
                <a:lnTo>
                  <a:pt x="379856" y="48514"/>
                </a:lnTo>
                <a:lnTo>
                  <a:pt x="342645" y="18669"/>
                </a:lnTo>
                <a:lnTo>
                  <a:pt x="296037" y="2159"/>
                </a:lnTo>
                <a:lnTo>
                  <a:pt x="2705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78679" y="4363720"/>
            <a:ext cx="86360" cy="53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25800" y="2736595"/>
            <a:ext cx="414655" cy="392430"/>
          </a:xfrm>
          <a:custGeom>
            <a:avLst/>
            <a:gdLst/>
            <a:ahLst/>
            <a:cxnLst/>
            <a:rect l="l" t="t" r="r" b="b"/>
            <a:pathLst>
              <a:path w="414654" h="392430">
                <a:moveTo>
                  <a:pt x="270890" y="0"/>
                </a:moveTo>
                <a:lnTo>
                  <a:pt x="143383" y="0"/>
                </a:lnTo>
                <a:lnTo>
                  <a:pt x="93345" y="8508"/>
                </a:lnTo>
                <a:lnTo>
                  <a:pt x="51053" y="32003"/>
                </a:lnTo>
                <a:lnTo>
                  <a:pt x="19557" y="67309"/>
                </a:lnTo>
                <a:lnTo>
                  <a:pt x="2286" y="111378"/>
                </a:lnTo>
                <a:lnTo>
                  <a:pt x="0" y="135762"/>
                </a:lnTo>
                <a:lnTo>
                  <a:pt x="0" y="256412"/>
                </a:lnTo>
                <a:lnTo>
                  <a:pt x="9017" y="303783"/>
                </a:lnTo>
                <a:lnTo>
                  <a:pt x="33782" y="343788"/>
                </a:lnTo>
                <a:lnTo>
                  <a:pt x="71120" y="373633"/>
                </a:lnTo>
                <a:lnTo>
                  <a:pt x="117601" y="390016"/>
                </a:lnTo>
                <a:lnTo>
                  <a:pt x="143383" y="392175"/>
                </a:lnTo>
                <a:lnTo>
                  <a:pt x="270890" y="392175"/>
                </a:lnTo>
                <a:lnTo>
                  <a:pt x="320801" y="383666"/>
                </a:lnTo>
                <a:lnTo>
                  <a:pt x="363220" y="360299"/>
                </a:lnTo>
                <a:lnTo>
                  <a:pt x="394588" y="324992"/>
                </a:lnTo>
                <a:lnTo>
                  <a:pt x="411988" y="280796"/>
                </a:lnTo>
                <a:lnTo>
                  <a:pt x="414274" y="256412"/>
                </a:lnTo>
                <a:lnTo>
                  <a:pt x="414274" y="135762"/>
                </a:lnTo>
                <a:lnTo>
                  <a:pt x="405257" y="88518"/>
                </a:lnTo>
                <a:lnTo>
                  <a:pt x="380491" y="48387"/>
                </a:lnTo>
                <a:lnTo>
                  <a:pt x="343153" y="18668"/>
                </a:lnTo>
                <a:lnTo>
                  <a:pt x="296545" y="2158"/>
                </a:lnTo>
                <a:lnTo>
                  <a:pt x="2708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65370" y="2736595"/>
            <a:ext cx="414655" cy="392430"/>
          </a:xfrm>
          <a:custGeom>
            <a:avLst/>
            <a:gdLst/>
            <a:ahLst/>
            <a:cxnLst/>
            <a:rect l="l" t="t" r="r" b="b"/>
            <a:pathLst>
              <a:path w="414654" h="392430">
                <a:moveTo>
                  <a:pt x="270890" y="0"/>
                </a:moveTo>
                <a:lnTo>
                  <a:pt x="143509" y="0"/>
                </a:lnTo>
                <a:lnTo>
                  <a:pt x="93471" y="8508"/>
                </a:lnTo>
                <a:lnTo>
                  <a:pt x="51053" y="32003"/>
                </a:lnTo>
                <a:lnTo>
                  <a:pt x="19684" y="67309"/>
                </a:lnTo>
                <a:lnTo>
                  <a:pt x="2412" y="111378"/>
                </a:lnTo>
                <a:lnTo>
                  <a:pt x="0" y="135762"/>
                </a:lnTo>
                <a:lnTo>
                  <a:pt x="0" y="256412"/>
                </a:lnTo>
                <a:lnTo>
                  <a:pt x="9016" y="303783"/>
                </a:lnTo>
                <a:lnTo>
                  <a:pt x="33781" y="343788"/>
                </a:lnTo>
                <a:lnTo>
                  <a:pt x="71119" y="373633"/>
                </a:lnTo>
                <a:lnTo>
                  <a:pt x="117728" y="390016"/>
                </a:lnTo>
                <a:lnTo>
                  <a:pt x="143509" y="392175"/>
                </a:lnTo>
                <a:lnTo>
                  <a:pt x="270890" y="392175"/>
                </a:lnTo>
                <a:lnTo>
                  <a:pt x="320928" y="383666"/>
                </a:lnTo>
                <a:lnTo>
                  <a:pt x="363219" y="360299"/>
                </a:lnTo>
                <a:lnTo>
                  <a:pt x="394715" y="324992"/>
                </a:lnTo>
                <a:lnTo>
                  <a:pt x="411988" y="280796"/>
                </a:lnTo>
                <a:lnTo>
                  <a:pt x="414274" y="256412"/>
                </a:lnTo>
                <a:lnTo>
                  <a:pt x="414274" y="135762"/>
                </a:lnTo>
                <a:lnTo>
                  <a:pt x="405383" y="88518"/>
                </a:lnTo>
                <a:lnTo>
                  <a:pt x="380491" y="48387"/>
                </a:lnTo>
                <a:lnTo>
                  <a:pt x="343280" y="18668"/>
                </a:lnTo>
                <a:lnTo>
                  <a:pt x="296671" y="2158"/>
                </a:lnTo>
                <a:lnTo>
                  <a:pt x="2708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660642" y="2735579"/>
            <a:ext cx="414655" cy="392430"/>
          </a:xfrm>
          <a:custGeom>
            <a:avLst/>
            <a:gdLst/>
            <a:ahLst/>
            <a:cxnLst/>
            <a:rect l="l" t="t" r="r" b="b"/>
            <a:pathLst>
              <a:path w="414654" h="392430">
                <a:moveTo>
                  <a:pt x="270890" y="0"/>
                </a:moveTo>
                <a:lnTo>
                  <a:pt x="143382" y="0"/>
                </a:lnTo>
                <a:lnTo>
                  <a:pt x="93472" y="8509"/>
                </a:lnTo>
                <a:lnTo>
                  <a:pt x="51053" y="32004"/>
                </a:lnTo>
                <a:lnTo>
                  <a:pt x="19684" y="67310"/>
                </a:lnTo>
                <a:lnTo>
                  <a:pt x="2412" y="111379"/>
                </a:lnTo>
                <a:lnTo>
                  <a:pt x="0" y="135762"/>
                </a:lnTo>
                <a:lnTo>
                  <a:pt x="0" y="256412"/>
                </a:lnTo>
                <a:lnTo>
                  <a:pt x="9016" y="303784"/>
                </a:lnTo>
                <a:lnTo>
                  <a:pt x="33781" y="343789"/>
                </a:lnTo>
                <a:lnTo>
                  <a:pt x="71119" y="373761"/>
                </a:lnTo>
                <a:lnTo>
                  <a:pt x="117728" y="390017"/>
                </a:lnTo>
                <a:lnTo>
                  <a:pt x="143382" y="392175"/>
                </a:lnTo>
                <a:lnTo>
                  <a:pt x="270890" y="392175"/>
                </a:lnTo>
                <a:lnTo>
                  <a:pt x="320928" y="383667"/>
                </a:lnTo>
                <a:lnTo>
                  <a:pt x="363219" y="360299"/>
                </a:lnTo>
                <a:lnTo>
                  <a:pt x="394715" y="324993"/>
                </a:lnTo>
                <a:lnTo>
                  <a:pt x="411987" y="280797"/>
                </a:lnTo>
                <a:lnTo>
                  <a:pt x="414274" y="256412"/>
                </a:lnTo>
                <a:lnTo>
                  <a:pt x="414274" y="135762"/>
                </a:lnTo>
                <a:lnTo>
                  <a:pt x="405256" y="88519"/>
                </a:lnTo>
                <a:lnTo>
                  <a:pt x="380491" y="48387"/>
                </a:lnTo>
                <a:lnTo>
                  <a:pt x="343280" y="18669"/>
                </a:lnTo>
                <a:lnTo>
                  <a:pt x="296672" y="2159"/>
                </a:lnTo>
                <a:lnTo>
                  <a:pt x="2708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259571" y="2735579"/>
            <a:ext cx="414655" cy="392430"/>
          </a:xfrm>
          <a:custGeom>
            <a:avLst/>
            <a:gdLst/>
            <a:ahLst/>
            <a:cxnLst/>
            <a:rect l="l" t="t" r="r" b="b"/>
            <a:pathLst>
              <a:path w="414654" h="392430">
                <a:moveTo>
                  <a:pt x="270891" y="0"/>
                </a:moveTo>
                <a:lnTo>
                  <a:pt x="143509" y="0"/>
                </a:lnTo>
                <a:lnTo>
                  <a:pt x="93472" y="8509"/>
                </a:lnTo>
                <a:lnTo>
                  <a:pt x="51180" y="32004"/>
                </a:lnTo>
                <a:lnTo>
                  <a:pt x="19684" y="67310"/>
                </a:lnTo>
                <a:lnTo>
                  <a:pt x="2412" y="111379"/>
                </a:lnTo>
                <a:lnTo>
                  <a:pt x="0" y="135762"/>
                </a:lnTo>
                <a:lnTo>
                  <a:pt x="0" y="256412"/>
                </a:lnTo>
                <a:lnTo>
                  <a:pt x="9017" y="303784"/>
                </a:lnTo>
                <a:lnTo>
                  <a:pt x="33781" y="343789"/>
                </a:lnTo>
                <a:lnTo>
                  <a:pt x="71120" y="373761"/>
                </a:lnTo>
                <a:lnTo>
                  <a:pt x="117728" y="390017"/>
                </a:lnTo>
                <a:lnTo>
                  <a:pt x="143509" y="392175"/>
                </a:lnTo>
                <a:lnTo>
                  <a:pt x="270891" y="392175"/>
                </a:lnTo>
                <a:lnTo>
                  <a:pt x="320928" y="383667"/>
                </a:lnTo>
                <a:lnTo>
                  <a:pt x="363220" y="360299"/>
                </a:lnTo>
                <a:lnTo>
                  <a:pt x="394716" y="324993"/>
                </a:lnTo>
                <a:lnTo>
                  <a:pt x="411987" y="280797"/>
                </a:lnTo>
                <a:lnTo>
                  <a:pt x="414274" y="256412"/>
                </a:lnTo>
                <a:lnTo>
                  <a:pt x="414274" y="135762"/>
                </a:lnTo>
                <a:lnTo>
                  <a:pt x="405383" y="88519"/>
                </a:lnTo>
                <a:lnTo>
                  <a:pt x="380492" y="48387"/>
                </a:lnTo>
                <a:lnTo>
                  <a:pt x="343280" y="18669"/>
                </a:lnTo>
                <a:lnTo>
                  <a:pt x="296672" y="2159"/>
                </a:lnTo>
                <a:lnTo>
                  <a:pt x="2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13042" y="2305050"/>
            <a:ext cx="65849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85" dirty="0">
                <a:solidFill>
                  <a:srgbClr val="1B3181"/>
                </a:solidFill>
                <a:latin typeface="Arial"/>
                <a:cs typeface="Arial"/>
              </a:rPr>
              <a:t>ЗАПРОС</a:t>
            </a:r>
            <a:r>
              <a:rPr sz="1000" b="1" spc="-8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301750" y="2212911"/>
            <a:ext cx="1013460" cy="331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1000" b="1" spc="-1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Б</a:t>
            </a:r>
            <a:r>
              <a:rPr sz="1000" b="1" spc="-14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1000" b="1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1000" b="1" spc="-1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1000" b="1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000" b="1" spc="70" dirty="0">
                <a:solidFill>
                  <a:srgbClr val="1B3181"/>
                </a:solidFill>
                <a:latin typeface="Arial"/>
                <a:cs typeface="Arial"/>
              </a:rPr>
              <a:t>ПРО</a:t>
            </a:r>
            <a:r>
              <a:rPr sz="1000" b="1" spc="-10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Г</a:t>
            </a:r>
            <a:r>
              <a:rPr sz="1000" b="1" spc="-1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spc="-35" dirty="0">
                <a:solidFill>
                  <a:srgbClr val="1B3181"/>
                </a:solidFill>
                <a:latin typeface="Arial"/>
                <a:cs typeface="Arial"/>
              </a:rPr>
              <a:t>РА</a:t>
            </a:r>
            <a:r>
              <a:rPr sz="1000" b="1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spc="90" dirty="0">
                <a:solidFill>
                  <a:srgbClr val="1B3181"/>
                </a:solidFill>
                <a:latin typeface="Arial"/>
                <a:cs typeface="Arial"/>
              </a:rPr>
              <a:t>ММ</a:t>
            </a:r>
            <a:r>
              <a:rPr sz="1000" b="1" spc="-1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Ы</a:t>
            </a:r>
            <a:endParaRPr sz="10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78479" y="2186304"/>
            <a:ext cx="900430" cy="333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1000" b="1" spc="-1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1000" b="1" spc="-1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1000" b="1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spc="55" dirty="0">
                <a:solidFill>
                  <a:srgbClr val="1B3181"/>
                </a:solidFill>
                <a:latin typeface="Arial"/>
                <a:cs typeface="Arial"/>
              </a:rPr>
              <a:t>ЕМ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000" b="1" spc="55" dirty="0">
                <a:solidFill>
                  <a:srgbClr val="1B3181"/>
                </a:solidFill>
                <a:latin typeface="Arial"/>
                <a:cs typeface="Arial"/>
              </a:rPr>
              <a:t>СТУДЕНТОВ</a:t>
            </a:r>
            <a:r>
              <a:rPr sz="1000" b="1" spc="-8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endParaRPr sz="10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07509" y="2298001"/>
            <a:ext cx="84709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О Б</a:t>
            </a:r>
            <a:r>
              <a:rPr sz="1000" b="1" spc="-14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spc="60" dirty="0">
                <a:solidFill>
                  <a:srgbClr val="1B3181"/>
                </a:solidFill>
                <a:latin typeface="Arial"/>
                <a:cs typeface="Arial"/>
              </a:rPr>
              <a:t>УЧЕНИЕ</a:t>
            </a:r>
            <a:endParaRPr sz="10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62470" y="2180590"/>
            <a:ext cx="942975" cy="33274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699"/>
              </a:lnSpc>
              <a:spcBef>
                <a:spcPts val="80"/>
              </a:spcBef>
            </a:pPr>
            <a:r>
              <a:rPr sz="1000" b="1" spc="60" dirty="0">
                <a:solidFill>
                  <a:srgbClr val="1B3181"/>
                </a:solidFill>
                <a:latin typeface="Arial"/>
                <a:cs typeface="Arial"/>
              </a:rPr>
              <a:t>ИТ </a:t>
            </a:r>
            <a:r>
              <a:rPr sz="1000" b="1" spc="90" dirty="0">
                <a:solidFill>
                  <a:srgbClr val="1B3181"/>
                </a:solidFill>
                <a:latin typeface="Arial"/>
                <a:cs typeface="Arial"/>
              </a:rPr>
              <a:t>ОГОВАЯ  </a:t>
            </a:r>
            <a:r>
              <a:rPr sz="1000" b="1" spc="-20" dirty="0">
                <a:solidFill>
                  <a:srgbClr val="1B3181"/>
                </a:solidFill>
                <a:latin typeface="Arial"/>
                <a:cs typeface="Arial"/>
              </a:rPr>
              <a:t>АТТЕСТА</a:t>
            </a:r>
            <a:r>
              <a:rPr sz="1000" b="1" spc="-1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Ц</a:t>
            </a:r>
            <a:r>
              <a:rPr sz="1000" b="1" spc="-1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1000" b="1" spc="-1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Я</a:t>
            </a:r>
            <a:endParaRPr sz="10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06434" y="2308605"/>
            <a:ext cx="8896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30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1000" b="1" spc="-10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1000" b="1" spc="-30" dirty="0">
                <a:solidFill>
                  <a:srgbClr val="1B3181"/>
                </a:solidFill>
                <a:latin typeface="Arial"/>
                <a:cs typeface="Arial"/>
              </a:rPr>
              <a:t>З</a:t>
            </a:r>
            <a:r>
              <a:rPr sz="1000" b="1" spc="-5" dirty="0">
                <a:solidFill>
                  <a:srgbClr val="1B3181"/>
                </a:solidFill>
                <a:latin typeface="Arial"/>
                <a:cs typeface="Arial"/>
              </a:rPr>
              <a:t>УЛ</a:t>
            </a:r>
            <a:r>
              <a:rPr sz="1000" b="1" spc="20" dirty="0">
                <a:solidFill>
                  <a:srgbClr val="1B3181"/>
                </a:solidFill>
                <a:latin typeface="Arial"/>
                <a:cs typeface="Arial"/>
              </a:rPr>
              <a:t>Ь</a:t>
            </a:r>
            <a:r>
              <a:rPr sz="1000" b="1" spc="-95" dirty="0">
                <a:solidFill>
                  <a:srgbClr val="1B3181"/>
                </a:solidFill>
                <a:latin typeface="Arial"/>
                <a:cs typeface="Arial"/>
              </a:rPr>
              <a:t>Т</a:t>
            </a:r>
            <a:r>
              <a:rPr sz="1000" b="1" spc="3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1000" b="1" spc="-90" dirty="0">
                <a:solidFill>
                  <a:srgbClr val="1B3181"/>
                </a:solidFill>
                <a:latin typeface="Arial"/>
                <a:cs typeface="Arial"/>
              </a:rPr>
              <a:t>Т</a:t>
            </a:r>
            <a:r>
              <a:rPr sz="1000" b="1" dirty="0">
                <a:solidFill>
                  <a:srgbClr val="1B3181"/>
                </a:solidFill>
                <a:latin typeface="Arial"/>
                <a:cs typeface="Arial"/>
              </a:rPr>
              <a:t>Ы</a:t>
            </a:r>
            <a:endParaRPr sz="10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5247" y="4574935"/>
            <a:ext cx="720090" cy="56388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800" b="1" spc="10" dirty="0">
                <a:solidFill>
                  <a:srgbClr val="1B3181"/>
                </a:solidFill>
                <a:latin typeface="Arial"/>
                <a:cs typeface="Arial"/>
              </a:rPr>
              <a:t>Запрос</a:t>
            </a:r>
            <a:endParaRPr sz="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200"/>
              </a:spcBef>
            </a:pPr>
            <a:r>
              <a:rPr sz="800" b="1" spc="5" dirty="0">
                <a:solidFill>
                  <a:srgbClr val="1B3181"/>
                </a:solidFill>
                <a:latin typeface="Arial"/>
                <a:cs typeface="Arial"/>
              </a:rPr>
              <a:t>От </a:t>
            </a:r>
            <a:r>
              <a:rPr sz="800" b="1" spc="10" dirty="0">
                <a:solidFill>
                  <a:srgbClr val="1B3181"/>
                </a:solidFill>
                <a:latin typeface="Arial"/>
                <a:cs typeface="Arial"/>
              </a:rPr>
              <a:t>Заказчика  </a:t>
            </a:r>
            <a:r>
              <a:rPr sz="800" spc="-10" dirty="0">
                <a:solidFill>
                  <a:srgbClr val="1B3181"/>
                </a:solidFill>
                <a:latin typeface="Arial"/>
                <a:cs typeface="Arial"/>
              </a:rPr>
              <a:t>(государство,  </a:t>
            </a:r>
            <a:r>
              <a:rPr sz="800" spc="65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800" spc="7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800" spc="15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800" spc="30" dirty="0">
                <a:solidFill>
                  <a:srgbClr val="1B3181"/>
                </a:solidFill>
                <a:latin typeface="Arial"/>
                <a:cs typeface="Arial"/>
              </a:rPr>
              <a:t>д</a:t>
            </a:r>
            <a:r>
              <a:rPr sz="800" spc="45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800" spc="5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800" spc="30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800" spc="45" dirty="0">
                <a:solidFill>
                  <a:srgbClr val="1B3181"/>
                </a:solidFill>
                <a:latin typeface="Arial"/>
                <a:cs typeface="Arial"/>
              </a:rPr>
              <a:t>я</a:t>
            </a:r>
            <a:r>
              <a:rPr sz="800" spc="-50" dirty="0">
                <a:solidFill>
                  <a:srgbClr val="1B3181"/>
                </a:solidFill>
                <a:latin typeface="Arial"/>
                <a:cs typeface="Arial"/>
              </a:rPr>
              <a:t>т</a:t>
            </a:r>
            <a:r>
              <a:rPr sz="800" spc="30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800" spc="35" dirty="0">
                <a:solidFill>
                  <a:srgbClr val="1B3181"/>
                </a:solidFill>
                <a:latin typeface="Arial"/>
                <a:cs typeface="Arial"/>
              </a:rPr>
              <a:t>е</a:t>
            </a:r>
            <a:r>
              <a:rPr sz="800" dirty="0">
                <a:solidFill>
                  <a:srgbClr val="1B3181"/>
                </a:solidFill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28600" y="4241800"/>
            <a:ext cx="449580" cy="241300"/>
          </a:xfrm>
          <a:custGeom>
            <a:avLst/>
            <a:gdLst/>
            <a:ahLst/>
            <a:cxnLst/>
            <a:rect l="l" t="t" r="r" b="b"/>
            <a:pathLst>
              <a:path w="449580" h="241300">
                <a:moveTo>
                  <a:pt x="26327" y="0"/>
                </a:moveTo>
                <a:lnTo>
                  <a:pt x="13157" y="0"/>
                </a:lnTo>
                <a:lnTo>
                  <a:pt x="13157" y="203835"/>
                </a:lnTo>
                <a:lnTo>
                  <a:pt x="7975" y="205231"/>
                </a:lnTo>
                <a:lnTo>
                  <a:pt x="3797" y="208406"/>
                </a:lnTo>
                <a:lnTo>
                  <a:pt x="1015" y="212979"/>
                </a:lnTo>
                <a:lnTo>
                  <a:pt x="0" y="218312"/>
                </a:lnTo>
                <a:lnTo>
                  <a:pt x="0" y="226822"/>
                </a:lnTo>
                <a:lnTo>
                  <a:pt x="1206" y="232663"/>
                </a:lnTo>
                <a:lnTo>
                  <a:pt x="4508" y="237236"/>
                </a:lnTo>
                <a:lnTo>
                  <a:pt x="9385" y="240537"/>
                </a:lnTo>
                <a:lnTo>
                  <a:pt x="15354" y="241173"/>
                </a:lnTo>
                <a:lnTo>
                  <a:pt x="433933" y="241173"/>
                </a:lnTo>
                <a:lnTo>
                  <a:pt x="439902" y="240537"/>
                </a:lnTo>
                <a:lnTo>
                  <a:pt x="444792" y="237236"/>
                </a:lnTo>
                <a:lnTo>
                  <a:pt x="448081" y="232663"/>
                </a:lnTo>
                <a:lnTo>
                  <a:pt x="448881" y="228726"/>
                </a:lnTo>
                <a:lnTo>
                  <a:pt x="14147" y="228726"/>
                </a:lnTo>
                <a:lnTo>
                  <a:pt x="13157" y="228092"/>
                </a:lnTo>
                <a:lnTo>
                  <a:pt x="13157" y="217043"/>
                </a:lnTo>
                <a:lnTo>
                  <a:pt x="14147" y="216281"/>
                </a:lnTo>
                <a:lnTo>
                  <a:pt x="436130" y="216281"/>
                </a:lnTo>
                <a:lnTo>
                  <a:pt x="436130" y="203835"/>
                </a:lnTo>
                <a:lnTo>
                  <a:pt x="26327" y="203835"/>
                </a:lnTo>
                <a:lnTo>
                  <a:pt x="26327" y="0"/>
                </a:lnTo>
                <a:close/>
              </a:path>
              <a:path w="449580" h="241300">
                <a:moveTo>
                  <a:pt x="436130" y="203835"/>
                </a:moveTo>
                <a:lnTo>
                  <a:pt x="436130" y="228092"/>
                </a:lnTo>
                <a:lnTo>
                  <a:pt x="435140" y="228726"/>
                </a:lnTo>
                <a:lnTo>
                  <a:pt x="448881" y="228726"/>
                </a:lnTo>
                <a:lnTo>
                  <a:pt x="449287" y="226822"/>
                </a:lnTo>
                <a:lnTo>
                  <a:pt x="449287" y="218312"/>
                </a:lnTo>
                <a:lnTo>
                  <a:pt x="448284" y="212979"/>
                </a:lnTo>
                <a:lnTo>
                  <a:pt x="445490" y="208406"/>
                </a:lnTo>
                <a:lnTo>
                  <a:pt x="441312" y="205231"/>
                </a:lnTo>
                <a:lnTo>
                  <a:pt x="436130" y="203835"/>
                </a:lnTo>
                <a:close/>
              </a:path>
              <a:path w="449580" h="241300">
                <a:moveTo>
                  <a:pt x="436130" y="216281"/>
                </a:moveTo>
                <a:lnTo>
                  <a:pt x="435140" y="216281"/>
                </a:lnTo>
                <a:lnTo>
                  <a:pt x="436130" y="217043"/>
                </a:lnTo>
                <a:lnTo>
                  <a:pt x="436130" y="216281"/>
                </a:lnTo>
                <a:close/>
              </a:path>
              <a:path w="449580" h="241300">
                <a:moveTo>
                  <a:pt x="65811" y="0"/>
                </a:moveTo>
                <a:lnTo>
                  <a:pt x="52654" y="0"/>
                </a:lnTo>
                <a:lnTo>
                  <a:pt x="52654" y="10413"/>
                </a:lnTo>
                <a:lnTo>
                  <a:pt x="53657" y="15620"/>
                </a:lnTo>
                <a:lnTo>
                  <a:pt x="56438" y="20193"/>
                </a:lnTo>
                <a:lnTo>
                  <a:pt x="60617" y="23494"/>
                </a:lnTo>
                <a:lnTo>
                  <a:pt x="65811" y="24892"/>
                </a:lnTo>
                <a:lnTo>
                  <a:pt x="65811" y="178435"/>
                </a:lnTo>
                <a:lnTo>
                  <a:pt x="60617" y="180467"/>
                </a:lnTo>
                <a:lnTo>
                  <a:pt x="56438" y="183642"/>
                </a:lnTo>
                <a:lnTo>
                  <a:pt x="53657" y="188213"/>
                </a:lnTo>
                <a:lnTo>
                  <a:pt x="52654" y="193420"/>
                </a:lnTo>
                <a:lnTo>
                  <a:pt x="52654" y="203835"/>
                </a:lnTo>
                <a:lnTo>
                  <a:pt x="65811" y="203835"/>
                </a:lnTo>
                <a:lnTo>
                  <a:pt x="65811" y="192150"/>
                </a:lnTo>
                <a:lnTo>
                  <a:pt x="66802" y="190881"/>
                </a:lnTo>
                <a:lnTo>
                  <a:pt x="124066" y="190881"/>
                </a:lnTo>
                <a:lnTo>
                  <a:pt x="124066" y="178435"/>
                </a:lnTo>
                <a:lnTo>
                  <a:pt x="78981" y="178435"/>
                </a:lnTo>
                <a:lnTo>
                  <a:pt x="78981" y="25526"/>
                </a:lnTo>
                <a:lnTo>
                  <a:pt x="124066" y="25526"/>
                </a:lnTo>
                <a:lnTo>
                  <a:pt x="124066" y="24892"/>
                </a:lnTo>
                <a:lnTo>
                  <a:pt x="129260" y="23494"/>
                </a:lnTo>
                <a:lnTo>
                  <a:pt x="133426" y="20193"/>
                </a:lnTo>
                <a:lnTo>
                  <a:pt x="136220" y="15620"/>
                </a:lnTo>
                <a:lnTo>
                  <a:pt x="136855" y="12445"/>
                </a:lnTo>
                <a:lnTo>
                  <a:pt x="66802" y="12445"/>
                </a:lnTo>
                <a:lnTo>
                  <a:pt x="65811" y="11811"/>
                </a:lnTo>
                <a:lnTo>
                  <a:pt x="65811" y="0"/>
                </a:lnTo>
                <a:close/>
              </a:path>
              <a:path w="449580" h="241300">
                <a:moveTo>
                  <a:pt x="124066" y="178435"/>
                </a:moveTo>
                <a:lnTo>
                  <a:pt x="124066" y="203835"/>
                </a:lnTo>
                <a:lnTo>
                  <a:pt x="137223" y="203835"/>
                </a:lnTo>
                <a:lnTo>
                  <a:pt x="137223" y="193420"/>
                </a:lnTo>
                <a:lnTo>
                  <a:pt x="136207" y="188213"/>
                </a:lnTo>
                <a:lnTo>
                  <a:pt x="133426" y="183642"/>
                </a:lnTo>
                <a:lnTo>
                  <a:pt x="129247" y="180467"/>
                </a:lnTo>
                <a:lnTo>
                  <a:pt x="124066" y="178435"/>
                </a:lnTo>
                <a:close/>
              </a:path>
              <a:path w="449580" h="241300">
                <a:moveTo>
                  <a:pt x="124066" y="190881"/>
                </a:moveTo>
                <a:lnTo>
                  <a:pt x="123075" y="190881"/>
                </a:lnTo>
                <a:lnTo>
                  <a:pt x="124066" y="192150"/>
                </a:lnTo>
                <a:lnTo>
                  <a:pt x="124066" y="1908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1320" y="4328159"/>
            <a:ext cx="101600" cy="1193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46075" y="4267936"/>
            <a:ext cx="0" cy="153670"/>
          </a:xfrm>
          <a:custGeom>
            <a:avLst/>
            <a:gdLst/>
            <a:ahLst/>
            <a:cxnLst/>
            <a:rect l="l" t="t" r="r" b="b"/>
            <a:pathLst>
              <a:path h="153670">
                <a:moveTo>
                  <a:pt x="0" y="0"/>
                </a:moveTo>
                <a:lnTo>
                  <a:pt x="0" y="153568"/>
                </a:lnTo>
              </a:path>
            </a:pathLst>
          </a:custGeom>
          <a:ln w="1315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3781" y="4265929"/>
            <a:ext cx="139065" cy="40005"/>
          </a:xfrm>
          <a:custGeom>
            <a:avLst/>
            <a:gdLst/>
            <a:ahLst/>
            <a:cxnLst/>
            <a:rect l="l" t="t" r="r" b="b"/>
            <a:pathLst>
              <a:path w="139065" h="40004">
                <a:moveTo>
                  <a:pt x="126199" y="0"/>
                </a:moveTo>
                <a:lnTo>
                  <a:pt x="12725" y="0"/>
                </a:lnTo>
                <a:lnTo>
                  <a:pt x="7785" y="635"/>
                </a:lnTo>
                <a:lnTo>
                  <a:pt x="3733" y="3302"/>
                </a:lnTo>
                <a:lnTo>
                  <a:pt x="1003" y="7239"/>
                </a:lnTo>
                <a:lnTo>
                  <a:pt x="0" y="12446"/>
                </a:lnTo>
                <a:lnTo>
                  <a:pt x="0" y="27559"/>
                </a:lnTo>
                <a:lnTo>
                  <a:pt x="1003" y="32131"/>
                </a:lnTo>
                <a:lnTo>
                  <a:pt x="3733" y="36068"/>
                </a:lnTo>
                <a:lnTo>
                  <a:pt x="7785" y="38735"/>
                </a:lnTo>
                <a:lnTo>
                  <a:pt x="12725" y="40005"/>
                </a:lnTo>
                <a:lnTo>
                  <a:pt x="126199" y="40005"/>
                </a:lnTo>
                <a:lnTo>
                  <a:pt x="131152" y="38735"/>
                </a:lnTo>
                <a:lnTo>
                  <a:pt x="135191" y="36068"/>
                </a:lnTo>
                <a:lnTo>
                  <a:pt x="137922" y="32131"/>
                </a:lnTo>
                <a:lnTo>
                  <a:pt x="138925" y="26924"/>
                </a:lnTo>
                <a:lnTo>
                  <a:pt x="13169" y="26924"/>
                </a:lnTo>
                <a:lnTo>
                  <a:pt x="13169" y="12446"/>
                </a:lnTo>
                <a:lnTo>
                  <a:pt x="138925" y="12446"/>
                </a:lnTo>
                <a:lnTo>
                  <a:pt x="137922" y="7239"/>
                </a:lnTo>
                <a:lnTo>
                  <a:pt x="135191" y="3302"/>
                </a:lnTo>
                <a:lnTo>
                  <a:pt x="131152" y="635"/>
                </a:lnTo>
                <a:lnTo>
                  <a:pt x="126199" y="0"/>
                </a:lnTo>
                <a:close/>
              </a:path>
              <a:path w="139065" h="40004">
                <a:moveTo>
                  <a:pt x="138912" y="12446"/>
                </a:moveTo>
                <a:lnTo>
                  <a:pt x="125755" y="12446"/>
                </a:lnTo>
                <a:lnTo>
                  <a:pt x="125755" y="26924"/>
                </a:lnTo>
                <a:lnTo>
                  <a:pt x="138925" y="26924"/>
                </a:lnTo>
                <a:lnTo>
                  <a:pt x="138912" y="1244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8600" y="4168140"/>
            <a:ext cx="449580" cy="279400"/>
          </a:xfrm>
          <a:custGeom>
            <a:avLst/>
            <a:gdLst/>
            <a:ahLst/>
            <a:cxnLst/>
            <a:rect l="l" t="t" r="r" b="b"/>
            <a:pathLst>
              <a:path w="449580" h="279400">
                <a:moveTo>
                  <a:pt x="335445" y="202819"/>
                </a:moveTo>
                <a:lnTo>
                  <a:pt x="328168" y="202819"/>
                </a:lnTo>
                <a:lnTo>
                  <a:pt x="325221" y="205486"/>
                </a:lnTo>
                <a:lnTo>
                  <a:pt x="325221" y="253365"/>
                </a:lnTo>
                <a:lnTo>
                  <a:pt x="320040" y="255397"/>
                </a:lnTo>
                <a:lnTo>
                  <a:pt x="315861" y="258572"/>
                </a:lnTo>
                <a:lnTo>
                  <a:pt x="313080" y="263144"/>
                </a:lnTo>
                <a:lnTo>
                  <a:pt x="312064" y="268351"/>
                </a:lnTo>
                <a:lnTo>
                  <a:pt x="312064" y="278892"/>
                </a:lnTo>
                <a:lnTo>
                  <a:pt x="325221" y="278892"/>
                </a:lnTo>
                <a:lnTo>
                  <a:pt x="325221" y="267081"/>
                </a:lnTo>
                <a:lnTo>
                  <a:pt x="326199" y="265811"/>
                </a:lnTo>
                <a:lnTo>
                  <a:pt x="396125" y="265811"/>
                </a:lnTo>
                <a:lnTo>
                  <a:pt x="395630" y="263144"/>
                </a:lnTo>
                <a:lnTo>
                  <a:pt x="392849" y="258572"/>
                </a:lnTo>
                <a:lnTo>
                  <a:pt x="388670" y="255397"/>
                </a:lnTo>
                <a:lnTo>
                  <a:pt x="383476" y="253365"/>
                </a:lnTo>
                <a:lnTo>
                  <a:pt x="338391" y="253365"/>
                </a:lnTo>
                <a:lnTo>
                  <a:pt x="338391" y="205486"/>
                </a:lnTo>
                <a:lnTo>
                  <a:pt x="335445" y="202819"/>
                </a:lnTo>
                <a:close/>
              </a:path>
              <a:path w="449580" h="279400">
                <a:moveTo>
                  <a:pt x="396125" y="265811"/>
                </a:moveTo>
                <a:lnTo>
                  <a:pt x="382498" y="265811"/>
                </a:lnTo>
                <a:lnTo>
                  <a:pt x="383476" y="267081"/>
                </a:lnTo>
                <a:lnTo>
                  <a:pt x="383476" y="278892"/>
                </a:lnTo>
                <a:lnTo>
                  <a:pt x="396633" y="278892"/>
                </a:lnTo>
                <a:lnTo>
                  <a:pt x="396633" y="268351"/>
                </a:lnTo>
                <a:lnTo>
                  <a:pt x="396125" y="265811"/>
                </a:lnTo>
                <a:close/>
              </a:path>
              <a:path w="449580" h="279400">
                <a:moveTo>
                  <a:pt x="436118" y="74168"/>
                </a:moveTo>
                <a:lnTo>
                  <a:pt x="422960" y="74168"/>
                </a:lnTo>
                <a:lnTo>
                  <a:pt x="422960" y="278892"/>
                </a:lnTo>
                <a:lnTo>
                  <a:pt x="436118" y="278892"/>
                </a:lnTo>
                <a:lnTo>
                  <a:pt x="436118" y="74168"/>
                </a:lnTo>
                <a:close/>
              </a:path>
              <a:path w="449580" h="279400">
                <a:moveTo>
                  <a:pt x="383476" y="99695"/>
                </a:moveTo>
                <a:lnTo>
                  <a:pt x="370319" y="99695"/>
                </a:lnTo>
                <a:lnTo>
                  <a:pt x="370319" y="253365"/>
                </a:lnTo>
                <a:lnTo>
                  <a:pt x="383476" y="253365"/>
                </a:lnTo>
                <a:lnTo>
                  <a:pt x="383476" y="99695"/>
                </a:lnTo>
                <a:close/>
              </a:path>
              <a:path w="449580" h="279400">
                <a:moveTo>
                  <a:pt x="325221" y="74168"/>
                </a:moveTo>
                <a:lnTo>
                  <a:pt x="312064" y="74168"/>
                </a:lnTo>
                <a:lnTo>
                  <a:pt x="312064" y="84709"/>
                </a:lnTo>
                <a:lnTo>
                  <a:pt x="313080" y="89916"/>
                </a:lnTo>
                <a:lnTo>
                  <a:pt x="315861" y="94487"/>
                </a:lnTo>
                <a:lnTo>
                  <a:pt x="320040" y="97790"/>
                </a:lnTo>
                <a:lnTo>
                  <a:pt x="325221" y="99060"/>
                </a:lnTo>
                <a:lnTo>
                  <a:pt x="325221" y="183134"/>
                </a:lnTo>
                <a:lnTo>
                  <a:pt x="328168" y="185801"/>
                </a:lnTo>
                <a:lnTo>
                  <a:pt x="335445" y="185801"/>
                </a:lnTo>
                <a:lnTo>
                  <a:pt x="338391" y="183134"/>
                </a:lnTo>
                <a:lnTo>
                  <a:pt x="338391" y="99695"/>
                </a:lnTo>
                <a:lnTo>
                  <a:pt x="383476" y="99695"/>
                </a:lnTo>
                <a:lnTo>
                  <a:pt x="383476" y="99060"/>
                </a:lnTo>
                <a:lnTo>
                  <a:pt x="388670" y="97790"/>
                </a:lnTo>
                <a:lnTo>
                  <a:pt x="392849" y="94487"/>
                </a:lnTo>
                <a:lnTo>
                  <a:pt x="395630" y="89916"/>
                </a:lnTo>
                <a:lnTo>
                  <a:pt x="396242" y="86741"/>
                </a:lnTo>
                <a:lnTo>
                  <a:pt x="326199" y="86741"/>
                </a:lnTo>
                <a:lnTo>
                  <a:pt x="325221" y="86106"/>
                </a:lnTo>
                <a:lnTo>
                  <a:pt x="325221" y="74168"/>
                </a:lnTo>
                <a:close/>
              </a:path>
              <a:path w="449580" h="279400">
                <a:moveTo>
                  <a:pt x="137223" y="74168"/>
                </a:moveTo>
                <a:lnTo>
                  <a:pt x="124066" y="74168"/>
                </a:lnTo>
                <a:lnTo>
                  <a:pt x="124066" y="86106"/>
                </a:lnTo>
                <a:lnTo>
                  <a:pt x="123075" y="86741"/>
                </a:lnTo>
                <a:lnTo>
                  <a:pt x="136855" y="86741"/>
                </a:lnTo>
                <a:lnTo>
                  <a:pt x="137223" y="84709"/>
                </a:lnTo>
                <a:lnTo>
                  <a:pt x="137223" y="74168"/>
                </a:lnTo>
                <a:close/>
              </a:path>
              <a:path w="449580" h="279400">
                <a:moveTo>
                  <a:pt x="449287" y="61722"/>
                </a:moveTo>
                <a:lnTo>
                  <a:pt x="383476" y="61722"/>
                </a:lnTo>
                <a:lnTo>
                  <a:pt x="383476" y="86106"/>
                </a:lnTo>
                <a:lnTo>
                  <a:pt x="382498" y="86741"/>
                </a:lnTo>
                <a:lnTo>
                  <a:pt x="396242" y="86741"/>
                </a:lnTo>
                <a:lnTo>
                  <a:pt x="396633" y="84709"/>
                </a:lnTo>
                <a:lnTo>
                  <a:pt x="396633" y="74168"/>
                </a:lnTo>
                <a:lnTo>
                  <a:pt x="436562" y="74168"/>
                </a:lnTo>
                <a:lnTo>
                  <a:pt x="441515" y="73533"/>
                </a:lnTo>
                <a:lnTo>
                  <a:pt x="445554" y="70866"/>
                </a:lnTo>
                <a:lnTo>
                  <a:pt x="448284" y="67056"/>
                </a:lnTo>
                <a:lnTo>
                  <a:pt x="449287" y="61722"/>
                </a:lnTo>
                <a:close/>
              </a:path>
              <a:path w="449580" h="279400">
                <a:moveTo>
                  <a:pt x="137706" y="0"/>
                </a:moveTo>
                <a:lnTo>
                  <a:pt x="105333" y="17145"/>
                </a:lnTo>
                <a:lnTo>
                  <a:pt x="103492" y="17780"/>
                </a:lnTo>
                <a:lnTo>
                  <a:pt x="12725" y="17780"/>
                </a:lnTo>
                <a:lnTo>
                  <a:pt x="7772" y="19050"/>
                </a:lnTo>
                <a:lnTo>
                  <a:pt x="3733" y="21717"/>
                </a:lnTo>
                <a:lnTo>
                  <a:pt x="1003" y="25527"/>
                </a:lnTo>
                <a:lnTo>
                  <a:pt x="0" y="30226"/>
                </a:lnTo>
                <a:lnTo>
                  <a:pt x="0" y="62357"/>
                </a:lnTo>
                <a:lnTo>
                  <a:pt x="1003" y="67056"/>
                </a:lnTo>
                <a:lnTo>
                  <a:pt x="3733" y="70866"/>
                </a:lnTo>
                <a:lnTo>
                  <a:pt x="7772" y="73533"/>
                </a:lnTo>
                <a:lnTo>
                  <a:pt x="12725" y="74168"/>
                </a:lnTo>
                <a:lnTo>
                  <a:pt x="383476" y="74168"/>
                </a:lnTo>
                <a:lnTo>
                  <a:pt x="383476" y="61722"/>
                </a:lnTo>
                <a:lnTo>
                  <a:pt x="13157" y="61722"/>
                </a:lnTo>
                <a:lnTo>
                  <a:pt x="13157" y="30226"/>
                </a:lnTo>
                <a:lnTo>
                  <a:pt x="105714" y="30226"/>
                </a:lnTo>
                <a:lnTo>
                  <a:pt x="109778" y="29591"/>
                </a:lnTo>
                <a:lnTo>
                  <a:pt x="144094" y="11176"/>
                </a:lnTo>
                <a:lnTo>
                  <a:pt x="145237" y="7239"/>
                </a:lnTo>
                <a:lnTo>
                  <a:pt x="141706" y="1270"/>
                </a:lnTo>
                <a:lnTo>
                  <a:pt x="13770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3540" y="4053840"/>
            <a:ext cx="292100" cy="1752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800479" y="3175253"/>
            <a:ext cx="94424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226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Создание  </a:t>
            </a:r>
            <a:r>
              <a:rPr sz="900" spc="10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900" spc="-30" dirty="0">
                <a:solidFill>
                  <a:srgbClr val="1B3181"/>
                </a:solidFill>
                <a:latin typeface="Arial"/>
                <a:cs typeface="Arial"/>
              </a:rPr>
              <a:t>г</a:t>
            </a: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мм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ы</a:t>
            </a:r>
            <a:endParaRPr sz="9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900" spc="-11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25" dirty="0">
                <a:solidFill>
                  <a:srgbClr val="1B3181"/>
                </a:solidFill>
                <a:latin typeface="Arial"/>
                <a:cs typeface="Arial"/>
              </a:rPr>
              <a:t>соответствии</a:t>
            </a:r>
            <a:r>
              <a:rPr sz="900" spc="-114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с  </a:t>
            </a:r>
            <a:r>
              <a:rPr sz="900" spc="15" dirty="0">
                <a:solidFill>
                  <a:srgbClr val="1B3181"/>
                </a:solidFill>
                <a:latin typeface="Arial"/>
                <a:cs typeface="Arial"/>
              </a:rPr>
              <a:t>ФГОС</a:t>
            </a:r>
            <a:r>
              <a:rPr sz="900" b="1" spc="-30" dirty="0">
                <a:solidFill>
                  <a:srgbClr val="1B3181"/>
                </a:solidFill>
                <a:latin typeface="Arial"/>
                <a:cs typeface="Arial"/>
              </a:rPr>
              <a:t>)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19551" y="3175253"/>
            <a:ext cx="102298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spc="75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900" spc="80" dirty="0">
                <a:solidFill>
                  <a:srgbClr val="1B3181"/>
                </a:solidFill>
                <a:latin typeface="Arial"/>
                <a:cs typeface="Arial"/>
              </a:rPr>
              <a:t>б</a:t>
            </a:r>
            <a:r>
              <a:rPr sz="900" spc="75" dirty="0">
                <a:solidFill>
                  <a:srgbClr val="1B3181"/>
                </a:solidFill>
                <a:latin typeface="Arial"/>
                <a:cs typeface="Arial"/>
              </a:rPr>
              <a:t>ще</a:t>
            </a:r>
            <a:r>
              <a:rPr sz="900" spc="70" dirty="0">
                <a:solidFill>
                  <a:srgbClr val="1B3181"/>
                </a:solidFill>
                <a:latin typeface="Arial"/>
                <a:cs typeface="Arial"/>
              </a:rPr>
              <a:t>д</a:t>
            </a:r>
            <a:r>
              <a:rPr sz="900" spc="75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900" spc="85" dirty="0">
                <a:solidFill>
                  <a:srgbClr val="1B3181"/>
                </a:solidFill>
                <a:latin typeface="Arial"/>
                <a:cs typeface="Arial"/>
              </a:rPr>
              <a:t>ст</a:t>
            </a:r>
            <a:r>
              <a:rPr sz="900" spc="45" dirty="0">
                <a:solidFill>
                  <a:srgbClr val="1B3181"/>
                </a:solidFill>
                <a:latin typeface="Arial"/>
                <a:cs typeface="Arial"/>
              </a:rPr>
              <a:t>у</a:t>
            </a:r>
            <a:r>
              <a:rPr sz="900" spc="70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900" spc="8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70" dirty="0">
                <a:solidFill>
                  <a:srgbClr val="1B3181"/>
                </a:solidFill>
                <a:latin typeface="Arial"/>
                <a:cs typeface="Arial"/>
              </a:rPr>
              <a:t>ы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й  </a:t>
            </a:r>
            <a:r>
              <a:rPr sz="900" spc="10" dirty="0">
                <a:solidFill>
                  <a:srgbClr val="1B3181"/>
                </a:solidFill>
                <a:latin typeface="Arial"/>
                <a:cs typeface="Arial"/>
              </a:rPr>
              <a:t>(по</a:t>
            </a:r>
            <a:r>
              <a:rPr sz="900" spc="1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65" dirty="0">
                <a:solidFill>
                  <a:srgbClr val="1B3181"/>
                </a:solidFill>
                <a:latin typeface="Arial"/>
                <a:cs typeface="Arial"/>
              </a:rPr>
              <a:t>оценкам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аттестата)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199126" y="3168903"/>
            <a:ext cx="8286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8425">
              <a:lnSpc>
                <a:spcPct val="100000"/>
              </a:lnSpc>
              <a:spcBef>
                <a:spcPts val="100"/>
              </a:spcBef>
            </a:pPr>
            <a:r>
              <a:rPr sz="900" spc="-50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900" spc="-55" dirty="0">
                <a:solidFill>
                  <a:srgbClr val="1B3181"/>
                </a:solidFill>
                <a:latin typeface="Arial"/>
                <a:cs typeface="Arial"/>
              </a:rPr>
              <a:t>т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10" dirty="0">
                <a:solidFill>
                  <a:srgbClr val="1B3181"/>
                </a:solidFill>
                <a:latin typeface="Arial"/>
                <a:cs typeface="Arial"/>
              </a:rPr>
              <a:t>д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900" spc="-35" dirty="0">
                <a:solidFill>
                  <a:srgbClr val="1B3181"/>
                </a:solidFill>
                <a:latin typeface="Arial"/>
                <a:cs typeface="Arial"/>
              </a:rPr>
              <a:t>т</a:t>
            </a: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10" dirty="0">
                <a:solidFill>
                  <a:srgbClr val="1B3181"/>
                </a:solidFill>
                <a:latin typeface="Arial"/>
                <a:cs typeface="Arial"/>
              </a:rPr>
              <a:t>ы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й  </a:t>
            </a: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курс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50" dirty="0">
                <a:solidFill>
                  <a:srgbClr val="1B3181"/>
                </a:solidFill>
                <a:latin typeface="Arial"/>
                <a:cs typeface="Arial"/>
              </a:rPr>
              <a:t>СП</a:t>
            </a:r>
            <a:r>
              <a:rPr sz="900" spc="-1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О </a:t>
            </a:r>
            <a:r>
              <a:rPr sz="900" b="1" spc="-45" dirty="0">
                <a:solidFill>
                  <a:srgbClr val="1B3181"/>
                </a:solidFill>
                <a:latin typeface="Arial"/>
                <a:cs typeface="Arial"/>
              </a:rPr>
              <a:t>(3-4 </a:t>
            </a:r>
            <a:r>
              <a:rPr sz="900" b="1" spc="-30" dirty="0">
                <a:solidFill>
                  <a:srgbClr val="1B3181"/>
                </a:solidFill>
                <a:latin typeface="Arial"/>
                <a:cs typeface="Arial"/>
              </a:rPr>
              <a:t>года)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733034" y="4151629"/>
            <a:ext cx="5314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65" dirty="0">
                <a:solidFill>
                  <a:srgbClr val="1B3181"/>
                </a:solidFill>
                <a:latin typeface="Arial"/>
                <a:cs typeface="Arial"/>
              </a:rPr>
              <a:t>3— </a:t>
            </a:r>
            <a:r>
              <a:rPr sz="900" b="1" spc="-5" dirty="0">
                <a:solidFill>
                  <a:srgbClr val="1B3181"/>
                </a:solidFill>
                <a:latin typeface="Arial"/>
                <a:cs typeface="Arial"/>
              </a:rPr>
              <a:t>4</a:t>
            </a:r>
            <a:r>
              <a:rPr sz="900" b="1" spc="-1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b="1" spc="-50" dirty="0">
                <a:solidFill>
                  <a:srgbClr val="1B3181"/>
                </a:solidFill>
                <a:latin typeface="Arial"/>
                <a:cs typeface="Arial"/>
              </a:rPr>
              <a:t>года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997318" y="3160140"/>
            <a:ext cx="1086485" cy="716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10" dirty="0">
                <a:solidFill>
                  <a:srgbClr val="1B3181"/>
                </a:solidFill>
                <a:latin typeface="Arial"/>
                <a:cs typeface="Arial"/>
              </a:rPr>
              <a:t>Выпускная</a:t>
            </a:r>
            <a:endParaRPr sz="900">
              <a:latin typeface="Arial"/>
              <a:cs typeface="Arial"/>
            </a:endParaRPr>
          </a:p>
          <a:p>
            <a:pPr marL="12700" marR="5080">
              <a:lnSpc>
                <a:spcPts val="1100"/>
              </a:lnSpc>
              <a:spcBef>
                <a:spcPts val="20"/>
              </a:spcBef>
            </a:pPr>
            <a:r>
              <a:rPr sz="900" spc="25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900" spc="-5" dirty="0">
                <a:solidFill>
                  <a:srgbClr val="1B3181"/>
                </a:solidFill>
                <a:latin typeface="Arial"/>
                <a:cs typeface="Arial"/>
              </a:rPr>
              <a:t>ал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ф</a:t>
            </a: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900" spc="5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ц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и</a:t>
            </a: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r>
              <a:rPr sz="900" spc="2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я  </a:t>
            </a:r>
            <a:r>
              <a:rPr sz="900" spc="-5" dirty="0">
                <a:solidFill>
                  <a:srgbClr val="1B3181"/>
                </a:solidFill>
                <a:latin typeface="Arial"/>
                <a:cs typeface="Arial"/>
              </a:rPr>
              <a:t>работа</a:t>
            </a:r>
            <a:r>
              <a:rPr sz="900" spc="-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5" dirty="0">
                <a:solidFill>
                  <a:srgbClr val="1B3181"/>
                </a:solidFill>
                <a:latin typeface="Arial"/>
                <a:cs typeface="Arial"/>
              </a:rPr>
              <a:t>(часто,</a:t>
            </a:r>
            <a:endParaRPr sz="900">
              <a:latin typeface="Arial"/>
              <a:cs typeface="Arial"/>
            </a:endParaRPr>
          </a:p>
          <a:p>
            <a:pPr marL="12700" marR="96520">
              <a:lnSpc>
                <a:spcPts val="1080"/>
              </a:lnSpc>
              <a:spcBef>
                <a:spcPts val="15"/>
              </a:spcBef>
            </a:pP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теоретической  </a:t>
            </a:r>
            <a:r>
              <a:rPr sz="900" spc="25" dirty="0">
                <a:solidFill>
                  <a:srgbClr val="1B3181"/>
                </a:solidFill>
                <a:latin typeface="Arial"/>
                <a:cs typeface="Arial"/>
              </a:rPr>
              <a:t>направленности)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689100" y="5053076"/>
            <a:ext cx="1273810" cy="1263650"/>
          </a:xfrm>
          <a:custGeom>
            <a:avLst/>
            <a:gdLst/>
            <a:ahLst/>
            <a:cxnLst/>
            <a:rect l="l" t="t" r="r" b="b"/>
            <a:pathLst>
              <a:path w="1273810" h="1263650">
                <a:moveTo>
                  <a:pt x="5206" y="0"/>
                </a:moveTo>
                <a:lnTo>
                  <a:pt x="0" y="0"/>
                </a:lnTo>
                <a:lnTo>
                  <a:pt x="0" y="1163091"/>
                </a:lnTo>
                <a:lnTo>
                  <a:pt x="3301" y="1189748"/>
                </a:lnTo>
                <a:lnTo>
                  <a:pt x="26669" y="1234046"/>
                </a:lnTo>
                <a:lnTo>
                  <a:pt x="66801" y="1259903"/>
                </a:lnTo>
                <a:lnTo>
                  <a:pt x="90931" y="1263497"/>
                </a:lnTo>
                <a:lnTo>
                  <a:pt x="1273429" y="1263497"/>
                </a:lnTo>
                <a:lnTo>
                  <a:pt x="1273429" y="1257719"/>
                </a:lnTo>
                <a:lnTo>
                  <a:pt x="90931" y="1257719"/>
                </a:lnTo>
                <a:lnTo>
                  <a:pt x="68199" y="1254328"/>
                </a:lnTo>
                <a:lnTo>
                  <a:pt x="30352" y="1229969"/>
                </a:lnTo>
                <a:lnTo>
                  <a:pt x="8255" y="1188212"/>
                </a:lnTo>
                <a:lnTo>
                  <a:pt x="5206" y="1163091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404108" y="3129279"/>
            <a:ext cx="1273810" cy="1263650"/>
          </a:xfrm>
          <a:custGeom>
            <a:avLst/>
            <a:gdLst/>
            <a:ahLst/>
            <a:cxnLst/>
            <a:rect l="l" t="t" r="r" b="b"/>
            <a:pathLst>
              <a:path w="1273810" h="1263650">
                <a:moveTo>
                  <a:pt x="5333" y="0"/>
                </a:moveTo>
                <a:lnTo>
                  <a:pt x="0" y="0"/>
                </a:lnTo>
                <a:lnTo>
                  <a:pt x="0" y="1163066"/>
                </a:lnTo>
                <a:lnTo>
                  <a:pt x="3301" y="1189736"/>
                </a:lnTo>
                <a:lnTo>
                  <a:pt x="26669" y="1234059"/>
                </a:lnTo>
                <a:lnTo>
                  <a:pt x="66801" y="1259967"/>
                </a:lnTo>
                <a:lnTo>
                  <a:pt x="91058" y="1263523"/>
                </a:lnTo>
                <a:lnTo>
                  <a:pt x="1273555" y="1263523"/>
                </a:lnTo>
                <a:lnTo>
                  <a:pt x="1273555" y="1257808"/>
                </a:lnTo>
                <a:lnTo>
                  <a:pt x="91058" y="1257808"/>
                </a:lnTo>
                <a:lnTo>
                  <a:pt x="68199" y="1254379"/>
                </a:lnTo>
                <a:lnTo>
                  <a:pt x="30479" y="1229995"/>
                </a:lnTo>
                <a:lnTo>
                  <a:pt x="8381" y="1188212"/>
                </a:lnTo>
                <a:lnTo>
                  <a:pt x="5333" y="1163066"/>
                </a:lnTo>
                <a:lnTo>
                  <a:pt x="5333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63997" y="3129279"/>
            <a:ext cx="1273810" cy="1263650"/>
          </a:xfrm>
          <a:custGeom>
            <a:avLst/>
            <a:gdLst/>
            <a:ahLst/>
            <a:cxnLst/>
            <a:rect l="l" t="t" r="r" b="b"/>
            <a:pathLst>
              <a:path w="1273810" h="1263650">
                <a:moveTo>
                  <a:pt x="5206" y="0"/>
                </a:moveTo>
                <a:lnTo>
                  <a:pt x="0" y="0"/>
                </a:lnTo>
                <a:lnTo>
                  <a:pt x="0" y="1163066"/>
                </a:lnTo>
                <a:lnTo>
                  <a:pt x="3301" y="1189736"/>
                </a:lnTo>
                <a:lnTo>
                  <a:pt x="26669" y="1234059"/>
                </a:lnTo>
                <a:lnTo>
                  <a:pt x="66801" y="1259967"/>
                </a:lnTo>
                <a:lnTo>
                  <a:pt x="90931" y="1263523"/>
                </a:lnTo>
                <a:lnTo>
                  <a:pt x="1273428" y="1263523"/>
                </a:lnTo>
                <a:lnTo>
                  <a:pt x="1273428" y="1257808"/>
                </a:lnTo>
                <a:lnTo>
                  <a:pt x="90931" y="1257808"/>
                </a:lnTo>
                <a:lnTo>
                  <a:pt x="68199" y="1254379"/>
                </a:lnTo>
                <a:lnTo>
                  <a:pt x="30352" y="1229995"/>
                </a:lnTo>
                <a:lnTo>
                  <a:pt x="8254" y="1188212"/>
                </a:lnTo>
                <a:lnTo>
                  <a:pt x="5206" y="1163066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854317" y="3129279"/>
            <a:ext cx="1273810" cy="1263650"/>
          </a:xfrm>
          <a:custGeom>
            <a:avLst/>
            <a:gdLst/>
            <a:ahLst/>
            <a:cxnLst/>
            <a:rect l="l" t="t" r="r" b="b"/>
            <a:pathLst>
              <a:path w="1273809" h="1263650">
                <a:moveTo>
                  <a:pt x="5206" y="0"/>
                </a:moveTo>
                <a:lnTo>
                  <a:pt x="0" y="0"/>
                </a:lnTo>
                <a:lnTo>
                  <a:pt x="0" y="1163066"/>
                </a:lnTo>
                <a:lnTo>
                  <a:pt x="3175" y="1189736"/>
                </a:lnTo>
                <a:lnTo>
                  <a:pt x="26669" y="1234059"/>
                </a:lnTo>
                <a:lnTo>
                  <a:pt x="66801" y="1259967"/>
                </a:lnTo>
                <a:lnTo>
                  <a:pt x="90931" y="1263523"/>
                </a:lnTo>
                <a:lnTo>
                  <a:pt x="1273428" y="1263523"/>
                </a:lnTo>
                <a:lnTo>
                  <a:pt x="1273428" y="1257808"/>
                </a:lnTo>
                <a:lnTo>
                  <a:pt x="90931" y="1257808"/>
                </a:lnTo>
                <a:lnTo>
                  <a:pt x="68199" y="1254379"/>
                </a:lnTo>
                <a:lnTo>
                  <a:pt x="30352" y="1229995"/>
                </a:lnTo>
                <a:lnTo>
                  <a:pt x="8254" y="1188212"/>
                </a:lnTo>
                <a:lnTo>
                  <a:pt x="5206" y="1163066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895600" y="6289040"/>
            <a:ext cx="86360" cy="50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332220" y="6289040"/>
            <a:ext cx="83820" cy="508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145780" y="6289040"/>
            <a:ext cx="86359" cy="50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465819" y="5052059"/>
            <a:ext cx="2141220" cy="1264920"/>
          </a:xfrm>
          <a:custGeom>
            <a:avLst/>
            <a:gdLst/>
            <a:ahLst/>
            <a:cxnLst/>
            <a:rect l="l" t="t" r="r" b="b"/>
            <a:pathLst>
              <a:path w="2141220" h="1264920">
                <a:moveTo>
                  <a:pt x="8762" y="0"/>
                </a:moveTo>
                <a:lnTo>
                  <a:pt x="0" y="0"/>
                </a:lnTo>
                <a:lnTo>
                  <a:pt x="0" y="1164450"/>
                </a:lnTo>
                <a:lnTo>
                  <a:pt x="12064" y="1203502"/>
                </a:lnTo>
                <a:lnTo>
                  <a:pt x="44830" y="1235430"/>
                </a:lnTo>
                <a:lnTo>
                  <a:pt x="93472" y="1256982"/>
                </a:lnTo>
                <a:lnTo>
                  <a:pt x="152907" y="1264881"/>
                </a:lnTo>
                <a:lnTo>
                  <a:pt x="2141220" y="1264881"/>
                </a:lnTo>
                <a:lnTo>
                  <a:pt x="2141220" y="1259103"/>
                </a:lnTo>
                <a:lnTo>
                  <a:pt x="152907" y="1259103"/>
                </a:lnTo>
                <a:lnTo>
                  <a:pt x="123951" y="1257172"/>
                </a:lnTo>
                <a:lnTo>
                  <a:pt x="72389" y="1242910"/>
                </a:lnTo>
                <a:lnTo>
                  <a:pt x="33400" y="1217333"/>
                </a:lnTo>
                <a:lnTo>
                  <a:pt x="8762" y="1164450"/>
                </a:lnTo>
                <a:lnTo>
                  <a:pt x="8762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501139" y="4660900"/>
            <a:ext cx="414020" cy="393700"/>
          </a:xfrm>
          <a:custGeom>
            <a:avLst/>
            <a:gdLst/>
            <a:ahLst/>
            <a:cxnLst/>
            <a:rect l="l" t="t" r="r" b="b"/>
            <a:pathLst>
              <a:path w="414019" h="393700">
                <a:moveTo>
                  <a:pt x="270509" y="0"/>
                </a:moveTo>
                <a:lnTo>
                  <a:pt x="143128" y="0"/>
                </a:lnTo>
                <a:lnTo>
                  <a:pt x="117475" y="2158"/>
                </a:lnTo>
                <a:lnTo>
                  <a:pt x="70993" y="18668"/>
                </a:lnTo>
                <a:lnTo>
                  <a:pt x="33781" y="48513"/>
                </a:lnTo>
                <a:lnTo>
                  <a:pt x="9016" y="88645"/>
                </a:lnTo>
                <a:lnTo>
                  <a:pt x="0" y="136144"/>
                </a:lnTo>
                <a:lnTo>
                  <a:pt x="0" y="257048"/>
                </a:lnTo>
                <a:lnTo>
                  <a:pt x="9016" y="304545"/>
                </a:lnTo>
                <a:lnTo>
                  <a:pt x="33781" y="344677"/>
                </a:lnTo>
                <a:lnTo>
                  <a:pt x="70993" y="374523"/>
                </a:lnTo>
                <a:lnTo>
                  <a:pt x="117475" y="390906"/>
                </a:lnTo>
                <a:lnTo>
                  <a:pt x="143128" y="393192"/>
                </a:lnTo>
                <a:lnTo>
                  <a:pt x="270509" y="393192"/>
                </a:lnTo>
                <a:lnTo>
                  <a:pt x="320293" y="384556"/>
                </a:lnTo>
                <a:lnTo>
                  <a:pt x="362711" y="361188"/>
                </a:lnTo>
                <a:lnTo>
                  <a:pt x="393953" y="325755"/>
                </a:lnTo>
                <a:lnTo>
                  <a:pt x="411226" y="281558"/>
                </a:lnTo>
                <a:lnTo>
                  <a:pt x="413639" y="257048"/>
                </a:lnTo>
                <a:lnTo>
                  <a:pt x="413639" y="136144"/>
                </a:lnTo>
                <a:lnTo>
                  <a:pt x="404622" y="88645"/>
                </a:lnTo>
                <a:lnTo>
                  <a:pt x="379857" y="48513"/>
                </a:lnTo>
                <a:lnTo>
                  <a:pt x="342646" y="18668"/>
                </a:lnTo>
                <a:lnTo>
                  <a:pt x="296036" y="2158"/>
                </a:lnTo>
                <a:lnTo>
                  <a:pt x="2705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648200" y="6289040"/>
            <a:ext cx="83820" cy="50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223260" y="4659376"/>
            <a:ext cx="414655" cy="394970"/>
          </a:xfrm>
          <a:custGeom>
            <a:avLst/>
            <a:gdLst/>
            <a:ahLst/>
            <a:cxnLst/>
            <a:rect l="l" t="t" r="r" b="b"/>
            <a:pathLst>
              <a:path w="414654" h="394970">
                <a:moveTo>
                  <a:pt x="270890" y="0"/>
                </a:moveTo>
                <a:lnTo>
                  <a:pt x="143382" y="0"/>
                </a:lnTo>
                <a:lnTo>
                  <a:pt x="93344" y="8636"/>
                </a:lnTo>
                <a:lnTo>
                  <a:pt x="51053" y="32257"/>
                </a:lnTo>
                <a:lnTo>
                  <a:pt x="19557" y="67818"/>
                </a:lnTo>
                <a:lnTo>
                  <a:pt x="2285" y="112141"/>
                </a:lnTo>
                <a:lnTo>
                  <a:pt x="0" y="136779"/>
                </a:lnTo>
                <a:lnTo>
                  <a:pt x="0" y="258318"/>
                </a:lnTo>
                <a:lnTo>
                  <a:pt x="9016" y="305943"/>
                </a:lnTo>
                <a:lnTo>
                  <a:pt x="33781" y="346329"/>
                </a:lnTo>
                <a:lnTo>
                  <a:pt x="71119" y="376300"/>
                </a:lnTo>
                <a:lnTo>
                  <a:pt x="117601" y="392811"/>
                </a:lnTo>
                <a:lnTo>
                  <a:pt x="143382" y="394969"/>
                </a:lnTo>
                <a:lnTo>
                  <a:pt x="270890" y="394969"/>
                </a:lnTo>
                <a:lnTo>
                  <a:pt x="320801" y="386461"/>
                </a:lnTo>
                <a:lnTo>
                  <a:pt x="363219" y="362838"/>
                </a:lnTo>
                <a:lnTo>
                  <a:pt x="394588" y="327279"/>
                </a:lnTo>
                <a:lnTo>
                  <a:pt x="411988" y="282829"/>
                </a:lnTo>
                <a:lnTo>
                  <a:pt x="414274" y="258318"/>
                </a:lnTo>
                <a:lnTo>
                  <a:pt x="414274" y="136779"/>
                </a:lnTo>
                <a:lnTo>
                  <a:pt x="405256" y="89026"/>
                </a:lnTo>
                <a:lnTo>
                  <a:pt x="380491" y="48641"/>
                </a:lnTo>
                <a:lnTo>
                  <a:pt x="343153" y="18668"/>
                </a:lnTo>
                <a:lnTo>
                  <a:pt x="296544" y="2159"/>
                </a:lnTo>
                <a:lnTo>
                  <a:pt x="27089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862829" y="4659376"/>
            <a:ext cx="414655" cy="394970"/>
          </a:xfrm>
          <a:custGeom>
            <a:avLst/>
            <a:gdLst/>
            <a:ahLst/>
            <a:cxnLst/>
            <a:rect l="l" t="t" r="r" b="b"/>
            <a:pathLst>
              <a:path w="414654" h="394970">
                <a:moveTo>
                  <a:pt x="270891" y="0"/>
                </a:moveTo>
                <a:lnTo>
                  <a:pt x="143383" y="0"/>
                </a:lnTo>
                <a:lnTo>
                  <a:pt x="93472" y="8636"/>
                </a:lnTo>
                <a:lnTo>
                  <a:pt x="51054" y="32257"/>
                </a:lnTo>
                <a:lnTo>
                  <a:pt x="19685" y="67818"/>
                </a:lnTo>
                <a:lnTo>
                  <a:pt x="2412" y="112141"/>
                </a:lnTo>
                <a:lnTo>
                  <a:pt x="0" y="136779"/>
                </a:lnTo>
                <a:lnTo>
                  <a:pt x="0" y="258318"/>
                </a:lnTo>
                <a:lnTo>
                  <a:pt x="9017" y="305943"/>
                </a:lnTo>
                <a:lnTo>
                  <a:pt x="33782" y="346329"/>
                </a:lnTo>
                <a:lnTo>
                  <a:pt x="71120" y="376300"/>
                </a:lnTo>
                <a:lnTo>
                  <a:pt x="117729" y="392811"/>
                </a:lnTo>
                <a:lnTo>
                  <a:pt x="143383" y="394969"/>
                </a:lnTo>
                <a:lnTo>
                  <a:pt x="270891" y="394969"/>
                </a:lnTo>
                <a:lnTo>
                  <a:pt x="320929" y="386461"/>
                </a:lnTo>
                <a:lnTo>
                  <a:pt x="363220" y="362838"/>
                </a:lnTo>
                <a:lnTo>
                  <a:pt x="394716" y="327279"/>
                </a:lnTo>
                <a:lnTo>
                  <a:pt x="411988" y="282829"/>
                </a:lnTo>
                <a:lnTo>
                  <a:pt x="414274" y="258318"/>
                </a:lnTo>
                <a:lnTo>
                  <a:pt x="414274" y="136779"/>
                </a:lnTo>
                <a:lnTo>
                  <a:pt x="405257" y="89026"/>
                </a:lnTo>
                <a:lnTo>
                  <a:pt x="380492" y="48641"/>
                </a:lnTo>
                <a:lnTo>
                  <a:pt x="343281" y="18668"/>
                </a:lnTo>
                <a:lnTo>
                  <a:pt x="296672" y="2159"/>
                </a:lnTo>
                <a:lnTo>
                  <a:pt x="2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658102" y="4658359"/>
            <a:ext cx="414655" cy="394970"/>
          </a:xfrm>
          <a:custGeom>
            <a:avLst/>
            <a:gdLst/>
            <a:ahLst/>
            <a:cxnLst/>
            <a:rect l="l" t="t" r="r" b="b"/>
            <a:pathLst>
              <a:path w="414654" h="394970">
                <a:moveTo>
                  <a:pt x="270891" y="0"/>
                </a:moveTo>
                <a:lnTo>
                  <a:pt x="143382" y="0"/>
                </a:lnTo>
                <a:lnTo>
                  <a:pt x="93472" y="8508"/>
                </a:lnTo>
                <a:lnTo>
                  <a:pt x="51053" y="32257"/>
                </a:lnTo>
                <a:lnTo>
                  <a:pt x="19684" y="67817"/>
                </a:lnTo>
                <a:lnTo>
                  <a:pt x="2413" y="112140"/>
                </a:lnTo>
                <a:lnTo>
                  <a:pt x="0" y="136778"/>
                </a:lnTo>
                <a:lnTo>
                  <a:pt x="0" y="258317"/>
                </a:lnTo>
                <a:lnTo>
                  <a:pt x="9017" y="305942"/>
                </a:lnTo>
                <a:lnTo>
                  <a:pt x="33781" y="346328"/>
                </a:lnTo>
                <a:lnTo>
                  <a:pt x="71120" y="376300"/>
                </a:lnTo>
                <a:lnTo>
                  <a:pt x="117728" y="392810"/>
                </a:lnTo>
                <a:lnTo>
                  <a:pt x="143382" y="394969"/>
                </a:lnTo>
                <a:lnTo>
                  <a:pt x="270891" y="394969"/>
                </a:lnTo>
                <a:lnTo>
                  <a:pt x="320928" y="386460"/>
                </a:lnTo>
                <a:lnTo>
                  <a:pt x="363220" y="362838"/>
                </a:lnTo>
                <a:lnTo>
                  <a:pt x="394716" y="327278"/>
                </a:lnTo>
                <a:lnTo>
                  <a:pt x="411988" y="282828"/>
                </a:lnTo>
                <a:lnTo>
                  <a:pt x="414274" y="258317"/>
                </a:lnTo>
                <a:lnTo>
                  <a:pt x="414274" y="136778"/>
                </a:lnTo>
                <a:lnTo>
                  <a:pt x="405256" y="89026"/>
                </a:lnTo>
                <a:lnTo>
                  <a:pt x="380492" y="48640"/>
                </a:lnTo>
                <a:lnTo>
                  <a:pt x="343280" y="18668"/>
                </a:lnTo>
                <a:lnTo>
                  <a:pt x="296672" y="2158"/>
                </a:lnTo>
                <a:lnTo>
                  <a:pt x="2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257031" y="4658359"/>
            <a:ext cx="414655" cy="394970"/>
          </a:xfrm>
          <a:custGeom>
            <a:avLst/>
            <a:gdLst/>
            <a:ahLst/>
            <a:cxnLst/>
            <a:rect l="l" t="t" r="r" b="b"/>
            <a:pathLst>
              <a:path w="414654" h="394970">
                <a:moveTo>
                  <a:pt x="270891" y="0"/>
                </a:moveTo>
                <a:lnTo>
                  <a:pt x="143510" y="0"/>
                </a:lnTo>
                <a:lnTo>
                  <a:pt x="93472" y="8508"/>
                </a:lnTo>
                <a:lnTo>
                  <a:pt x="51053" y="32257"/>
                </a:lnTo>
                <a:lnTo>
                  <a:pt x="19685" y="67817"/>
                </a:lnTo>
                <a:lnTo>
                  <a:pt x="2413" y="112140"/>
                </a:lnTo>
                <a:lnTo>
                  <a:pt x="0" y="136778"/>
                </a:lnTo>
                <a:lnTo>
                  <a:pt x="0" y="258317"/>
                </a:lnTo>
                <a:lnTo>
                  <a:pt x="9017" y="305942"/>
                </a:lnTo>
                <a:lnTo>
                  <a:pt x="33782" y="346328"/>
                </a:lnTo>
                <a:lnTo>
                  <a:pt x="71120" y="376300"/>
                </a:lnTo>
                <a:lnTo>
                  <a:pt x="117728" y="392810"/>
                </a:lnTo>
                <a:lnTo>
                  <a:pt x="143510" y="394969"/>
                </a:lnTo>
                <a:lnTo>
                  <a:pt x="270891" y="394969"/>
                </a:lnTo>
                <a:lnTo>
                  <a:pt x="320928" y="386460"/>
                </a:lnTo>
                <a:lnTo>
                  <a:pt x="363220" y="362838"/>
                </a:lnTo>
                <a:lnTo>
                  <a:pt x="394716" y="327278"/>
                </a:lnTo>
                <a:lnTo>
                  <a:pt x="411988" y="282828"/>
                </a:lnTo>
                <a:lnTo>
                  <a:pt x="414274" y="258317"/>
                </a:lnTo>
                <a:lnTo>
                  <a:pt x="414274" y="136778"/>
                </a:lnTo>
                <a:lnTo>
                  <a:pt x="405384" y="89026"/>
                </a:lnTo>
                <a:lnTo>
                  <a:pt x="380492" y="48640"/>
                </a:lnTo>
                <a:lnTo>
                  <a:pt x="343281" y="18668"/>
                </a:lnTo>
                <a:lnTo>
                  <a:pt x="296672" y="2158"/>
                </a:lnTo>
                <a:lnTo>
                  <a:pt x="2708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5823584" y="6076632"/>
            <a:ext cx="51498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1B3181"/>
                </a:solidFill>
                <a:latin typeface="Arial"/>
                <a:cs typeface="Arial"/>
              </a:rPr>
              <a:t>Д О</a:t>
            </a:r>
            <a:r>
              <a:rPr sz="800" b="1" spc="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b="1" spc="15" dirty="0">
                <a:solidFill>
                  <a:srgbClr val="1B3181"/>
                </a:solidFill>
                <a:latin typeface="Arial"/>
                <a:cs typeface="Arial"/>
              </a:rPr>
              <a:t>2ЛЕТ</a:t>
            </a:r>
            <a:endParaRPr sz="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998969" y="5096891"/>
            <a:ext cx="11696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Демонстрационный  </a:t>
            </a:r>
            <a:r>
              <a:rPr sz="900" spc="30" dirty="0">
                <a:solidFill>
                  <a:srgbClr val="1B3181"/>
                </a:solidFill>
                <a:latin typeface="Arial"/>
                <a:cs typeface="Arial"/>
              </a:rPr>
              <a:t>экзамен</a:t>
            </a:r>
            <a:endParaRPr sz="9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401059" y="5054600"/>
            <a:ext cx="1274445" cy="1262380"/>
          </a:xfrm>
          <a:custGeom>
            <a:avLst/>
            <a:gdLst/>
            <a:ahLst/>
            <a:cxnLst/>
            <a:rect l="l" t="t" r="r" b="b"/>
            <a:pathLst>
              <a:path w="1274445" h="1262379">
                <a:moveTo>
                  <a:pt x="5206" y="0"/>
                </a:moveTo>
                <a:lnTo>
                  <a:pt x="0" y="0"/>
                </a:lnTo>
                <a:lnTo>
                  <a:pt x="0" y="1161757"/>
                </a:lnTo>
                <a:lnTo>
                  <a:pt x="3301" y="1188389"/>
                </a:lnTo>
                <a:lnTo>
                  <a:pt x="26669" y="1232636"/>
                </a:lnTo>
                <a:lnTo>
                  <a:pt x="66801" y="1258455"/>
                </a:lnTo>
                <a:lnTo>
                  <a:pt x="90931" y="1262049"/>
                </a:lnTo>
                <a:lnTo>
                  <a:pt x="1273937" y="1262049"/>
                </a:lnTo>
                <a:lnTo>
                  <a:pt x="1273937" y="1256271"/>
                </a:lnTo>
                <a:lnTo>
                  <a:pt x="90931" y="1256271"/>
                </a:lnTo>
                <a:lnTo>
                  <a:pt x="68199" y="1252905"/>
                </a:lnTo>
                <a:lnTo>
                  <a:pt x="30352" y="1228559"/>
                </a:lnTo>
                <a:lnTo>
                  <a:pt x="8254" y="1186853"/>
                </a:lnTo>
                <a:lnTo>
                  <a:pt x="5206" y="1161757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061584" y="5054600"/>
            <a:ext cx="1273810" cy="1262380"/>
          </a:xfrm>
          <a:custGeom>
            <a:avLst/>
            <a:gdLst/>
            <a:ahLst/>
            <a:cxnLst/>
            <a:rect l="l" t="t" r="r" b="b"/>
            <a:pathLst>
              <a:path w="1273810" h="1262379">
                <a:moveTo>
                  <a:pt x="5206" y="0"/>
                </a:moveTo>
                <a:lnTo>
                  <a:pt x="0" y="0"/>
                </a:lnTo>
                <a:lnTo>
                  <a:pt x="0" y="1161757"/>
                </a:lnTo>
                <a:lnTo>
                  <a:pt x="3175" y="1188389"/>
                </a:lnTo>
                <a:lnTo>
                  <a:pt x="26669" y="1232636"/>
                </a:lnTo>
                <a:lnTo>
                  <a:pt x="66801" y="1258455"/>
                </a:lnTo>
                <a:lnTo>
                  <a:pt x="90931" y="1262049"/>
                </a:lnTo>
                <a:lnTo>
                  <a:pt x="1273810" y="1262049"/>
                </a:lnTo>
                <a:lnTo>
                  <a:pt x="1273810" y="1256271"/>
                </a:lnTo>
                <a:lnTo>
                  <a:pt x="90931" y="1256271"/>
                </a:lnTo>
                <a:lnTo>
                  <a:pt x="68199" y="1252905"/>
                </a:lnTo>
                <a:lnTo>
                  <a:pt x="30352" y="1228559"/>
                </a:lnTo>
                <a:lnTo>
                  <a:pt x="8254" y="1186853"/>
                </a:lnTo>
                <a:lnTo>
                  <a:pt x="5206" y="1161757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869303" y="5054600"/>
            <a:ext cx="1274445" cy="1262380"/>
          </a:xfrm>
          <a:custGeom>
            <a:avLst/>
            <a:gdLst/>
            <a:ahLst/>
            <a:cxnLst/>
            <a:rect l="l" t="t" r="r" b="b"/>
            <a:pathLst>
              <a:path w="1274445" h="1262379">
                <a:moveTo>
                  <a:pt x="5206" y="0"/>
                </a:moveTo>
                <a:lnTo>
                  <a:pt x="0" y="0"/>
                </a:lnTo>
                <a:lnTo>
                  <a:pt x="0" y="1161757"/>
                </a:lnTo>
                <a:lnTo>
                  <a:pt x="3301" y="1188389"/>
                </a:lnTo>
                <a:lnTo>
                  <a:pt x="26670" y="1232636"/>
                </a:lnTo>
                <a:lnTo>
                  <a:pt x="66801" y="1258455"/>
                </a:lnTo>
                <a:lnTo>
                  <a:pt x="91058" y="1262049"/>
                </a:lnTo>
                <a:lnTo>
                  <a:pt x="1273937" y="1262049"/>
                </a:lnTo>
                <a:lnTo>
                  <a:pt x="1273937" y="1256271"/>
                </a:lnTo>
                <a:lnTo>
                  <a:pt x="91058" y="1256271"/>
                </a:lnTo>
                <a:lnTo>
                  <a:pt x="68199" y="1252905"/>
                </a:lnTo>
                <a:lnTo>
                  <a:pt x="30352" y="1228559"/>
                </a:lnTo>
                <a:lnTo>
                  <a:pt x="8254" y="1186853"/>
                </a:lnTo>
                <a:lnTo>
                  <a:pt x="5206" y="1161757"/>
                </a:lnTo>
                <a:lnTo>
                  <a:pt x="5206" y="0"/>
                </a:lnTo>
                <a:close/>
              </a:path>
            </a:pathLst>
          </a:custGeom>
          <a:solidFill>
            <a:srgbClr val="2F2F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805939" y="4140200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60" h="373379">
                <a:moveTo>
                  <a:pt x="195326" y="0"/>
                </a:moveTo>
                <a:lnTo>
                  <a:pt x="143510" y="6604"/>
                </a:lnTo>
                <a:lnTo>
                  <a:pt x="96774" y="25526"/>
                </a:lnTo>
                <a:lnTo>
                  <a:pt x="57150" y="54610"/>
                </a:lnTo>
                <a:lnTo>
                  <a:pt x="26670" y="92456"/>
                </a:lnTo>
                <a:lnTo>
                  <a:pt x="6985" y="137032"/>
                </a:lnTo>
                <a:lnTo>
                  <a:pt x="0" y="186689"/>
                </a:lnTo>
                <a:lnTo>
                  <a:pt x="1778" y="211962"/>
                </a:lnTo>
                <a:lnTo>
                  <a:pt x="15367" y="259333"/>
                </a:lnTo>
                <a:lnTo>
                  <a:pt x="40640" y="300608"/>
                </a:lnTo>
                <a:lnTo>
                  <a:pt x="76073" y="334391"/>
                </a:lnTo>
                <a:lnTo>
                  <a:pt x="119253" y="358648"/>
                </a:lnTo>
                <a:lnTo>
                  <a:pt x="168910" y="371601"/>
                </a:lnTo>
                <a:lnTo>
                  <a:pt x="195326" y="373252"/>
                </a:lnTo>
                <a:lnTo>
                  <a:pt x="221996" y="371601"/>
                </a:lnTo>
                <a:lnTo>
                  <a:pt x="271526" y="358648"/>
                </a:lnTo>
                <a:lnTo>
                  <a:pt x="314833" y="334391"/>
                </a:lnTo>
                <a:lnTo>
                  <a:pt x="350266" y="300608"/>
                </a:lnTo>
                <a:lnTo>
                  <a:pt x="375539" y="259333"/>
                </a:lnTo>
                <a:lnTo>
                  <a:pt x="389128" y="211962"/>
                </a:lnTo>
                <a:lnTo>
                  <a:pt x="390906" y="186689"/>
                </a:lnTo>
                <a:lnTo>
                  <a:pt x="389128" y="161289"/>
                </a:lnTo>
                <a:lnTo>
                  <a:pt x="375539" y="114045"/>
                </a:lnTo>
                <a:lnTo>
                  <a:pt x="350266" y="72643"/>
                </a:lnTo>
                <a:lnTo>
                  <a:pt x="314833" y="38862"/>
                </a:lnTo>
                <a:lnTo>
                  <a:pt x="271526" y="14605"/>
                </a:lnTo>
                <a:lnTo>
                  <a:pt x="221996" y="1650"/>
                </a:lnTo>
                <a:lnTo>
                  <a:pt x="195326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9022080" y="3916679"/>
            <a:ext cx="1709420" cy="4394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349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185"/>
              </a:spcBef>
            </a:pPr>
            <a:r>
              <a:rPr sz="900" b="1" spc="40" dirty="0">
                <a:solidFill>
                  <a:srgbClr val="1B3181"/>
                </a:solidFill>
                <a:latin typeface="Arial"/>
                <a:cs typeface="Arial"/>
              </a:rPr>
              <a:t>Специалист,</a:t>
            </a:r>
            <a:r>
              <a:rPr sz="900" b="1" spc="8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b="1" spc="40" dirty="0">
                <a:solidFill>
                  <a:srgbClr val="1B3181"/>
                </a:solidFill>
                <a:latin typeface="Arial"/>
                <a:cs typeface="Arial"/>
              </a:rPr>
              <a:t>которого</a:t>
            </a:r>
            <a:endParaRPr sz="900">
              <a:latin typeface="Arial"/>
              <a:cs typeface="Arial"/>
            </a:endParaRPr>
          </a:p>
          <a:p>
            <a:pPr marL="114300">
              <a:lnSpc>
                <a:spcPct val="100000"/>
              </a:lnSpc>
            </a:pPr>
            <a:r>
              <a:rPr sz="900" b="1" spc="55" dirty="0">
                <a:solidFill>
                  <a:srgbClr val="1B3181"/>
                </a:solidFill>
                <a:latin typeface="Arial"/>
                <a:cs typeface="Arial"/>
              </a:rPr>
              <a:t>необходимо</a:t>
            </a:r>
            <a:endParaRPr sz="900">
              <a:latin typeface="Arial"/>
              <a:cs typeface="Arial"/>
            </a:endParaRPr>
          </a:p>
          <a:p>
            <a:pPr marL="114300">
              <a:lnSpc>
                <a:spcPct val="100000"/>
              </a:lnSpc>
              <a:spcBef>
                <a:spcPts val="5"/>
              </a:spcBef>
            </a:pPr>
            <a:r>
              <a:rPr sz="900" b="1" spc="50" dirty="0">
                <a:solidFill>
                  <a:srgbClr val="1B3181"/>
                </a:solidFill>
                <a:latin typeface="Arial"/>
                <a:cs typeface="Arial"/>
              </a:rPr>
              <a:t>переучивать</a:t>
            </a:r>
            <a:endParaRPr sz="9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947926" y="4170933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572500" y="4142740"/>
            <a:ext cx="388620" cy="373380"/>
          </a:xfrm>
          <a:custGeom>
            <a:avLst/>
            <a:gdLst/>
            <a:ahLst/>
            <a:cxnLst/>
            <a:rect l="l" t="t" r="r" b="b"/>
            <a:pathLst>
              <a:path w="388620" h="373379">
                <a:moveTo>
                  <a:pt x="194055" y="0"/>
                </a:moveTo>
                <a:lnTo>
                  <a:pt x="142367" y="6604"/>
                </a:lnTo>
                <a:lnTo>
                  <a:pt x="96011" y="25527"/>
                </a:lnTo>
                <a:lnTo>
                  <a:pt x="56896" y="54610"/>
                </a:lnTo>
                <a:lnTo>
                  <a:pt x="26543" y="92329"/>
                </a:lnTo>
                <a:lnTo>
                  <a:pt x="6984" y="136906"/>
                </a:lnTo>
                <a:lnTo>
                  <a:pt x="0" y="186562"/>
                </a:lnTo>
                <a:lnTo>
                  <a:pt x="1777" y="211836"/>
                </a:lnTo>
                <a:lnTo>
                  <a:pt x="15240" y="259080"/>
                </a:lnTo>
                <a:lnTo>
                  <a:pt x="40385" y="300482"/>
                </a:lnTo>
                <a:lnTo>
                  <a:pt x="75438" y="334137"/>
                </a:lnTo>
                <a:lnTo>
                  <a:pt x="118491" y="358394"/>
                </a:lnTo>
                <a:lnTo>
                  <a:pt x="167767" y="371348"/>
                </a:lnTo>
                <a:lnTo>
                  <a:pt x="194055" y="372999"/>
                </a:lnTo>
                <a:lnTo>
                  <a:pt x="220345" y="371348"/>
                </a:lnTo>
                <a:lnTo>
                  <a:pt x="269621" y="358394"/>
                </a:lnTo>
                <a:lnTo>
                  <a:pt x="312674" y="334137"/>
                </a:lnTo>
                <a:lnTo>
                  <a:pt x="347725" y="300482"/>
                </a:lnTo>
                <a:lnTo>
                  <a:pt x="372872" y="259080"/>
                </a:lnTo>
                <a:lnTo>
                  <a:pt x="386333" y="211836"/>
                </a:lnTo>
                <a:lnTo>
                  <a:pt x="388111" y="186562"/>
                </a:lnTo>
                <a:lnTo>
                  <a:pt x="386333" y="161162"/>
                </a:lnTo>
                <a:lnTo>
                  <a:pt x="372872" y="113918"/>
                </a:lnTo>
                <a:lnTo>
                  <a:pt x="347725" y="72517"/>
                </a:lnTo>
                <a:lnTo>
                  <a:pt x="312674" y="38862"/>
                </a:lnTo>
                <a:lnTo>
                  <a:pt x="269621" y="14605"/>
                </a:lnTo>
                <a:lnTo>
                  <a:pt x="220345" y="1651"/>
                </a:lnTo>
                <a:lnTo>
                  <a:pt x="194055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8695943" y="4176014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1805939" y="6065520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60" h="373379">
                <a:moveTo>
                  <a:pt x="195326" y="0"/>
                </a:moveTo>
                <a:lnTo>
                  <a:pt x="143510" y="6629"/>
                </a:lnTo>
                <a:lnTo>
                  <a:pt x="96774" y="25463"/>
                </a:lnTo>
                <a:lnTo>
                  <a:pt x="57150" y="54635"/>
                </a:lnTo>
                <a:lnTo>
                  <a:pt x="26670" y="92379"/>
                </a:lnTo>
                <a:lnTo>
                  <a:pt x="6985" y="136931"/>
                </a:lnTo>
                <a:lnTo>
                  <a:pt x="0" y="186499"/>
                </a:lnTo>
                <a:lnTo>
                  <a:pt x="1778" y="211810"/>
                </a:lnTo>
                <a:lnTo>
                  <a:pt x="15367" y="259092"/>
                </a:lnTo>
                <a:lnTo>
                  <a:pt x="40640" y="300456"/>
                </a:lnTo>
                <a:lnTo>
                  <a:pt x="76073" y="334136"/>
                </a:lnTo>
                <a:lnTo>
                  <a:pt x="119253" y="358343"/>
                </a:lnTo>
                <a:lnTo>
                  <a:pt x="168910" y="371297"/>
                </a:lnTo>
                <a:lnTo>
                  <a:pt x="195326" y="372998"/>
                </a:lnTo>
                <a:lnTo>
                  <a:pt x="221996" y="371297"/>
                </a:lnTo>
                <a:lnTo>
                  <a:pt x="271526" y="358343"/>
                </a:lnTo>
                <a:lnTo>
                  <a:pt x="314833" y="334136"/>
                </a:lnTo>
                <a:lnTo>
                  <a:pt x="350266" y="300456"/>
                </a:lnTo>
                <a:lnTo>
                  <a:pt x="375539" y="259092"/>
                </a:lnTo>
                <a:lnTo>
                  <a:pt x="389128" y="211810"/>
                </a:lnTo>
                <a:lnTo>
                  <a:pt x="390906" y="186499"/>
                </a:lnTo>
                <a:lnTo>
                  <a:pt x="389128" y="161188"/>
                </a:lnTo>
                <a:lnTo>
                  <a:pt x="375539" y="113906"/>
                </a:lnTo>
                <a:lnTo>
                  <a:pt x="350266" y="72529"/>
                </a:lnTo>
                <a:lnTo>
                  <a:pt x="314833" y="38849"/>
                </a:lnTo>
                <a:lnTo>
                  <a:pt x="271526" y="14655"/>
                </a:lnTo>
                <a:lnTo>
                  <a:pt x="221996" y="1650"/>
                </a:lnTo>
                <a:lnTo>
                  <a:pt x="195326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1947926" y="6096952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572500" y="6070600"/>
            <a:ext cx="388620" cy="373380"/>
          </a:xfrm>
          <a:custGeom>
            <a:avLst/>
            <a:gdLst/>
            <a:ahLst/>
            <a:cxnLst/>
            <a:rect l="l" t="t" r="r" b="b"/>
            <a:pathLst>
              <a:path w="388620" h="373379">
                <a:moveTo>
                  <a:pt x="194055" y="0"/>
                </a:moveTo>
                <a:lnTo>
                  <a:pt x="142367" y="6629"/>
                </a:lnTo>
                <a:lnTo>
                  <a:pt x="96011" y="25463"/>
                </a:lnTo>
                <a:lnTo>
                  <a:pt x="56896" y="54635"/>
                </a:lnTo>
                <a:lnTo>
                  <a:pt x="26543" y="92379"/>
                </a:lnTo>
                <a:lnTo>
                  <a:pt x="6984" y="136931"/>
                </a:lnTo>
                <a:lnTo>
                  <a:pt x="0" y="186499"/>
                </a:lnTo>
                <a:lnTo>
                  <a:pt x="1777" y="211810"/>
                </a:lnTo>
                <a:lnTo>
                  <a:pt x="15240" y="259092"/>
                </a:lnTo>
                <a:lnTo>
                  <a:pt x="40385" y="300456"/>
                </a:lnTo>
                <a:lnTo>
                  <a:pt x="75438" y="334137"/>
                </a:lnTo>
                <a:lnTo>
                  <a:pt x="118491" y="358343"/>
                </a:lnTo>
                <a:lnTo>
                  <a:pt x="167767" y="371297"/>
                </a:lnTo>
                <a:lnTo>
                  <a:pt x="194055" y="372998"/>
                </a:lnTo>
                <a:lnTo>
                  <a:pt x="220345" y="371297"/>
                </a:lnTo>
                <a:lnTo>
                  <a:pt x="269621" y="358343"/>
                </a:lnTo>
                <a:lnTo>
                  <a:pt x="312674" y="334137"/>
                </a:lnTo>
                <a:lnTo>
                  <a:pt x="347725" y="300456"/>
                </a:lnTo>
                <a:lnTo>
                  <a:pt x="372872" y="259092"/>
                </a:lnTo>
                <a:lnTo>
                  <a:pt x="386333" y="211810"/>
                </a:lnTo>
                <a:lnTo>
                  <a:pt x="388111" y="186499"/>
                </a:lnTo>
                <a:lnTo>
                  <a:pt x="386333" y="161188"/>
                </a:lnTo>
                <a:lnTo>
                  <a:pt x="372872" y="113906"/>
                </a:lnTo>
                <a:lnTo>
                  <a:pt x="347725" y="72529"/>
                </a:lnTo>
                <a:lnTo>
                  <a:pt x="312674" y="38849"/>
                </a:lnTo>
                <a:lnTo>
                  <a:pt x="269621" y="14655"/>
                </a:lnTo>
                <a:lnTo>
                  <a:pt x="220345" y="1651"/>
                </a:lnTo>
                <a:lnTo>
                  <a:pt x="194055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8700389" y="6100762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6974840" y="6060440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59" h="373379">
                <a:moveTo>
                  <a:pt x="195199" y="0"/>
                </a:moveTo>
                <a:lnTo>
                  <a:pt x="143382" y="6604"/>
                </a:lnTo>
                <a:lnTo>
                  <a:pt x="96646" y="25476"/>
                </a:lnTo>
                <a:lnTo>
                  <a:pt x="57276" y="54660"/>
                </a:lnTo>
                <a:lnTo>
                  <a:pt x="26669" y="92430"/>
                </a:lnTo>
                <a:lnTo>
                  <a:pt x="6984" y="137020"/>
                </a:lnTo>
                <a:lnTo>
                  <a:pt x="0" y="186626"/>
                </a:lnTo>
                <a:lnTo>
                  <a:pt x="1777" y="211950"/>
                </a:lnTo>
                <a:lnTo>
                  <a:pt x="15366" y="259270"/>
                </a:lnTo>
                <a:lnTo>
                  <a:pt x="40766" y="300672"/>
                </a:lnTo>
                <a:lnTo>
                  <a:pt x="75945" y="334365"/>
                </a:lnTo>
                <a:lnTo>
                  <a:pt x="119379" y="358597"/>
                </a:lnTo>
                <a:lnTo>
                  <a:pt x="168782" y="371551"/>
                </a:lnTo>
                <a:lnTo>
                  <a:pt x="195199" y="373253"/>
                </a:lnTo>
                <a:lnTo>
                  <a:pt x="221868" y="371551"/>
                </a:lnTo>
                <a:lnTo>
                  <a:pt x="271271" y="358597"/>
                </a:lnTo>
                <a:lnTo>
                  <a:pt x="314705" y="334365"/>
                </a:lnTo>
                <a:lnTo>
                  <a:pt x="349884" y="300672"/>
                </a:lnTo>
                <a:lnTo>
                  <a:pt x="375284" y="259270"/>
                </a:lnTo>
                <a:lnTo>
                  <a:pt x="388874" y="211950"/>
                </a:lnTo>
                <a:lnTo>
                  <a:pt x="390651" y="186626"/>
                </a:lnTo>
                <a:lnTo>
                  <a:pt x="388874" y="161302"/>
                </a:lnTo>
                <a:lnTo>
                  <a:pt x="375284" y="113982"/>
                </a:lnTo>
                <a:lnTo>
                  <a:pt x="349884" y="72580"/>
                </a:lnTo>
                <a:lnTo>
                  <a:pt x="314705" y="38887"/>
                </a:lnTo>
                <a:lnTo>
                  <a:pt x="271271" y="14605"/>
                </a:lnTo>
                <a:lnTo>
                  <a:pt x="221868" y="1651"/>
                </a:lnTo>
                <a:lnTo>
                  <a:pt x="195199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7098283" y="6094095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213603" y="4992623"/>
            <a:ext cx="1410335" cy="1075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Оптимальный</a:t>
            </a:r>
            <a:endParaRPr sz="9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900" spc="50" dirty="0">
                <a:solidFill>
                  <a:srgbClr val="1B3181"/>
                </a:solidFill>
                <a:latin typeface="Arial"/>
                <a:cs typeface="Arial"/>
              </a:rPr>
              <a:t>уникальный курс </a:t>
            </a:r>
            <a:r>
              <a:rPr sz="900" b="1" spc="25" dirty="0">
                <a:solidFill>
                  <a:srgbClr val="1B3181"/>
                </a:solidFill>
                <a:latin typeface="Arial"/>
                <a:cs typeface="Arial"/>
              </a:rPr>
              <a:t>(до </a:t>
            </a:r>
            <a:r>
              <a:rPr sz="900" b="1" spc="-5" dirty="0">
                <a:solidFill>
                  <a:srgbClr val="1B3181"/>
                </a:solidFill>
                <a:latin typeface="Arial"/>
                <a:cs typeface="Arial"/>
              </a:rPr>
              <a:t>2  </a:t>
            </a:r>
            <a:r>
              <a:rPr sz="900" b="1" spc="20" dirty="0">
                <a:solidFill>
                  <a:srgbClr val="1B3181"/>
                </a:solidFill>
                <a:latin typeface="Arial"/>
                <a:cs typeface="Arial"/>
              </a:rPr>
              <a:t>лет)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900" b="1" spc="40" dirty="0">
                <a:solidFill>
                  <a:srgbClr val="1B3181"/>
                </a:solidFill>
                <a:latin typeface="Arial"/>
                <a:cs typeface="Arial"/>
              </a:rPr>
              <a:t>Стандарты:</a:t>
            </a:r>
            <a:endParaRPr sz="900">
              <a:latin typeface="Arial"/>
              <a:cs typeface="Arial"/>
            </a:endParaRPr>
          </a:p>
          <a:p>
            <a:pPr marL="101600" indent="-88900">
              <a:lnSpc>
                <a:spcPct val="100000"/>
              </a:lnSpc>
              <a:buChar char="•"/>
              <a:tabLst>
                <a:tab pos="101600" algn="l"/>
              </a:tabLst>
            </a:pPr>
            <a:r>
              <a:rPr sz="900" spc="65" dirty="0">
                <a:solidFill>
                  <a:srgbClr val="1B3181"/>
                </a:solidFill>
                <a:latin typeface="Arial"/>
                <a:cs typeface="Arial"/>
              </a:rPr>
              <a:t>региональный</a:t>
            </a:r>
            <a:endParaRPr sz="900">
              <a:latin typeface="Arial"/>
              <a:cs typeface="Arial"/>
            </a:endParaRPr>
          </a:p>
          <a:p>
            <a:pPr marL="99060" indent="-86360">
              <a:lnSpc>
                <a:spcPct val="100000"/>
              </a:lnSpc>
              <a:buChar char="•"/>
              <a:tabLst>
                <a:tab pos="99695" algn="l"/>
              </a:tabLst>
            </a:pPr>
            <a:r>
              <a:rPr sz="900" spc="70" dirty="0">
                <a:solidFill>
                  <a:srgbClr val="1B3181"/>
                </a:solidFill>
                <a:latin typeface="Arial"/>
                <a:cs typeface="Arial"/>
              </a:rPr>
              <a:t>профессиональный</a:t>
            </a:r>
            <a:endParaRPr sz="900">
              <a:latin typeface="Arial"/>
              <a:cs typeface="Arial"/>
            </a:endParaRPr>
          </a:p>
          <a:p>
            <a:pPr marL="99060" indent="-86360">
              <a:lnSpc>
                <a:spcPct val="100000"/>
              </a:lnSpc>
              <a:buChar char="•"/>
              <a:tabLst>
                <a:tab pos="99695" algn="l"/>
              </a:tabLst>
            </a:pPr>
            <a:r>
              <a:rPr sz="900" spc="70" dirty="0">
                <a:solidFill>
                  <a:srgbClr val="1B3181"/>
                </a:solidFill>
                <a:latin typeface="Arial"/>
                <a:cs typeface="Arial"/>
              </a:rPr>
              <a:t>корпоративный</a:t>
            </a:r>
            <a:endParaRPr sz="9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8632825" y="5071998"/>
            <a:ext cx="1600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spc="30" dirty="0">
                <a:solidFill>
                  <a:srgbClr val="1B3181"/>
                </a:solidFill>
                <a:latin typeface="Arial"/>
                <a:cs typeface="Arial"/>
              </a:rPr>
              <a:t>Профессионал, </a:t>
            </a:r>
            <a:r>
              <a:rPr sz="900" b="1" dirty="0">
                <a:solidFill>
                  <a:srgbClr val="1B3181"/>
                </a:solidFill>
                <a:latin typeface="Arial"/>
                <a:cs typeface="Arial"/>
              </a:rPr>
              <a:t>с </a:t>
            </a:r>
            <a:r>
              <a:rPr sz="900" b="1" spc="25" dirty="0">
                <a:solidFill>
                  <a:srgbClr val="1B3181"/>
                </a:solidFill>
                <a:latin typeface="Arial"/>
                <a:cs typeface="Arial"/>
              </a:rPr>
              <a:t>широким  набором</a:t>
            </a:r>
            <a:r>
              <a:rPr sz="900" b="1" spc="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b="1" spc="30" dirty="0">
                <a:solidFill>
                  <a:srgbClr val="1B3181"/>
                </a:solidFill>
                <a:latin typeface="Arial"/>
                <a:cs typeface="Arial"/>
              </a:rPr>
              <a:t>навыков</a:t>
            </a:r>
            <a:endParaRPr sz="9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8854058" y="5483542"/>
            <a:ext cx="11283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Диплом </a:t>
            </a:r>
            <a:r>
              <a:rPr sz="900" spc="25" dirty="0">
                <a:solidFill>
                  <a:srgbClr val="1B3181"/>
                </a:solidFill>
                <a:latin typeface="Arial"/>
                <a:cs typeface="Arial"/>
              </a:rPr>
              <a:t>об</a:t>
            </a:r>
            <a:r>
              <a:rPr sz="900" spc="-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95" dirty="0">
                <a:solidFill>
                  <a:srgbClr val="1B3181"/>
                </a:solidFill>
                <a:latin typeface="Arial"/>
                <a:cs typeface="Arial"/>
              </a:rPr>
              <a:t>окончании</a:t>
            </a:r>
            <a:endParaRPr sz="900">
              <a:latin typeface="Arial"/>
              <a:cs typeface="Arial"/>
            </a:endParaRPr>
          </a:p>
          <a:p>
            <a:pPr marL="45720">
              <a:lnSpc>
                <a:spcPct val="100000"/>
              </a:lnSpc>
            </a:pPr>
            <a:r>
              <a:rPr sz="900" spc="-95" dirty="0">
                <a:solidFill>
                  <a:srgbClr val="1B3181"/>
                </a:solidFill>
                <a:latin typeface="Arial"/>
                <a:cs typeface="Arial"/>
              </a:rPr>
              <a:t>колледжа</a:t>
            </a:r>
            <a:endParaRPr sz="9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011919" y="5798820"/>
            <a:ext cx="1567180" cy="500380"/>
          </a:xfrm>
          <a:prstGeom prst="rect">
            <a:avLst/>
          </a:prstGeom>
          <a:solidFill>
            <a:srgbClr val="1B4586"/>
          </a:solidFill>
        </p:spPr>
        <p:txBody>
          <a:bodyPr vert="horz" wrap="square" lIns="0" tIns="0" rIns="0" bIns="0" rtlCol="0">
            <a:spAutoFit/>
          </a:bodyPr>
          <a:lstStyle/>
          <a:p>
            <a:pPr marL="113030">
              <a:lnSpc>
                <a:spcPts val="860"/>
              </a:lnSpc>
            </a:pPr>
            <a:r>
              <a:rPr sz="900" b="1" spc="50" dirty="0">
                <a:solidFill>
                  <a:srgbClr val="FFFFFF"/>
                </a:solidFill>
                <a:latin typeface="Arial"/>
                <a:cs typeface="Arial"/>
              </a:rPr>
              <a:t>Профессионал,</a:t>
            </a:r>
            <a:endParaRPr sz="900">
              <a:latin typeface="Arial"/>
              <a:cs typeface="Arial"/>
            </a:endParaRPr>
          </a:p>
          <a:p>
            <a:pPr marL="113030">
              <a:lnSpc>
                <a:spcPts val="1000"/>
              </a:lnSpc>
            </a:pPr>
            <a:r>
              <a:rPr sz="900" b="1" spc="45" dirty="0">
                <a:solidFill>
                  <a:srgbClr val="FFFFFF"/>
                </a:solidFill>
                <a:latin typeface="Arial"/>
                <a:cs typeface="Arial"/>
              </a:rPr>
              <a:t>сразу готовый</a:t>
            </a:r>
            <a:r>
              <a:rPr sz="900" b="1" spc="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endParaRPr sz="900">
              <a:latin typeface="Arial"/>
              <a:cs typeface="Arial"/>
            </a:endParaRPr>
          </a:p>
          <a:p>
            <a:pPr marL="113030">
              <a:lnSpc>
                <a:spcPts val="1000"/>
              </a:lnSpc>
            </a:pPr>
            <a:r>
              <a:rPr sz="900" b="1" spc="50" dirty="0">
                <a:solidFill>
                  <a:srgbClr val="FFFFFF"/>
                </a:solidFill>
                <a:latin typeface="Arial"/>
                <a:cs typeface="Arial"/>
              </a:rPr>
              <a:t>разным</a:t>
            </a:r>
            <a:r>
              <a:rPr sz="900" b="1" spc="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endParaRPr sz="900">
              <a:latin typeface="Arial"/>
              <a:cs typeface="Arial"/>
            </a:endParaRPr>
          </a:p>
          <a:p>
            <a:pPr marL="113030">
              <a:lnSpc>
                <a:spcPts val="1040"/>
              </a:lnSpc>
            </a:pPr>
            <a:r>
              <a:rPr sz="900" b="1" spc="60" dirty="0">
                <a:solidFill>
                  <a:srgbClr val="FFFFFF"/>
                </a:solidFill>
                <a:latin typeface="Arial"/>
                <a:cs typeface="Arial"/>
              </a:rPr>
              <a:t>сложным</a:t>
            </a:r>
            <a:r>
              <a:rPr sz="9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45" dirty="0">
                <a:solidFill>
                  <a:srgbClr val="FFFFFF"/>
                </a:solidFill>
                <a:latin typeface="Arial"/>
                <a:cs typeface="Arial"/>
              </a:rPr>
              <a:t>задачам</a:t>
            </a:r>
            <a:endParaRPr sz="900">
              <a:latin typeface="Arial"/>
              <a:cs typeface="Arial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9448800" y="2702560"/>
            <a:ext cx="314959" cy="4597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9448800" y="4622800"/>
            <a:ext cx="314959" cy="46228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625840" y="5481320"/>
            <a:ext cx="187582" cy="23329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732519" y="5605779"/>
            <a:ext cx="63498" cy="9398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366759" y="2801620"/>
            <a:ext cx="208279" cy="258445"/>
          </a:xfrm>
          <a:custGeom>
            <a:avLst/>
            <a:gdLst/>
            <a:ahLst/>
            <a:cxnLst/>
            <a:rect l="l" t="t" r="r" b="b"/>
            <a:pathLst>
              <a:path w="208279" h="258444">
                <a:moveTo>
                  <a:pt x="198882" y="0"/>
                </a:moveTo>
                <a:lnTo>
                  <a:pt x="2032" y="0"/>
                </a:lnTo>
                <a:lnTo>
                  <a:pt x="0" y="1904"/>
                </a:lnTo>
                <a:lnTo>
                  <a:pt x="0" y="256158"/>
                </a:lnTo>
                <a:lnTo>
                  <a:pt x="2032" y="258063"/>
                </a:lnTo>
                <a:lnTo>
                  <a:pt x="205994" y="258063"/>
                </a:lnTo>
                <a:lnTo>
                  <a:pt x="208025" y="256158"/>
                </a:lnTo>
                <a:lnTo>
                  <a:pt x="208025" y="249427"/>
                </a:lnTo>
                <a:lnTo>
                  <a:pt x="9017" y="249427"/>
                </a:lnTo>
                <a:lnTo>
                  <a:pt x="9017" y="8635"/>
                </a:lnTo>
                <a:lnTo>
                  <a:pt x="198882" y="8635"/>
                </a:lnTo>
                <a:lnTo>
                  <a:pt x="198882" y="0"/>
                </a:lnTo>
                <a:close/>
              </a:path>
              <a:path w="208279" h="258444">
                <a:moveTo>
                  <a:pt x="205994" y="0"/>
                </a:moveTo>
                <a:lnTo>
                  <a:pt x="198882" y="0"/>
                </a:lnTo>
                <a:lnTo>
                  <a:pt x="198882" y="249427"/>
                </a:lnTo>
                <a:lnTo>
                  <a:pt x="208025" y="249427"/>
                </a:lnTo>
                <a:lnTo>
                  <a:pt x="208025" y="1904"/>
                </a:lnTo>
                <a:lnTo>
                  <a:pt x="2059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654160" y="5681522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823"/>
                </a:moveTo>
                <a:lnTo>
                  <a:pt x="24676" y="7823"/>
                </a:lnTo>
                <a:lnTo>
                  <a:pt x="24676" y="0"/>
                </a:lnTo>
                <a:lnTo>
                  <a:pt x="0" y="0"/>
                </a:lnTo>
                <a:lnTo>
                  <a:pt x="0" y="7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654160" y="5665773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823"/>
                </a:moveTo>
                <a:lnTo>
                  <a:pt x="24676" y="7823"/>
                </a:lnTo>
                <a:lnTo>
                  <a:pt x="24676" y="0"/>
                </a:lnTo>
                <a:lnTo>
                  <a:pt x="0" y="0"/>
                </a:lnTo>
                <a:lnTo>
                  <a:pt x="0" y="7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654160" y="5650166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810"/>
                </a:moveTo>
                <a:lnTo>
                  <a:pt x="24676" y="7810"/>
                </a:lnTo>
                <a:lnTo>
                  <a:pt x="24676" y="0"/>
                </a:lnTo>
                <a:lnTo>
                  <a:pt x="0" y="0"/>
                </a:lnTo>
                <a:lnTo>
                  <a:pt x="0" y="78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649969" y="5603163"/>
            <a:ext cx="70485" cy="8255"/>
          </a:xfrm>
          <a:custGeom>
            <a:avLst/>
            <a:gdLst/>
            <a:ahLst/>
            <a:cxnLst/>
            <a:rect l="l" t="t" r="r" b="b"/>
            <a:pathLst>
              <a:path w="70484" h="8254">
                <a:moveTo>
                  <a:pt x="0" y="7823"/>
                </a:moveTo>
                <a:lnTo>
                  <a:pt x="69938" y="7823"/>
                </a:lnTo>
                <a:lnTo>
                  <a:pt x="69938" y="0"/>
                </a:lnTo>
                <a:lnTo>
                  <a:pt x="0" y="0"/>
                </a:lnTo>
                <a:lnTo>
                  <a:pt x="0" y="7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703436" y="5520994"/>
            <a:ext cx="33020" cy="8255"/>
          </a:xfrm>
          <a:custGeom>
            <a:avLst/>
            <a:gdLst/>
            <a:ahLst/>
            <a:cxnLst/>
            <a:rect l="l" t="t" r="r" b="b"/>
            <a:pathLst>
              <a:path w="33020" h="8254">
                <a:moveTo>
                  <a:pt x="0" y="7823"/>
                </a:moveTo>
                <a:lnTo>
                  <a:pt x="32893" y="7823"/>
                </a:lnTo>
                <a:lnTo>
                  <a:pt x="32893" y="0"/>
                </a:lnTo>
                <a:lnTo>
                  <a:pt x="0" y="0"/>
                </a:lnTo>
                <a:lnTo>
                  <a:pt x="0" y="7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691118" y="5505372"/>
            <a:ext cx="57785" cy="8255"/>
          </a:xfrm>
          <a:custGeom>
            <a:avLst/>
            <a:gdLst/>
            <a:ahLst/>
            <a:cxnLst/>
            <a:rect l="l" t="t" r="r" b="b"/>
            <a:pathLst>
              <a:path w="57784" h="8254">
                <a:moveTo>
                  <a:pt x="0" y="7823"/>
                </a:moveTo>
                <a:lnTo>
                  <a:pt x="57594" y="7823"/>
                </a:lnTo>
                <a:lnTo>
                  <a:pt x="57594" y="0"/>
                </a:lnTo>
                <a:lnTo>
                  <a:pt x="0" y="0"/>
                </a:lnTo>
                <a:lnTo>
                  <a:pt x="0" y="78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649969" y="5591454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763" y="0"/>
                </a:lnTo>
              </a:path>
            </a:pathLst>
          </a:custGeom>
          <a:ln w="78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649969" y="5575832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763" y="0"/>
                </a:lnTo>
              </a:path>
            </a:pathLst>
          </a:custGeom>
          <a:ln w="78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649969" y="5560212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763" y="0"/>
                </a:lnTo>
              </a:path>
            </a:pathLst>
          </a:custGeom>
          <a:ln w="782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649969" y="5544463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763" y="0"/>
                </a:lnTo>
              </a:path>
            </a:pathLst>
          </a:custGeom>
          <a:ln w="78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483600" y="2938779"/>
            <a:ext cx="71120" cy="101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396731" y="3021215"/>
            <a:ext cx="27305" cy="8890"/>
          </a:xfrm>
          <a:custGeom>
            <a:avLst/>
            <a:gdLst/>
            <a:ahLst/>
            <a:cxnLst/>
            <a:rect l="l" t="t" r="r" b="b"/>
            <a:pathLst>
              <a:path w="27304" h="8889">
                <a:moveTo>
                  <a:pt x="0" y="8624"/>
                </a:moveTo>
                <a:lnTo>
                  <a:pt x="27165" y="8624"/>
                </a:lnTo>
                <a:lnTo>
                  <a:pt x="27165" y="0"/>
                </a:lnTo>
                <a:lnTo>
                  <a:pt x="0" y="0"/>
                </a:lnTo>
                <a:lnTo>
                  <a:pt x="0" y="86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396731" y="3003816"/>
            <a:ext cx="27305" cy="8890"/>
          </a:xfrm>
          <a:custGeom>
            <a:avLst/>
            <a:gdLst/>
            <a:ahLst/>
            <a:cxnLst/>
            <a:rect l="l" t="t" r="r" b="b"/>
            <a:pathLst>
              <a:path w="27304" h="8889">
                <a:moveTo>
                  <a:pt x="0" y="8623"/>
                </a:moveTo>
                <a:lnTo>
                  <a:pt x="27165" y="8623"/>
                </a:lnTo>
                <a:lnTo>
                  <a:pt x="27165" y="0"/>
                </a:lnTo>
                <a:lnTo>
                  <a:pt x="0" y="0"/>
                </a:lnTo>
                <a:lnTo>
                  <a:pt x="0" y="86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396731" y="2986670"/>
            <a:ext cx="27305" cy="8890"/>
          </a:xfrm>
          <a:custGeom>
            <a:avLst/>
            <a:gdLst/>
            <a:ahLst/>
            <a:cxnLst/>
            <a:rect l="l" t="t" r="r" b="b"/>
            <a:pathLst>
              <a:path w="27304" h="8889">
                <a:moveTo>
                  <a:pt x="0" y="8624"/>
                </a:moveTo>
                <a:lnTo>
                  <a:pt x="27165" y="8624"/>
                </a:lnTo>
                <a:lnTo>
                  <a:pt x="27165" y="0"/>
                </a:lnTo>
                <a:lnTo>
                  <a:pt x="0" y="0"/>
                </a:lnTo>
                <a:lnTo>
                  <a:pt x="0" y="86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8392159" y="2934854"/>
            <a:ext cx="77470" cy="8890"/>
          </a:xfrm>
          <a:custGeom>
            <a:avLst/>
            <a:gdLst/>
            <a:ahLst/>
            <a:cxnLst/>
            <a:rect l="l" t="t" r="r" b="b"/>
            <a:pathLst>
              <a:path w="77470" h="8889">
                <a:moveTo>
                  <a:pt x="0" y="8624"/>
                </a:moveTo>
                <a:lnTo>
                  <a:pt x="76987" y="8624"/>
                </a:lnTo>
                <a:lnTo>
                  <a:pt x="76987" y="0"/>
                </a:lnTo>
                <a:lnTo>
                  <a:pt x="0" y="0"/>
                </a:lnTo>
                <a:lnTo>
                  <a:pt x="0" y="86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451088" y="2844176"/>
            <a:ext cx="36830" cy="8890"/>
          </a:xfrm>
          <a:custGeom>
            <a:avLst/>
            <a:gdLst/>
            <a:ahLst/>
            <a:cxnLst/>
            <a:rect l="l" t="t" r="r" b="b"/>
            <a:pathLst>
              <a:path w="36829" h="8889">
                <a:moveTo>
                  <a:pt x="0" y="8624"/>
                </a:moveTo>
                <a:lnTo>
                  <a:pt x="36233" y="8624"/>
                </a:lnTo>
                <a:lnTo>
                  <a:pt x="36233" y="0"/>
                </a:lnTo>
                <a:lnTo>
                  <a:pt x="0" y="0"/>
                </a:lnTo>
                <a:lnTo>
                  <a:pt x="0" y="86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437498" y="2827031"/>
            <a:ext cx="63500" cy="8890"/>
          </a:xfrm>
          <a:custGeom>
            <a:avLst/>
            <a:gdLst/>
            <a:ahLst/>
            <a:cxnLst/>
            <a:rect l="l" t="t" r="r" b="b"/>
            <a:pathLst>
              <a:path w="63500" h="8889">
                <a:moveTo>
                  <a:pt x="0" y="8624"/>
                </a:moveTo>
                <a:lnTo>
                  <a:pt x="63397" y="8624"/>
                </a:lnTo>
                <a:lnTo>
                  <a:pt x="63397" y="0"/>
                </a:lnTo>
                <a:lnTo>
                  <a:pt x="0" y="0"/>
                </a:lnTo>
                <a:lnTo>
                  <a:pt x="0" y="862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305800" y="4711700"/>
            <a:ext cx="154940" cy="1905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392159" y="2921143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>
                <a:moveTo>
                  <a:pt x="0" y="0"/>
                </a:moveTo>
                <a:lnTo>
                  <a:pt x="150126" y="0"/>
                </a:lnTo>
              </a:path>
            </a:pathLst>
          </a:custGeom>
          <a:ln w="86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392159" y="2903871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>
                <a:moveTo>
                  <a:pt x="0" y="0"/>
                </a:moveTo>
                <a:lnTo>
                  <a:pt x="150126" y="0"/>
                </a:lnTo>
              </a:path>
            </a:pathLst>
          </a:custGeom>
          <a:ln w="86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392159" y="2886726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>
                <a:moveTo>
                  <a:pt x="0" y="0"/>
                </a:moveTo>
                <a:lnTo>
                  <a:pt x="150126" y="0"/>
                </a:lnTo>
              </a:path>
            </a:pathLst>
          </a:custGeom>
          <a:ln w="86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392159" y="2869454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>
                <a:moveTo>
                  <a:pt x="0" y="0"/>
                </a:moveTo>
                <a:lnTo>
                  <a:pt x="150126" y="0"/>
                </a:lnTo>
              </a:path>
            </a:pathLst>
          </a:custGeom>
          <a:ln w="860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631173" y="3582796"/>
            <a:ext cx="189865" cy="234950"/>
          </a:xfrm>
          <a:custGeom>
            <a:avLst/>
            <a:gdLst/>
            <a:ahLst/>
            <a:cxnLst/>
            <a:rect l="l" t="t" r="r" b="b"/>
            <a:pathLst>
              <a:path w="189865" h="234950">
                <a:moveTo>
                  <a:pt x="181609" y="0"/>
                </a:moveTo>
                <a:lnTo>
                  <a:pt x="1777" y="0"/>
                </a:lnTo>
                <a:lnTo>
                  <a:pt x="0" y="1777"/>
                </a:lnTo>
                <a:lnTo>
                  <a:pt x="0" y="233044"/>
                </a:lnTo>
                <a:lnTo>
                  <a:pt x="1777" y="234822"/>
                </a:lnTo>
                <a:lnTo>
                  <a:pt x="187959" y="234822"/>
                </a:lnTo>
                <a:lnTo>
                  <a:pt x="189737" y="233044"/>
                </a:lnTo>
                <a:lnTo>
                  <a:pt x="189741" y="227075"/>
                </a:lnTo>
                <a:lnTo>
                  <a:pt x="8381" y="227075"/>
                </a:lnTo>
                <a:lnTo>
                  <a:pt x="8381" y="8000"/>
                </a:lnTo>
                <a:lnTo>
                  <a:pt x="181609" y="8000"/>
                </a:lnTo>
                <a:lnTo>
                  <a:pt x="181609" y="0"/>
                </a:lnTo>
                <a:close/>
              </a:path>
              <a:path w="189865" h="234950">
                <a:moveTo>
                  <a:pt x="187959" y="0"/>
                </a:moveTo>
                <a:lnTo>
                  <a:pt x="181609" y="0"/>
                </a:lnTo>
                <a:lnTo>
                  <a:pt x="181609" y="227075"/>
                </a:lnTo>
                <a:lnTo>
                  <a:pt x="189741" y="227075"/>
                </a:lnTo>
                <a:lnTo>
                  <a:pt x="189865" y="7874"/>
                </a:lnTo>
                <a:lnTo>
                  <a:pt x="189737" y="1777"/>
                </a:lnTo>
                <a:lnTo>
                  <a:pt x="1879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37600" y="3708400"/>
            <a:ext cx="66040" cy="9398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660383" y="3781780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772"/>
                </a:moveTo>
                <a:lnTo>
                  <a:pt x="24408" y="7772"/>
                </a:lnTo>
                <a:lnTo>
                  <a:pt x="24408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660383" y="3766287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772"/>
                </a:moveTo>
                <a:lnTo>
                  <a:pt x="24408" y="7772"/>
                </a:lnTo>
                <a:lnTo>
                  <a:pt x="24408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660383" y="3750665"/>
            <a:ext cx="24765" cy="8255"/>
          </a:xfrm>
          <a:custGeom>
            <a:avLst/>
            <a:gdLst/>
            <a:ahLst/>
            <a:cxnLst/>
            <a:rect l="l" t="t" r="r" b="b"/>
            <a:pathLst>
              <a:path w="24765" h="8254">
                <a:moveTo>
                  <a:pt x="0" y="7772"/>
                </a:moveTo>
                <a:lnTo>
                  <a:pt x="24408" y="7772"/>
                </a:lnTo>
                <a:lnTo>
                  <a:pt x="24408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656319" y="3704056"/>
            <a:ext cx="69215" cy="8255"/>
          </a:xfrm>
          <a:custGeom>
            <a:avLst/>
            <a:gdLst/>
            <a:ahLst/>
            <a:cxnLst/>
            <a:rect l="l" t="t" r="r" b="b"/>
            <a:pathLst>
              <a:path w="69215" h="8254">
                <a:moveTo>
                  <a:pt x="0" y="7772"/>
                </a:moveTo>
                <a:lnTo>
                  <a:pt x="69184" y="7772"/>
                </a:lnTo>
                <a:lnTo>
                  <a:pt x="69184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09279" y="3622395"/>
            <a:ext cx="33020" cy="8255"/>
          </a:xfrm>
          <a:custGeom>
            <a:avLst/>
            <a:gdLst/>
            <a:ahLst/>
            <a:cxnLst/>
            <a:rect l="l" t="t" r="r" b="b"/>
            <a:pathLst>
              <a:path w="33020" h="8254">
                <a:moveTo>
                  <a:pt x="0" y="7772"/>
                </a:moveTo>
                <a:lnTo>
                  <a:pt x="32546" y="7772"/>
                </a:lnTo>
                <a:lnTo>
                  <a:pt x="32546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696959" y="3606774"/>
            <a:ext cx="57150" cy="8255"/>
          </a:xfrm>
          <a:custGeom>
            <a:avLst/>
            <a:gdLst/>
            <a:ahLst/>
            <a:cxnLst/>
            <a:rect l="l" t="t" r="r" b="b"/>
            <a:pathLst>
              <a:path w="57150" h="8254">
                <a:moveTo>
                  <a:pt x="0" y="7772"/>
                </a:moveTo>
                <a:lnTo>
                  <a:pt x="56979" y="7772"/>
                </a:lnTo>
                <a:lnTo>
                  <a:pt x="56979" y="0"/>
                </a:lnTo>
                <a:lnTo>
                  <a:pt x="0" y="0"/>
                </a:lnTo>
                <a:lnTo>
                  <a:pt x="0" y="777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656319" y="3692321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315" y="0"/>
                </a:lnTo>
              </a:path>
            </a:pathLst>
          </a:custGeom>
          <a:ln w="77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656319" y="3676827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315" y="0"/>
                </a:lnTo>
              </a:path>
            </a:pathLst>
          </a:custGeom>
          <a:ln w="77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656319" y="3661207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315" y="0"/>
                </a:lnTo>
              </a:path>
            </a:pathLst>
          </a:custGeom>
          <a:ln w="77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656319" y="3645713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315" y="0"/>
                </a:lnTo>
              </a:path>
            </a:pathLst>
          </a:custGeom>
          <a:ln w="77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024120" y="2854960"/>
            <a:ext cx="53339" cy="482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701800" y="4920741"/>
            <a:ext cx="17780" cy="17145"/>
          </a:xfrm>
          <a:custGeom>
            <a:avLst/>
            <a:gdLst/>
            <a:ahLst/>
            <a:cxnLst/>
            <a:rect l="l" t="t" r="r" b="b"/>
            <a:pathLst>
              <a:path w="17780" h="17145">
                <a:moveTo>
                  <a:pt x="13335" y="0"/>
                </a:moveTo>
                <a:lnTo>
                  <a:pt x="4063" y="0"/>
                </a:lnTo>
                <a:lnTo>
                  <a:pt x="0" y="3809"/>
                </a:lnTo>
                <a:lnTo>
                  <a:pt x="0" y="12953"/>
                </a:lnTo>
                <a:lnTo>
                  <a:pt x="4063" y="16763"/>
                </a:lnTo>
                <a:lnTo>
                  <a:pt x="13843" y="16763"/>
                </a:lnTo>
                <a:lnTo>
                  <a:pt x="17780" y="12953"/>
                </a:lnTo>
                <a:lnTo>
                  <a:pt x="17780" y="12572"/>
                </a:lnTo>
                <a:lnTo>
                  <a:pt x="6476" y="12572"/>
                </a:lnTo>
                <a:lnTo>
                  <a:pt x="4444" y="10667"/>
                </a:lnTo>
                <a:lnTo>
                  <a:pt x="4444" y="6095"/>
                </a:lnTo>
                <a:lnTo>
                  <a:pt x="6476" y="4190"/>
                </a:lnTo>
                <a:lnTo>
                  <a:pt x="13335" y="4190"/>
                </a:lnTo>
                <a:lnTo>
                  <a:pt x="13335" y="0"/>
                </a:lnTo>
                <a:close/>
              </a:path>
              <a:path w="17780" h="17145">
                <a:moveTo>
                  <a:pt x="13843" y="0"/>
                </a:moveTo>
                <a:lnTo>
                  <a:pt x="13335" y="0"/>
                </a:lnTo>
                <a:lnTo>
                  <a:pt x="13335" y="10667"/>
                </a:lnTo>
                <a:lnTo>
                  <a:pt x="11302" y="12572"/>
                </a:lnTo>
                <a:lnTo>
                  <a:pt x="17780" y="12572"/>
                </a:lnTo>
                <a:lnTo>
                  <a:pt x="17780" y="3809"/>
                </a:lnTo>
                <a:lnTo>
                  <a:pt x="13843" y="0"/>
                </a:lnTo>
                <a:close/>
              </a:path>
              <a:path w="17780" h="17145">
                <a:moveTo>
                  <a:pt x="13335" y="4190"/>
                </a:moveTo>
                <a:lnTo>
                  <a:pt x="11302" y="4190"/>
                </a:lnTo>
                <a:lnTo>
                  <a:pt x="13335" y="6095"/>
                </a:lnTo>
                <a:lnTo>
                  <a:pt x="13335" y="41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798954" y="4782820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3428" y="0"/>
                </a:moveTo>
                <a:lnTo>
                  <a:pt x="1015" y="0"/>
                </a:lnTo>
                <a:lnTo>
                  <a:pt x="0" y="888"/>
                </a:lnTo>
                <a:lnTo>
                  <a:pt x="0" y="3301"/>
                </a:lnTo>
                <a:lnTo>
                  <a:pt x="1015" y="4190"/>
                </a:lnTo>
                <a:lnTo>
                  <a:pt x="3428" y="4190"/>
                </a:lnTo>
                <a:lnTo>
                  <a:pt x="4444" y="3301"/>
                </a:lnTo>
                <a:lnTo>
                  <a:pt x="4444" y="888"/>
                </a:lnTo>
                <a:lnTo>
                  <a:pt x="342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812035" y="4782820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3556" y="0"/>
                </a:moveTo>
                <a:lnTo>
                  <a:pt x="1015" y="0"/>
                </a:lnTo>
                <a:lnTo>
                  <a:pt x="0" y="888"/>
                </a:lnTo>
                <a:lnTo>
                  <a:pt x="0" y="3301"/>
                </a:lnTo>
                <a:lnTo>
                  <a:pt x="1015" y="4190"/>
                </a:lnTo>
                <a:lnTo>
                  <a:pt x="3556" y="4190"/>
                </a:lnTo>
                <a:lnTo>
                  <a:pt x="4444" y="3301"/>
                </a:lnTo>
                <a:lnTo>
                  <a:pt x="4444" y="888"/>
                </a:lnTo>
                <a:lnTo>
                  <a:pt x="355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1820926" y="4782820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3429" y="0"/>
                </a:moveTo>
                <a:lnTo>
                  <a:pt x="1016" y="0"/>
                </a:lnTo>
                <a:lnTo>
                  <a:pt x="0" y="888"/>
                </a:lnTo>
                <a:lnTo>
                  <a:pt x="0" y="3301"/>
                </a:lnTo>
                <a:lnTo>
                  <a:pt x="1016" y="4190"/>
                </a:lnTo>
                <a:lnTo>
                  <a:pt x="3429" y="4190"/>
                </a:lnTo>
                <a:lnTo>
                  <a:pt x="4444" y="3301"/>
                </a:lnTo>
                <a:lnTo>
                  <a:pt x="4444" y="888"/>
                </a:lnTo>
                <a:lnTo>
                  <a:pt x="3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570227" y="4916170"/>
            <a:ext cx="281305" cy="0"/>
          </a:xfrm>
          <a:custGeom>
            <a:avLst/>
            <a:gdLst/>
            <a:ahLst/>
            <a:cxnLst/>
            <a:rect l="l" t="t" r="r" b="b"/>
            <a:pathLst>
              <a:path w="281305">
                <a:moveTo>
                  <a:pt x="0" y="0"/>
                </a:moveTo>
                <a:lnTo>
                  <a:pt x="2807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569719" y="4914328"/>
            <a:ext cx="281940" cy="0"/>
          </a:xfrm>
          <a:custGeom>
            <a:avLst/>
            <a:gdLst/>
            <a:ahLst/>
            <a:cxnLst/>
            <a:rect l="l" t="t" r="r" b="b"/>
            <a:pathLst>
              <a:path w="281939">
                <a:moveTo>
                  <a:pt x="0" y="0"/>
                </a:moveTo>
                <a:lnTo>
                  <a:pt x="281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006340" y="2880360"/>
            <a:ext cx="144779" cy="22352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937759" y="2804160"/>
            <a:ext cx="269240" cy="195580"/>
          </a:xfrm>
          <a:custGeom>
            <a:avLst/>
            <a:gdLst/>
            <a:ahLst/>
            <a:cxnLst/>
            <a:rect l="l" t="t" r="r" b="b"/>
            <a:pathLst>
              <a:path w="269239" h="195580">
                <a:moveTo>
                  <a:pt x="266064" y="0"/>
                </a:moveTo>
                <a:lnTo>
                  <a:pt x="2920" y="0"/>
                </a:lnTo>
                <a:lnTo>
                  <a:pt x="0" y="2793"/>
                </a:lnTo>
                <a:lnTo>
                  <a:pt x="0" y="192404"/>
                </a:lnTo>
                <a:lnTo>
                  <a:pt x="2920" y="195199"/>
                </a:lnTo>
                <a:lnTo>
                  <a:pt x="49149" y="195199"/>
                </a:lnTo>
                <a:lnTo>
                  <a:pt x="52069" y="192404"/>
                </a:lnTo>
                <a:lnTo>
                  <a:pt x="52069" y="185547"/>
                </a:lnTo>
                <a:lnTo>
                  <a:pt x="49149" y="182752"/>
                </a:lnTo>
                <a:lnTo>
                  <a:pt x="12953" y="182752"/>
                </a:lnTo>
                <a:lnTo>
                  <a:pt x="12953" y="12445"/>
                </a:lnTo>
                <a:lnTo>
                  <a:pt x="268986" y="12445"/>
                </a:lnTo>
                <a:lnTo>
                  <a:pt x="268986" y="2793"/>
                </a:lnTo>
                <a:lnTo>
                  <a:pt x="266064" y="0"/>
                </a:lnTo>
                <a:close/>
              </a:path>
              <a:path w="269239" h="195580">
                <a:moveTo>
                  <a:pt x="268986" y="12445"/>
                </a:moveTo>
                <a:lnTo>
                  <a:pt x="256031" y="12445"/>
                </a:lnTo>
                <a:lnTo>
                  <a:pt x="256031" y="182752"/>
                </a:lnTo>
                <a:lnTo>
                  <a:pt x="159130" y="182752"/>
                </a:lnTo>
                <a:lnTo>
                  <a:pt x="156210" y="185547"/>
                </a:lnTo>
                <a:lnTo>
                  <a:pt x="156210" y="192404"/>
                </a:lnTo>
                <a:lnTo>
                  <a:pt x="159130" y="195199"/>
                </a:lnTo>
                <a:lnTo>
                  <a:pt x="266064" y="195199"/>
                </a:lnTo>
                <a:lnTo>
                  <a:pt x="268986" y="192404"/>
                </a:lnTo>
                <a:lnTo>
                  <a:pt x="268986" y="124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663700" y="4950459"/>
            <a:ext cx="91439" cy="4318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595119" y="4770120"/>
            <a:ext cx="198119" cy="12191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583563" y="4903851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5">
                <a:moveTo>
                  <a:pt x="0" y="0"/>
                </a:moveTo>
                <a:lnTo>
                  <a:pt x="2542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583055" y="4901565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5">
                <a:moveTo>
                  <a:pt x="0" y="0"/>
                </a:moveTo>
                <a:lnTo>
                  <a:pt x="255396" y="0"/>
                </a:lnTo>
              </a:path>
            </a:pathLst>
          </a:custGeom>
          <a:ln w="38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585150" y="4763770"/>
            <a:ext cx="0" cy="135890"/>
          </a:xfrm>
          <a:custGeom>
            <a:avLst/>
            <a:gdLst/>
            <a:ahLst/>
            <a:cxnLst/>
            <a:rect l="l" t="t" r="r" b="b"/>
            <a:pathLst>
              <a:path h="135889">
                <a:moveTo>
                  <a:pt x="0" y="0"/>
                </a:moveTo>
                <a:lnTo>
                  <a:pt x="0" y="135889"/>
                </a:lnTo>
              </a:path>
            </a:pathLst>
          </a:custGeom>
          <a:ln w="419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583055" y="4761865"/>
            <a:ext cx="251460" cy="0"/>
          </a:xfrm>
          <a:custGeom>
            <a:avLst/>
            <a:gdLst/>
            <a:ahLst/>
            <a:cxnLst/>
            <a:rect l="l" t="t" r="r" b="b"/>
            <a:pathLst>
              <a:path w="251460">
                <a:moveTo>
                  <a:pt x="0" y="0"/>
                </a:moveTo>
                <a:lnTo>
                  <a:pt x="251078" y="0"/>
                </a:lnTo>
              </a:path>
            </a:pathLst>
          </a:custGeom>
          <a:ln w="381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836292" y="4760467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37"/>
                </a:lnTo>
              </a:path>
            </a:pathLst>
          </a:custGeom>
          <a:ln w="43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569719" y="4747259"/>
            <a:ext cx="281940" cy="208279"/>
          </a:xfrm>
          <a:custGeom>
            <a:avLst/>
            <a:gdLst/>
            <a:ahLst/>
            <a:cxnLst/>
            <a:rect l="l" t="t" r="r" b="b"/>
            <a:pathLst>
              <a:path w="281939" h="208279">
                <a:moveTo>
                  <a:pt x="266573" y="0"/>
                </a:moveTo>
                <a:lnTo>
                  <a:pt x="15367" y="0"/>
                </a:lnTo>
                <a:lnTo>
                  <a:pt x="9525" y="1142"/>
                </a:lnTo>
                <a:lnTo>
                  <a:pt x="4571" y="4317"/>
                </a:lnTo>
                <a:lnTo>
                  <a:pt x="1270" y="9016"/>
                </a:lnTo>
                <a:lnTo>
                  <a:pt x="0" y="14858"/>
                </a:lnTo>
                <a:lnTo>
                  <a:pt x="0" y="192912"/>
                </a:lnTo>
                <a:lnTo>
                  <a:pt x="1143" y="198754"/>
                </a:lnTo>
                <a:lnTo>
                  <a:pt x="4445" y="203453"/>
                </a:lnTo>
                <a:lnTo>
                  <a:pt x="9398" y="206628"/>
                </a:lnTo>
                <a:lnTo>
                  <a:pt x="15367" y="207771"/>
                </a:lnTo>
                <a:lnTo>
                  <a:pt x="266573" y="207771"/>
                </a:lnTo>
                <a:lnTo>
                  <a:pt x="272542" y="206628"/>
                </a:lnTo>
                <a:lnTo>
                  <a:pt x="277494" y="203453"/>
                </a:lnTo>
                <a:lnTo>
                  <a:pt x="15367" y="203453"/>
                </a:lnTo>
                <a:lnTo>
                  <a:pt x="11176" y="202691"/>
                </a:lnTo>
                <a:lnTo>
                  <a:pt x="7620" y="200406"/>
                </a:lnTo>
                <a:lnTo>
                  <a:pt x="5334" y="197103"/>
                </a:lnTo>
                <a:lnTo>
                  <a:pt x="4953" y="195198"/>
                </a:lnTo>
                <a:lnTo>
                  <a:pt x="277113" y="195198"/>
                </a:lnTo>
                <a:lnTo>
                  <a:pt x="15367" y="195071"/>
                </a:lnTo>
                <a:lnTo>
                  <a:pt x="11176" y="194309"/>
                </a:lnTo>
                <a:lnTo>
                  <a:pt x="7620" y="192023"/>
                </a:lnTo>
                <a:lnTo>
                  <a:pt x="5334" y="188594"/>
                </a:lnTo>
                <a:lnTo>
                  <a:pt x="4445" y="184403"/>
                </a:lnTo>
                <a:lnTo>
                  <a:pt x="4445" y="14858"/>
                </a:lnTo>
                <a:lnTo>
                  <a:pt x="5334" y="10667"/>
                </a:lnTo>
                <a:lnTo>
                  <a:pt x="7620" y="7365"/>
                </a:lnTo>
                <a:lnTo>
                  <a:pt x="11176" y="5079"/>
                </a:lnTo>
                <a:lnTo>
                  <a:pt x="15367" y="4190"/>
                </a:lnTo>
                <a:lnTo>
                  <a:pt x="277241" y="4190"/>
                </a:lnTo>
                <a:lnTo>
                  <a:pt x="272542" y="1142"/>
                </a:lnTo>
                <a:lnTo>
                  <a:pt x="266573" y="0"/>
                </a:lnTo>
                <a:close/>
              </a:path>
              <a:path w="281939" h="208279">
                <a:moveTo>
                  <a:pt x="277494" y="4444"/>
                </a:moveTo>
                <a:lnTo>
                  <a:pt x="277494" y="184403"/>
                </a:lnTo>
                <a:lnTo>
                  <a:pt x="277113" y="186689"/>
                </a:lnTo>
                <a:lnTo>
                  <a:pt x="277113" y="195198"/>
                </a:lnTo>
                <a:lnTo>
                  <a:pt x="276732" y="197103"/>
                </a:lnTo>
                <a:lnTo>
                  <a:pt x="274319" y="200406"/>
                </a:lnTo>
                <a:lnTo>
                  <a:pt x="270891" y="202691"/>
                </a:lnTo>
                <a:lnTo>
                  <a:pt x="266573" y="203453"/>
                </a:lnTo>
                <a:lnTo>
                  <a:pt x="277494" y="203453"/>
                </a:lnTo>
                <a:lnTo>
                  <a:pt x="280797" y="198754"/>
                </a:lnTo>
                <a:lnTo>
                  <a:pt x="281940" y="192912"/>
                </a:lnTo>
                <a:lnTo>
                  <a:pt x="281940" y="14858"/>
                </a:lnTo>
                <a:lnTo>
                  <a:pt x="280797" y="9016"/>
                </a:lnTo>
                <a:lnTo>
                  <a:pt x="277494" y="4444"/>
                </a:lnTo>
                <a:close/>
              </a:path>
              <a:path w="281939" h="208279">
                <a:moveTo>
                  <a:pt x="277113" y="195198"/>
                </a:moveTo>
                <a:lnTo>
                  <a:pt x="4953" y="195198"/>
                </a:lnTo>
                <a:lnTo>
                  <a:pt x="9525" y="198119"/>
                </a:lnTo>
                <a:lnTo>
                  <a:pt x="15367" y="199389"/>
                </a:lnTo>
                <a:lnTo>
                  <a:pt x="266573" y="199389"/>
                </a:lnTo>
                <a:lnTo>
                  <a:pt x="272542" y="198119"/>
                </a:lnTo>
                <a:lnTo>
                  <a:pt x="277113" y="195198"/>
                </a:lnTo>
                <a:close/>
              </a:path>
              <a:path w="281939" h="208279">
                <a:moveTo>
                  <a:pt x="277113" y="186689"/>
                </a:moveTo>
                <a:lnTo>
                  <a:pt x="276732" y="188594"/>
                </a:lnTo>
                <a:lnTo>
                  <a:pt x="274319" y="192023"/>
                </a:lnTo>
                <a:lnTo>
                  <a:pt x="270763" y="194309"/>
                </a:lnTo>
                <a:lnTo>
                  <a:pt x="266573" y="195071"/>
                </a:lnTo>
                <a:lnTo>
                  <a:pt x="277113" y="195071"/>
                </a:lnTo>
                <a:lnTo>
                  <a:pt x="277113" y="186689"/>
                </a:lnTo>
                <a:close/>
              </a:path>
              <a:path w="281939" h="208279">
                <a:moveTo>
                  <a:pt x="277241" y="4190"/>
                </a:moveTo>
                <a:lnTo>
                  <a:pt x="266573" y="4190"/>
                </a:lnTo>
                <a:lnTo>
                  <a:pt x="270763" y="5079"/>
                </a:lnTo>
                <a:lnTo>
                  <a:pt x="274319" y="7365"/>
                </a:lnTo>
                <a:lnTo>
                  <a:pt x="276732" y="10667"/>
                </a:lnTo>
                <a:lnTo>
                  <a:pt x="277494" y="14858"/>
                </a:lnTo>
                <a:lnTo>
                  <a:pt x="277494" y="4317"/>
                </a:lnTo>
                <a:lnTo>
                  <a:pt x="277241" y="41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1602739" y="4810759"/>
            <a:ext cx="129540" cy="736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625600" y="3020060"/>
            <a:ext cx="45720" cy="10160"/>
          </a:xfrm>
          <a:custGeom>
            <a:avLst/>
            <a:gdLst/>
            <a:ahLst/>
            <a:cxnLst/>
            <a:rect l="l" t="t" r="r" b="b"/>
            <a:pathLst>
              <a:path w="45719" h="10160">
                <a:moveTo>
                  <a:pt x="43306" y="0"/>
                </a:moveTo>
                <a:lnTo>
                  <a:pt x="2286" y="0"/>
                </a:lnTo>
                <a:lnTo>
                  <a:pt x="0" y="2159"/>
                </a:lnTo>
                <a:lnTo>
                  <a:pt x="0" y="7492"/>
                </a:lnTo>
                <a:lnTo>
                  <a:pt x="2286" y="9651"/>
                </a:lnTo>
                <a:lnTo>
                  <a:pt x="43306" y="9651"/>
                </a:lnTo>
                <a:lnTo>
                  <a:pt x="45593" y="7492"/>
                </a:lnTo>
                <a:lnTo>
                  <a:pt x="45593" y="2159"/>
                </a:lnTo>
                <a:lnTo>
                  <a:pt x="4330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691513" y="3020060"/>
            <a:ext cx="40640" cy="10160"/>
          </a:xfrm>
          <a:custGeom>
            <a:avLst/>
            <a:gdLst/>
            <a:ahLst/>
            <a:cxnLst/>
            <a:rect l="l" t="t" r="r" b="b"/>
            <a:pathLst>
              <a:path w="40639" h="10160">
                <a:moveTo>
                  <a:pt x="38226" y="0"/>
                </a:moveTo>
                <a:lnTo>
                  <a:pt x="2286" y="0"/>
                </a:lnTo>
                <a:lnTo>
                  <a:pt x="0" y="2159"/>
                </a:lnTo>
                <a:lnTo>
                  <a:pt x="0" y="7492"/>
                </a:lnTo>
                <a:lnTo>
                  <a:pt x="2286" y="9651"/>
                </a:lnTo>
                <a:lnTo>
                  <a:pt x="38226" y="9651"/>
                </a:lnTo>
                <a:lnTo>
                  <a:pt x="40512" y="7492"/>
                </a:lnTo>
                <a:lnTo>
                  <a:pt x="40512" y="2159"/>
                </a:lnTo>
                <a:lnTo>
                  <a:pt x="3822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755139" y="4813300"/>
            <a:ext cx="71119" cy="7111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798320" y="3020567"/>
            <a:ext cx="35560" cy="10160"/>
          </a:xfrm>
          <a:custGeom>
            <a:avLst/>
            <a:gdLst/>
            <a:ahLst/>
            <a:cxnLst/>
            <a:rect l="l" t="t" r="r" b="b"/>
            <a:pathLst>
              <a:path w="35560" h="10160">
                <a:moveTo>
                  <a:pt x="33274" y="0"/>
                </a:moveTo>
                <a:lnTo>
                  <a:pt x="2286" y="0"/>
                </a:lnTo>
                <a:lnTo>
                  <a:pt x="0" y="2159"/>
                </a:lnTo>
                <a:lnTo>
                  <a:pt x="0" y="7493"/>
                </a:lnTo>
                <a:lnTo>
                  <a:pt x="2286" y="9652"/>
                </a:lnTo>
                <a:lnTo>
                  <a:pt x="33274" y="9652"/>
                </a:lnTo>
                <a:lnTo>
                  <a:pt x="35560" y="7493"/>
                </a:lnTo>
                <a:lnTo>
                  <a:pt x="35560" y="2159"/>
                </a:lnTo>
                <a:lnTo>
                  <a:pt x="332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584960" y="2788920"/>
            <a:ext cx="248920" cy="241300"/>
          </a:xfrm>
          <a:custGeom>
            <a:avLst/>
            <a:gdLst/>
            <a:ahLst/>
            <a:cxnLst/>
            <a:rect l="l" t="t" r="r" b="b"/>
            <a:pathLst>
              <a:path w="248919" h="241300">
                <a:moveTo>
                  <a:pt x="35559" y="1777"/>
                </a:moveTo>
                <a:lnTo>
                  <a:pt x="33528" y="2412"/>
                </a:lnTo>
                <a:lnTo>
                  <a:pt x="27940" y="3428"/>
                </a:lnTo>
                <a:lnTo>
                  <a:pt x="26162" y="4571"/>
                </a:lnTo>
                <a:lnTo>
                  <a:pt x="24130" y="5206"/>
                </a:lnTo>
                <a:lnTo>
                  <a:pt x="18161" y="9651"/>
                </a:lnTo>
                <a:lnTo>
                  <a:pt x="13334" y="12700"/>
                </a:lnTo>
                <a:lnTo>
                  <a:pt x="12573" y="13969"/>
                </a:lnTo>
                <a:lnTo>
                  <a:pt x="11430" y="14731"/>
                </a:lnTo>
                <a:lnTo>
                  <a:pt x="6731" y="22097"/>
                </a:lnTo>
                <a:lnTo>
                  <a:pt x="3556" y="26542"/>
                </a:lnTo>
                <a:lnTo>
                  <a:pt x="3428" y="27304"/>
                </a:lnTo>
                <a:lnTo>
                  <a:pt x="3048" y="27939"/>
                </a:lnTo>
                <a:lnTo>
                  <a:pt x="0" y="43433"/>
                </a:lnTo>
                <a:lnTo>
                  <a:pt x="0" y="239140"/>
                </a:lnTo>
                <a:lnTo>
                  <a:pt x="2286" y="241300"/>
                </a:lnTo>
                <a:lnTo>
                  <a:pt x="7874" y="241300"/>
                </a:lnTo>
                <a:lnTo>
                  <a:pt x="10159" y="239140"/>
                </a:lnTo>
                <a:lnTo>
                  <a:pt x="10159" y="236474"/>
                </a:lnTo>
                <a:lnTo>
                  <a:pt x="12827" y="223900"/>
                </a:lnTo>
                <a:lnTo>
                  <a:pt x="27559" y="209295"/>
                </a:lnTo>
                <a:lnTo>
                  <a:pt x="10159" y="209295"/>
                </a:lnTo>
                <a:lnTo>
                  <a:pt x="10159" y="43433"/>
                </a:lnTo>
                <a:lnTo>
                  <a:pt x="19303" y="21335"/>
                </a:lnTo>
                <a:lnTo>
                  <a:pt x="35559" y="11556"/>
                </a:lnTo>
                <a:lnTo>
                  <a:pt x="35559" y="1777"/>
                </a:lnTo>
                <a:close/>
              </a:path>
              <a:path w="248919" h="241300">
                <a:moveTo>
                  <a:pt x="41528" y="253"/>
                </a:moveTo>
                <a:lnTo>
                  <a:pt x="40005" y="380"/>
                </a:lnTo>
                <a:lnTo>
                  <a:pt x="35559" y="1777"/>
                </a:lnTo>
                <a:lnTo>
                  <a:pt x="35559" y="194182"/>
                </a:lnTo>
                <a:lnTo>
                  <a:pt x="35306" y="194182"/>
                </a:lnTo>
                <a:lnTo>
                  <a:pt x="33528" y="194817"/>
                </a:lnTo>
                <a:lnTo>
                  <a:pt x="28193" y="196468"/>
                </a:lnTo>
                <a:lnTo>
                  <a:pt x="27051" y="197103"/>
                </a:lnTo>
                <a:lnTo>
                  <a:pt x="25781" y="197484"/>
                </a:lnTo>
                <a:lnTo>
                  <a:pt x="23876" y="198500"/>
                </a:lnTo>
                <a:lnTo>
                  <a:pt x="21336" y="199770"/>
                </a:lnTo>
                <a:lnTo>
                  <a:pt x="18923" y="201421"/>
                </a:lnTo>
                <a:lnTo>
                  <a:pt x="17145" y="202564"/>
                </a:lnTo>
                <a:lnTo>
                  <a:pt x="15367" y="204088"/>
                </a:lnTo>
                <a:lnTo>
                  <a:pt x="10159" y="209295"/>
                </a:lnTo>
                <a:lnTo>
                  <a:pt x="27559" y="209295"/>
                </a:lnTo>
                <a:lnTo>
                  <a:pt x="30480" y="206375"/>
                </a:lnTo>
                <a:lnTo>
                  <a:pt x="45720" y="202691"/>
                </a:lnTo>
                <a:lnTo>
                  <a:pt x="246634" y="202691"/>
                </a:lnTo>
                <a:lnTo>
                  <a:pt x="248920" y="200532"/>
                </a:lnTo>
                <a:lnTo>
                  <a:pt x="248920" y="193039"/>
                </a:lnTo>
                <a:lnTo>
                  <a:pt x="45720" y="193039"/>
                </a:lnTo>
                <a:lnTo>
                  <a:pt x="45720" y="9651"/>
                </a:lnTo>
                <a:lnTo>
                  <a:pt x="238759" y="9651"/>
                </a:lnTo>
                <a:lnTo>
                  <a:pt x="238759" y="634"/>
                </a:lnTo>
                <a:lnTo>
                  <a:pt x="42798" y="634"/>
                </a:lnTo>
                <a:lnTo>
                  <a:pt x="41528" y="253"/>
                </a:lnTo>
                <a:close/>
              </a:path>
              <a:path w="248919" h="241300">
                <a:moveTo>
                  <a:pt x="246634" y="0"/>
                </a:moveTo>
                <a:lnTo>
                  <a:pt x="238759" y="0"/>
                </a:lnTo>
                <a:lnTo>
                  <a:pt x="238759" y="193039"/>
                </a:lnTo>
                <a:lnTo>
                  <a:pt x="248920" y="193039"/>
                </a:lnTo>
                <a:lnTo>
                  <a:pt x="248920" y="2158"/>
                </a:lnTo>
                <a:lnTo>
                  <a:pt x="246634" y="0"/>
                </a:lnTo>
                <a:close/>
              </a:path>
              <a:path w="248919" h="241300">
                <a:moveTo>
                  <a:pt x="238759" y="0"/>
                </a:moveTo>
                <a:lnTo>
                  <a:pt x="45720" y="0"/>
                </a:lnTo>
                <a:lnTo>
                  <a:pt x="42798" y="634"/>
                </a:lnTo>
                <a:lnTo>
                  <a:pt x="238759" y="634"/>
                </a:lnTo>
                <a:lnTo>
                  <a:pt x="2387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584960" y="2821939"/>
            <a:ext cx="45720" cy="15493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661160" y="3020060"/>
            <a:ext cx="40639" cy="5842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645920" y="2811779"/>
            <a:ext cx="162560" cy="154940"/>
          </a:xfrm>
          <a:custGeom>
            <a:avLst/>
            <a:gdLst/>
            <a:ahLst/>
            <a:cxnLst/>
            <a:rect l="l" t="t" r="r" b="b"/>
            <a:pathLst>
              <a:path w="162560" h="154939">
                <a:moveTo>
                  <a:pt x="81280" y="0"/>
                </a:moveTo>
                <a:lnTo>
                  <a:pt x="33274" y="14986"/>
                </a:lnTo>
                <a:lnTo>
                  <a:pt x="4063" y="52959"/>
                </a:lnTo>
                <a:lnTo>
                  <a:pt x="0" y="77470"/>
                </a:lnTo>
                <a:lnTo>
                  <a:pt x="4063" y="101854"/>
                </a:lnTo>
                <a:lnTo>
                  <a:pt x="15748" y="123062"/>
                </a:lnTo>
                <a:lnTo>
                  <a:pt x="33274" y="139954"/>
                </a:lnTo>
                <a:lnTo>
                  <a:pt x="55625" y="151003"/>
                </a:lnTo>
                <a:lnTo>
                  <a:pt x="81280" y="154940"/>
                </a:lnTo>
                <a:lnTo>
                  <a:pt x="106934" y="151003"/>
                </a:lnTo>
                <a:lnTo>
                  <a:pt x="118618" y="145287"/>
                </a:lnTo>
                <a:lnTo>
                  <a:pt x="81280" y="145287"/>
                </a:lnTo>
                <a:lnTo>
                  <a:pt x="53593" y="139954"/>
                </a:lnTo>
                <a:lnTo>
                  <a:pt x="30987" y="125349"/>
                </a:lnTo>
                <a:lnTo>
                  <a:pt x="15875" y="103759"/>
                </a:lnTo>
                <a:lnTo>
                  <a:pt x="10160" y="77470"/>
                </a:lnTo>
                <a:lnTo>
                  <a:pt x="15875" y="51054"/>
                </a:lnTo>
                <a:lnTo>
                  <a:pt x="30987" y="29591"/>
                </a:lnTo>
                <a:lnTo>
                  <a:pt x="53593" y="14986"/>
                </a:lnTo>
                <a:lnTo>
                  <a:pt x="81280" y="9652"/>
                </a:lnTo>
                <a:lnTo>
                  <a:pt x="118495" y="9652"/>
                </a:lnTo>
                <a:lnTo>
                  <a:pt x="106934" y="3937"/>
                </a:lnTo>
                <a:lnTo>
                  <a:pt x="81280" y="0"/>
                </a:lnTo>
                <a:close/>
              </a:path>
              <a:path w="162560" h="154939">
                <a:moveTo>
                  <a:pt x="152400" y="41910"/>
                </a:moveTo>
                <a:lnTo>
                  <a:pt x="152400" y="77470"/>
                </a:lnTo>
                <a:lnTo>
                  <a:pt x="146812" y="103759"/>
                </a:lnTo>
                <a:lnTo>
                  <a:pt x="131572" y="125349"/>
                </a:lnTo>
                <a:lnTo>
                  <a:pt x="108838" y="139954"/>
                </a:lnTo>
                <a:lnTo>
                  <a:pt x="81280" y="145287"/>
                </a:lnTo>
                <a:lnTo>
                  <a:pt x="118618" y="145287"/>
                </a:lnTo>
                <a:lnTo>
                  <a:pt x="129286" y="139954"/>
                </a:lnTo>
                <a:lnTo>
                  <a:pt x="146812" y="123062"/>
                </a:lnTo>
                <a:lnTo>
                  <a:pt x="158369" y="101854"/>
                </a:lnTo>
                <a:lnTo>
                  <a:pt x="162560" y="77470"/>
                </a:lnTo>
                <a:lnTo>
                  <a:pt x="158369" y="52959"/>
                </a:lnTo>
                <a:lnTo>
                  <a:pt x="152400" y="41910"/>
                </a:lnTo>
                <a:close/>
              </a:path>
              <a:path w="162560" h="154939">
                <a:moveTo>
                  <a:pt x="118495" y="9652"/>
                </a:moveTo>
                <a:lnTo>
                  <a:pt x="81280" y="9652"/>
                </a:lnTo>
                <a:lnTo>
                  <a:pt x="108838" y="14986"/>
                </a:lnTo>
                <a:lnTo>
                  <a:pt x="131572" y="29591"/>
                </a:lnTo>
                <a:lnTo>
                  <a:pt x="146812" y="51054"/>
                </a:lnTo>
                <a:lnTo>
                  <a:pt x="152400" y="77470"/>
                </a:lnTo>
                <a:lnTo>
                  <a:pt x="152400" y="41910"/>
                </a:lnTo>
                <a:lnTo>
                  <a:pt x="129286" y="14986"/>
                </a:lnTo>
                <a:lnTo>
                  <a:pt x="118495" y="965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584960" y="2981198"/>
            <a:ext cx="248920" cy="87630"/>
          </a:xfrm>
          <a:custGeom>
            <a:avLst/>
            <a:gdLst/>
            <a:ahLst/>
            <a:cxnLst/>
            <a:rect l="l" t="t" r="r" b="b"/>
            <a:pathLst>
              <a:path w="248919" h="87630">
                <a:moveTo>
                  <a:pt x="238759" y="0"/>
                </a:moveTo>
                <a:lnTo>
                  <a:pt x="45720" y="0"/>
                </a:lnTo>
                <a:lnTo>
                  <a:pt x="27940" y="3428"/>
                </a:lnTo>
                <a:lnTo>
                  <a:pt x="13334" y="12826"/>
                </a:lnTo>
                <a:lnTo>
                  <a:pt x="3556" y="26669"/>
                </a:lnTo>
                <a:lnTo>
                  <a:pt x="0" y="43561"/>
                </a:lnTo>
                <a:lnTo>
                  <a:pt x="3556" y="60451"/>
                </a:lnTo>
                <a:lnTo>
                  <a:pt x="13334" y="74422"/>
                </a:lnTo>
                <a:lnTo>
                  <a:pt x="27940" y="83692"/>
                </a:lnTo>
                <a:lnTo>
                  <a:pt x="45720" y="87122"/>
                </a:lnTo>
                <a:lnTo>
                  <a:pt x="84073" y="87122"/>
                </a:lnTo>
                <a:lnTo>
                  <a:pt x="86359" y="84962"/>
                </a:lnTo>
                <a:lnTo>
                  <a:pt x="86359" y="77469"/>
                </a:lnTo>
                <a:lnTo>
                  <a:pt x="45720" y="77469"/>
                </a:lnTo>
                <a:lnTo>
                  <a:pt x="31877" y="74802"/>
                </a:lnTo>
                <a:lnTo>
                  <a:pt x="20574" y="67563"/>
                </a:lnTo>
                <a:lnTo>
                  <a:pt x="12953" y="56768"/>
                </a:lnTo>
                <a:lnTo>
                  <a:pt x="10159" y="43561"/>
                </a:lnTo>
                <a:lnTo>
                  <a:pt x="12953" y="30479"/>
                </a:lnTo>
                <a:lnTo>
                  <a:pt x="20574" y="19685"/>
                </a:lnTo>
                <a:lnTo>
                  <a:pt x="31877" y="12446"/>
                </a:lnTo>
                <a:lnTo>
                  <a:pt x="45720" y="9651"/>
                </a:lnTo>
                <a:lnTo>
                  <a:pt x="238759" y="9651"/>
                </a:lnTo>
                <a:lnTo>
                  <a:pt x="238759" y="0"/>
                </a:lnTo>
                <a:close/>
              </a:path>
              <a:path w="248919" h="87630">
                <a:moveTo>
                  <a:pt x="116840" y="48387"/>
                </a:moveTo>
                <a:lnTo>
                  <a:pt x="106679" y="48387"/>
                </a:lnTo>
                <a:lnTo>
                  <a:pt x="106679" y="84962"/>
                </a:lnTo>
                <a:lnTo>
                  <a:pt x="108965" y="87122"/>
                </a:lnTo>
                <a:lnTo>
                  <a:pt x="246634" y="87122"/>
                </a:lnTo>
                <a:lnTo>
                  <a:pt x="248920" y="84962"/>
                </a:lnTo>
                <a:lnTo>
                  <a:pt x="248920" y="77469"/>
                </a:lnTo>
                <a:lnTo>
                  <a:pt x="116840" y="77469"/>
                </a:lnTo>
                <a:lnTo>
                  <a:pt x="116840" y="67817"/>
                </a:lnTo>
                <a:lnTo>
                  <a:pt x="238759" y="67817"/>
                </a:lnTo>
                <a:lnTo>
                  <a:pt x="238759" y="58038"/>
                </a:lnTo>
                <a:lnTo>
                  <a:pt x="116840" y="58038"/>
                </a:lnTo>
                <a:lnTo>
                  <a:pt x="116840" y="48387"/>
                </a:lnTo>
                <a:close/>
              </a:path>
              <a:path w="248919" h="87630">
                <a:moveTo>
                  <a:pt x="238759" y="19430"/>
                </a:moveTo>
                <a:lnTo>
                  <a:pt x="45720" y="19430"/>
                </a:lnTo>
                <a:lnTo>
                  <a:pt x="35814" y="21336"/>
                </a:lnTo>
                <a:lnTo>
                  <a:pt x="27812" y="26542"/>
                </a:lnTo>
                <a:lnTo>
                  <a:pt x="22225" y="34162"/>
                </a:lnTo>
                <a:lnTo>
                  <a:pt x="20320" y="43561"/>
                </a:lnTo>
                <a:lnTo>
                  <a:pt x="22225" y="52959"/>
                </a:lnTo>
                <a:lnTo>
                  <a:pt x="27812" y="60705"/>
                </a:lnTo>
                <a:lnTo>
                  <a:pt x="35814" y="65912"/>
                </a:lnTo>
                <a:lnTo>
                  <a:pt x="45720" y="67817"/>
                </a:lnTo>
                <a:lnTo>
                  <a:pt x="76200" y="67817"/>
                </a:lnTo>
                <a:lnTo>
                  <a:pt x="76200" y="77469"/>
                </a:lnTo>
                <a:lnTo>
                  <a:pt x="86359" y="77469"/>
                </a:lnTo>
                <a:lnTo>
                  <a:pt x="86359" y="58038"/>
                </a:lnTo>
                <a:lnTo>
                  <a:pt x="45720" y="58038"/>
                </a:lnTo>
                <a:lnTo>
                  <a:pt x="39878" y="56896"/>
                </a:lnTo>
                <a:lnTo>
                  <a:pt x="34925" y="53848"/>
                </a:lnTo>
                <a:lnTo>
                  <a:pt x="31750" y="49275"/>
                </a:lnTo>
                <a:lnTo>
                  <a:pt x="30480" y="43561"/>
                </a:lnTo>
                <a:lnTo>
                  <a:pt x="31750" y="37973"/>
                </a:lnTo>
                <a:lnTo>
                  <a:pt x="34925" y="33400"/>
                </a:lnTo>
                <a:lnTo>
                  <a:pt x="39878" y="30225"/>
                </a:lnTo>
                <a:lnTo>
                  <a:pt x="45720" y="29082"/>
                </a:lnTo>
                <a:lnTo>
                  <a:pt x="238759" y="29082"/>
                </a:lnTo>
                <a:lnTo>
                  <a:pt x="238759" y="19430"/>
                </a:lnTo>
                <a:close/>
              </a:path>
              <a:path w="248919" h="87630">
                <a:moveTo>
                  <a:pt x="246634" y="0"/>
                </a:moveTo>
                <a:lnTo>
                  <a:pt x="238759" y="0"/>
                </a:lnTo>
                <a:lnTo>
                  <a:pt x="238759" y="77469"/>
                </a:lnTo>
                <a:lnTo>
                  <a:pt x="248920" y="77469"/>
                </a:lnTo>
                <a:lnTo>
                  <a:pt x="248920" y="2159"/>
                </a:lnTo>
                <a:lnTo>
                  <a:pt x="246634" y="0"/>
                </a:lnTo>
                <a:close/>
              </a:path>
              <a:path w="248919" h="87630">
                <a:moveTo>
                  <a:pt x="114553" y="38735"/>
                </a:moveTo>
                <a:lnTo>
                  <a:pt x="78485" y="38735"/>
                </a:lnTo>
                <a:lnTo>
                  <a:pt x="76200" y="40893"/>
                </a:lnTo>
                <a:lnTo>
                  <a:pt x="76200" y="58038"/>
                </a:lnTo>
                <a:lnTo>
                  <a:pt x="86359" y="58038"/>
                </a:lnTo>
                <a:lnTo>
                  <a:pt x="86359" y="48387"/>
                </a:lnTo>
                <a:lnTo>
                  <a:pt x="116840" y="48387"/>
                </a:lnTo>
                <a:lnTo>
                  <a:pt x="116840" y="40893"/>
                </a:lnTo>
                <a:lnTo>
                  <a:pt x="114553" y="387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676400" y="2842260"/>
            <a:ext cx="101600" cy="8636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980940" y="4711700"/>
            <a:ext cx="50800" cy="4826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050409" y="4877180"/>
            <a:ext cx="26034" cy="26034"/>
          </a:xfrm>
          <a:custGeom>
            <a:avLst/>
            <a:gdLst/>
            <a:ahLst/>
            <a:cxnLst/>
            <a:rect l="l" t="t" r="r" b="b"/>
            <a:pathLst>
              <a:path w="26035" h="26035">
                <a:moveTo>
                  <a:pt x="18668" y="0"/>
                </a:moveTo>
                <a:lnTo>
                  <a:pt x="2793" y="12319"/>
                </a:lnTo>
                <a:lnTo>
                  <a:pt x="0" y="16383"/>
                </a:lnTo>
                <a:lnTo>
                  <a:pt x="888" y="21082"/>
                </a:lnTo>
                <a:lnTo>
                  <a:pt x="8254" y="25654"/>
                </a:lnTo>
                <a:lnTo>
                  <a:pt x="13080" y="24638"/>
                </a:lnTo>
                <a:lnTo>
                  <a:pt x="25653" y="6731"/>
                </a:lnTo>
                <a:lnTo>
                  <a:pt x="25526" y="4318"/>
                </a:lnTo>
                <a:lnTo>
                  <a:pt x="22098" y="381"/>
                </a:lnTo>
                <a:lnTo>
                  <a:pt x="186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039359" y="4848478"/>
            <a:ext cx="62865" cy="15240"/>
          </a:xfrm>
          <a:custGeom>
            <a:avLst/>
            <a:gdLst/>
            <a:ahLst/>
            <a:cxnLst/>
            <a:rect l="l" t="t" r="r" b="b"/>
            <a:pathLst>
              <a:path w="62864" h="15239">
                <a:moveTo>
                  <a:pt x="44450" y="0"/>
                </a:moveTo>
                <a:lnTo>
                  <a:pt x="14477" y="0"/>
                </a:lnTo>
                <a:lnTo>
                  <a:pt x="0" y="14732"/>
                </a:lnTo>
                <a:lnTo>
                  <a:pt x="62611" y="14732"/>
                </a:lnTo>
                <a:lnTo>
                  <a:pt x="57657" y="11684"/>
                </a:lnTo>
                <a:lnTo>
                  <a:pt x="52959" y="8128"/>
                </a:lnTo>
                <a:lnTo>
                  <a:pt x="48513" y="4191"/>
                </a:lnTo>
                <a:lnTo>
                  <a:pt x="444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088509" y="4754879"/>
            <a:ext cx="32384" cy="31115"/>
          </a:xfrm>
          <a:custGeom>
            <a:avLst/>
            <a:gdLst/>
            <a:ahLst/>
            <a:cxnLst/>
            <a:rect l="l" t="t" r="r" b="b"/>
            <a:pathLst>
              <a:path w="32385" h="31114">
                <a:moveTo>
                  <a:pt x="32385" y="0"/>
                </a:moveTo>
                <a:lnTo>
                  <a:pt x="21843" y="5080"/>
                </a:lnTo>
                <a:lnTo>
                  <a:pt x="12700" y="12065"/>
                </a:lnTo>
                <a:lnTo>
                  <a:pt x="5333" y="20828"/>
                </a:lnTo>
                <a:lnTo>
                  <a:pt x="0" y="30861"/>
                </a:lnTo>
                <a:lnTo>
                  <a:pt x="32385" y="30861"/>
                </a:lnTo>
                <a:lnTo>
                  <a:pt x="323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070475" y="4873371"/>
            <a:ext cx="141605" cy="114935"/>
          </a:xfrm>
          <a:custGeom>
            <a:avLst/>
            <a:gdLst/>
            <a:ahLst/>
            <a:cxnLst/>
            <a:rect l="l" t="t" r="r" b="b"/>
            <a:pathLst>
              <a:path w="141604" h="114935">
                <a:moveTo>
                  <a:pt x="118110" y="0"/>
                </a:moveTo>
                <a:lnTo>
                  <a:pt x="22987" y="0"/>
                </a:lnTo>
                <a:lnTo>
                  <a:pt x="19685" y="2539"/>
                </a:lnTo>
                <a:lnTo>
                  <a:pt x="0" y="109473"/>
                </a:lnTo>
                <a:lnTo>
                  <a:pt x="2794" y="113283"/>
                </a:lnTo>
                <a:lnTo>
                  <a:pt x="11302" y="114680"/>
                </a:lnTo>
                <a:lnTo>
                  <a:pt x="15366" y="112013"/>
                </a:lnTo>
                <a:lnTo>
                  <a:pt x="33274" y="14731"/>
                </a:lnTo>
                <a:lnTo>
                  <a:pt x="123543" y="14731"/>
                </a:lnTo>
                <a:lnTo>
                  <a:pt x="121285" y="2539"/>
                </a:lnTo>
                <a:lnTo>
                  <a:pt x="118110" y="0"/>
                </a:lnTo>
                <a:close/>
              </a:path>
              <a:path w="141604" h="114935">
                <a:moveTo>
                  <a:pt x="123543" y="14731"/>
                </a:moveTo>
                <a:lnTo>
                  <a:pt x="107696" y="14731"/>
                </a:lnTo>
                <a:lnTo>
                  <a:pt x="125729" y="112013"/>
                </a:lnTo>
                <a:lnTo>
                  <a:pt x="129794" y="114680"/>
                </a:lnTo>
                <a:lnTo>
                  <a:pt x="138175" y="113283"/>
                </a:lnTo>
                <a:lnTo>
                  <a:pt x="141097" y="109473"/>
                </a:lnTo>
                <a:lnTo>
                  <a:pt x="123543" y="147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031740" y="4912359"/>
            <a:ext cx="40639" cy="6350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077459" y="4744720"/>
            <a:ext cx="124460" cy="1168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930140" y="4762500"/>
            <a:ext cx="114935" cy="226060"/>
          </a:xfrm>
          <a:custGeom>
            <a:avLst/>
            <a:gdLst/>
            <a:ahLst/>
            <a:cxnLst/>
            <a:rect l="l" t="t" r="r" b="b"/>
            <a:pathLst>
              <a:path w="114935" h="226060">
                <a:moveTo>
                  <a:pt x="42163" y="0"/>
                </a:moveTo>
                <a:lnTo>
                  <a:pt x="36068" y="2031"/>
                </a:lnTo>
                <a:lnTo>
                  <a:pt x="31114" y="6095"/>
                </a:lnTo>
                <a:lnTo>
                  <a:pt x="28067" y="11811"/>
                </a:lnTo>
                <a:lnTo>
                  <a:pt x="19176" y="46481"/>
                </a:lnTo>
                <a:lnTo>
                  <a:pt x="13843" y="66167"/>
                </a:lnTo>
                <a:lnTo>
                  <a:pt x="10033" y="78358"/>
                </a:lnTo>
                <a:lnTo>
                  <a:pt x="4318" y="93725"/>
                </a:lnTo>
                <a:lnTo>
                  <a:pt x="3937" y="97536"/>
                </a:lnTo>
                <a:lnTo>
                  <a:pt x="24511" y="140588"/>
                </a:lnTo>
                <a:lnTo>
                  <a:pt x="635" y="208533"/>
                </a:lnTo>
                <a:lnTo>
                  <a:pt x="0" y="213741"/>
                </a:lnTo>
                <a:lnTo>
                  <a:pt x="12319" y="225679"/>
                </a:lnTo>
                <a:lnTo>
                  <a:pt x="13715" y="225679"/>
                </a:lnTo>
                <a:lnTo>
                  <a:pt x="53339" y="140843"/>
                </a:lnTo>
                <a:lnTo>
                  <a:pt x="53212" y="137413"/>
                </a:lnTo>
                <a:lnTo>
                  <a:pt x="37464" y="104393"/>
                </a:lnTo>
                <a:lnTo>
                  <a:pt x="37592" y="103250"/>
                </a:lnTo>
                <a:lnTo>
                  <a:pt x="38988" y="101726"/>
                </a:lnTo>
                <a:lnTo>
                  <a:pt x="40132" y="101345"/>
                </a:lnTo>
                <a:lnTo>
                  <a:pt x="72794" y="101345"/>
                </a:lnTo>
                <a:lnTo>
                  <a:pt x="70612" y="97155"/>
                </a:lnTo>
                <a:lnTo>
                  <a:pt x="71882" y="92837"/>
                </a:lnTo>
                <a:lnTo>
                  <a:pt x="46355" y="83185"/>
                </a:lnTo>
                <a:lnTo>
                  <a:pt x="37973" y="69342"/>
                </a:lnTo>
                <a:lnTo>
                  <a:pt x="39370" y="33527"/>
                </a:lnTo>
                <a:lnTo>
                  <a:pt x="62945" y="33527"/>
                </a:lnTo>
                <a:lnTo>
                  <a:pt x="60833" y="25781"/>
                </a:lnTo>
                <a:lnTo>
                  <a:pt x="90550" y="25781"/>
                </a:lnTo>
                <a:lnTo>
                  <a:pt x="90805" y="21462"/>
                </a:lnTo>
                <a:lnTo>
                  <a:pt x="88773" y="15620"/>
                </a:lnTo>
                <a:lnTo>
                  <a:pt x="84455" y="10922"/>
                </a:lnTo>
                <a:lnTo>
                  <a:pt x="78359" y="8000"/>
                </a:lnTo>
                <a:lnTo>
                  <a:pt x="49022" y="381"/>
                </a:lnTo>
                <a:lnTo>
                  <a:pt x="42163" y="0"/>
                </a:lnTo>
                <a:close/>
              </a:path>
              <a:path w="114935" h="226060">
                <a:moveTo>
                  <a:pt x="72794" y="101345"/>
                </a:moveTo>
                <a:lnTo>
                  <a:pt x="40132" y="101345"/>
                </a:lnTo>
                <a:lnTo>
                  <a:pt x="42037" y="101854"/>
                </a:lnTo>
                <a:lnTo>
                  <a:pt x="42672" y="102362"/>
                </a:lnTo>
                <a:lnTo>
                  <a:pt x="62737" y="140843"/>
                </a:lnTo>
                <a:lnTo>
                  <a:pt x="62737" y="212598"/>
                </a:lnTo>
                <a:lnTo>
                  <a:pt x="63754" y="217805"/>
                </a:lnTo>
                <a:lnTo>
                  <a:pt x="66801" y="221869"/>
                </a:lnTo>
                <a:lnTo>
                  <a:pt x="71120" y="224662"/>
                </a:lnTo>
                <a:lnTo>
                  <a:pt x="76454" y="225679"/>
                </a:lnTo>
                <a:lnTo>
                  <a:pt x="81787" y="224662"/>
                </a:lnTo>
                <a:lnTo>
                  <a:pt x="86233" y="221869"/>
                </a:lnTo>
                <a:lnTo>
                  <a:pt x="89154" y="217805"/>
                </a:lnTo>
                <a:lnTo>
                  <a:pt x="90170" y="212598"/>
                </a:lnTo>
                <a:lnTo>
                  <a:pt x="90170" y="135762"/>
                </a:lnTo>
                <a:lnTo>
                  <a:pt x="89662" y="133731"/>
                </a:lnTo>
                <a:lnTo>
                  <a:pt x="72794" y="101345"/>
                </a:lnTo>
                <a:close/>
              </a:path>
              <a:path w="114935" h="226060">
                <a:moveTo>
                  <a:pt x="62945" y="33527"/>
                </a:moveTo>
                <a:lnTo>
                  <a:pt x="39370" y="33527"/>
                </a:lnTo>
                <a:lnTo>
                  <a:pt x="49911" y="72643"/>
                </a:lnTo>
                <a:lnTo>
                  <a:pt x="52705" y="75437"/>
                </a:lnTo>
                <a:lnTo>
                  <a:pt x="99568" y="90931"/>
                </a:lnTo>
                <a:lnTo>
                  <a:pt x="104012" y="91439"/>
                </a:lnTo>
                <a:lnTo>
                  <a:pt x="108204" y="90424"/>
                </a:lnTo>
                <a:lnTo>
                  <a:pt x="111760" y="87883"/>
                </a:lnTo>
                <a:lnTo>
                  <a:pt x="114046" y="84200"/>
                </a:lnTo>
                <a:lnTo>
                  <a:pt x="114681" y="79882"/>
                </a:lnTo>
                <a:lnTo>
                  <a:pt x="113537" y="75818"/>
                </a:lnTo>
                <a:lnTo>
                  <a:pt x="110871" y="72517"/>
                </a:lnTo>
                <a:lnTo>
                  <a:pt x="107061" y="70357"/>
                </a:lnTo>
                <a:lnTo>
                  <a:pt x="69596" y="57912"/>
                </a:lnTo>
                <a:lnTo>
                  <a:pt x="62945" y="33527"/>
                </a:lnTo>
                <a:close/>
              </a:path>
              <a:path w="114935" h="226060">
                <a:moveTo>
                  <a:pt x="90550" y="25781"/>
                </a:moveTo>
                <a:lnTo>
                  <a:pt x="60833" y="25781"/>
                </a:lnTo>
                <a:lnTo>
                  <a:pt x="77088" y="49402"/>
                </a:lnTo>
                <a:lnTo>
                  <a:pt x="83693" y="51562"/>
                </a:lnTo>
                <a:lnTo>
                  <a:pt x="90424" y="27939"/>
                </a:lnTo>
                <a:lnTo>
                  <a:pt x="90550" y="257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754494" y="2971419"/>
            <a:ext cx="36195" cy="10160"/>
          </a:xfrm>
          <a:custGeom>
            <a:avLst/>
            <a:gdLst/>
            <a:ahLst/>
            <a:cxnLst/>
            <a:rect l="l" t="t" r="r" b="b"/>
            <a:pathLst>
              <a:path w="36195" h="10160">
                <a:moveTo>
                  <a:pt x="33527" y="0"/>
                </a:moveTo>
                <a:lnTo>
                  <a:pt x="2285" y="0"/>
                </a:lnTo>
                <a:lnTo>
                  <a:pt x="0" y="2158"/>
                </a:lnTo>
                <a:lnTo>
                  <a:pt x="0" y="7619"/>
                </a:lnTo>
                <a:lnTo>
                  <a:pt x="2285" y="9778"/>
                </a:lnTo>
                <a:lnTo>
                  <a:pt x="33527" y="9778"/>
                </a:lnTo>
                <a:lnTo>
                  <a:pt x="35813" y="7619"/>
                </a:lnTo>
                <a:lnTo>
                  <a:pt x="35813" y="2158"/>
                </a:lnTo>
                <a:lnTo>
                  <a:pt x="335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774942" y="2893441"/>
            <a:ext cx="41275" cy="10160"/>
          </a:xfrm>
          <a:custGeom>
            <a:avLst/>
            <a:gdLst/>
            <a:ahLst/>
            <a:cxnLst/>
            <a:rect l="l" t="t" r="r" b="b"/>
            <a:pathLst>
              <a:path w="41275" h="10160">
                <a:moveTo>
                  <a:pt x="38607" y="0"/>
                </a:moveTo>
                <a:lnTo>
                  <a:pt x="2285" y="0"/>
                </a:lnTo>
                <a:lnTo>
                  <a:pt x="0" y="2159"/>
                </a:lnTo>
                <a:lnTo>
                  <a:pt x="0" y="7620"/>
                </a:lnTo>
                <a:lnTo>
                  <a:pt x="2285" y="9906"/>
                </a:lnTo>
                <a:lnTo>
                  <a:pt x="38607" y="9906"/>
                </a:lnTo>
                <a:lnTo>
                  <a:pt x="40893" y="7620"/>
                </a:lnTo>
                <a:lnTo>
                  <a:pt x="40893" y="2159"/>
                </a:lnTo>
                <a:lnTo>
                  <a:pt x="3860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754494" y="2951988"/>
            <a:ext cx="81915" cy="10160"/>
          </a:xfrm>
          <a:custGeom>
            <a:avLst/>
            <a:gdLst/>
            <a:ahLst/>
            <a:cxnLst/>
            <a:rect l="l" t="t" r="r" b="b"/>
            <a:pathLst>
              <a:path w="81915" h="10160">
                <a:moveTo>
                  <a:pt x="79501" y="0"/>
                </a:moveTo>
                <a:lnTo>
                  <a:pt x="2285" y="0"/>
                </a:lnTo>
                <a:lnTo>
                  <a:pt x="0" y="2159"/>
                </a:lnTo>
                <a:lnTo>
                  <a:pt x="0" y="7492"/>
                </a:lnTo>
                <a:lnTo>
                  <a:pt x="2285" y="9651"/>
                </a:lnTo>
                <a:lnTo>
                  <a:pt x="79501" y="9651"/>
                </a:lnTo>
                <a:lnTo>
                  <a:pt x="81787" y="7492"/>
                </a:lnTo>
                <a:lnTo>
                  <a:pt x="81787" y="2159"/>
                </a:lnTo>
                <a:lnTo>
                  <a:pt x="795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839584" y="4795265"/>
            <a:ext cx="11430" cy="10795"/>
          </a:xfrm>
          <a:custGeom>
            <a:avLst/>
            <a:gdLst/>
            <a:ahLst/>
            <a:cxnLst/>
            <a:rect l="l" t="t" r="r" b="b"/>
            <a:pathLst>
              <a:path w="11429" h="10795">
                <a:moveTo>
                  <a:pt x="6985" y="0"/>
                </a:moveTo>
                <a:lnTo>
                  <a:pt x="4064" y="0"/>
                </a:lnTo>
                <a:lnTo>
                  <a:pt x="2667" y="634"/>
                </a:lnTo>
                <a:lnTo>
                  <a:pt x="635" y="2539"/>
                </a:lnTo>
                <a:lnTo>
                  <a:pt x="0" y="3936"/>
                </a:lnTo>
                <a:lnTo>
                  <a:pt x="0" y="6730"/>
                </a:lnTo>
                <a:lnTo>
                  <a:pt x="635" y="8127"/>
                </a:lnTo>
                <a:lnTo>
                  <a:pt x="2667" y="10032"/>
                </a:lnTo>
                <a:lnTo>
                  <a:pt x="4064" y="10667"/>
                </a:lnTo>
                <a:lnTo>
                  <a:pt x="6985" y="10667"/>
                </a:lnTo>
                <a:lnTo>
                  <a:pt x="8509" y="10032"/>
                </a:lnTo>
                <a:lnTo>
                  <a:pt x="10541" y="8127"/>
                </a:lnTo>
                <a:lnTo>
                  <a:pt x="11175" y="6730"/>
                </a:lnTo>
                <a:lnTo>
                  <a:pt x="11175" y="3936"/>
                </a:lnTo>
                <a:lnTo>
                  <a:pt x="10541" y="2539"/>
                </a:lnTo>
                <a:lnTo>
                  <a:pt x="9525" y="1523"/>
                </a:lnTo>
                <a:lnTo>
                  <a:pt x="8509" y="634"/>
                </a:lnTo>
                <a:lnTo>
                  <a:pt x="6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6839584" y="4737353"/>
            <a:ext cx="11430" cy="10795"/>
          </a:xfrm>
          <a:custGeom>
            <a:avLst/>
            <a:gdLst/>
            <a:ahLst/>
            <a:cxnLst/>
            <a:rect l="l" t="t" r="r" b="b"/>
            <a:pathLst>
              <a:path w="11429" h="10795">
                <a:moveTo>
                  <a:pt x="6985" y="0"/>
                </a:moveTo>
                <a:lnTo>
                  <a:pt x="4064" y="0"/>
                </a:lnTo>
                <a:lnTo>
                  <a:pt x="2667" y="635"/>
                </a:lnTo>
                <a:lnTo>
                  <a:pt x="508" y="2540"/>
                </a:lnTo>
                <a:lnTo>
                  <a:pt x="0" y="3937"/>
                </a:lnTo>
                <a:lnTo>
                  <a:pt x="0" y="6731"/>
                </a:lnTo>
                <a:lnTo>
                  <a:pt x="508" y="8128"/>
                </a:lnTo>
                <a:lnTo>
                  <a:pt x="2667" y="10033"/>
                </a:lnTo>
                <a:lnTo>
                  <a:pt x="4064" y="10668"/>
                </a:lnTo>
                <a:lnTo>
                  <a:pt x="6985" y="10668"/>
                </a:lnTo>
                <a:lnTo>
                  <a:pt x="8509" y="10033"/>
                </a:lnTo>
                <a:lnTo>
                  <a:pt x="10541" y="8128"/>
                </a:lnTo>
                <a:lnTo>
                  <a:pt x="11175" y="6731"/>
                </a:lnTo>
                <a:lnTo>
                  <a:pt x="11175" y="3937"/>
                </a:lnTo>
                <a:lnTo>
                  <a:pt x="10541" y="2540"/>
                </a:lnTo>
                <a:lnTo>
                  <a:pt x="9525" y="1651"/>
                </a:lnTo>
                <a:lnTo>
                  <a:pt x="8509" y="635"/>
                </a:lnTo>
                <a:lnTo>
                  <a:pt x="6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754494" y="2995739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681" y="0"/>
                </a:lnTo>
              </a:path>
            </a:pathLst>
          </a:custGeom>
          <a:ln w="97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821043" y="2835020"/>
            <a:ext cx="61594" cy="10160"/>
          </a:xfrm>
          <a:custGeom>
            <a:avLst/>
            <a:gdLst/>
            <a:ahLst/>
            <a:cxnLst/>
            <a:rect l="l" t="t" r="r" b="b"/>
            <a:pathLst>
              <a:path w="61595" h="10160">
                <a:moveTo>
                  <a:pt x="59054" y="0"/>
                </a:moveTo>
                <a:lnTo>
                  <a:pt x="2285" y="0"/>
                </a:lnTo>
                <a:lnTo>
                  <a:pt x="0" y="2158"/>
                </a:lnTo>
                <a:lnTo>
                  <a:pt x="0" y="7619"/>
                </a:lnTo>
                <a:lnTo>
                  <a:pt x="2285" y="9778"/>
                </a:lnTo>
                <a:lnTo>
                  <a:pt x="59054" y="9778"/>
                </a:lnTo>
                <a:lnTo>
                  <a:pt x="61340" y="7619"/>
                </a:lnTo>
                <a:lnTo>
                  <a:pt x="61340" y="2158"/>
                </a:lnTo>
                <a:lnTo>
                  <a:pt x="5905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754494" y="2937382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3128" y="0"/>
                </a:lnTo>
              </a:path>
            </a:pathLst>
          </a:custGeom>
          <a:ln w="965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6800595" y="2820479"/>
            <a:ext cx="102235" cy="0"/>
          </a:xfrm>
          <a:custGeom>
            <a:avLst/>
            <a:gdLst/>
            <a:ahLst/>
            <a:cxnLst/>
            <a:rect l="l" t="t" r="r" b="b"/>
            <a:pathLst>
              <a:path w="102234">
                <a:moveTo>
                  <a:pt x="0" y="0"/>
                </a:moveTo>
                <a:lnTo>
                  <a:pt x="102234" y="0"/>
                </a:lnTo>
              </a:path>
            </a:pathLst>
          </a:custGeom>
          <a:ln w="97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6800595" y="2976308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>
                <a:moveTo>
                  <a:pt x="0" y="0"/>
                </a:moveTo>
                <a:lnTo>
                  <a:pt x="107314" y="0"/>
                </a:lnTo>
              </a:path>
            </a:pathLst>
          </a:custGeom>
          <a:ln w="97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6839584" y="4935601"/>
            <a:ext cx="74930" cy="10795"/>
          </a:xfrm>
          <a:custGeom>
            <a:avLst/>
            <a:gdLst/>
            <a:ahLst/>
            <a:cxnLst/>
            <a:rect l="l" t="t" r="r" b="b"/>
            <a:pathLst>
              <a:path w="74929" h="10795">
                <a:moveTo>
                  <a:pt x="71882" y="0"/>
                </a:moveTo>
                <a:lnTo>
                  <a:pt x="2540" y="0"/>
                </a:lnTo>
                <a:lnTo>
                  <a:pt x="0" y="2412"/>
                </a:lnTo>
                <a:lnTo>
                  <a:pt x="0" y="8255"/>
                </a:lnTo>
                <a:lnTo>
                  <a:pt x="2540" y="10668"/>
                </a:lnTo>
                <a:lnTo>
                  <a:pt x="71882" y="10668"/>
                </a:lnTo>
                <a:lnTo>
                  <a:pt x="74422" y="8255"/>
                </a:lnTo>
                <a:lnTo>
                  <a:pt x="74422" y="2412"/>
                </a:lnTo>
                <a:lnTo>
                  <a:pt x="718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6839584" y="4910201"/>
            <a:ext cx="74930" cy="10795"/>
          </a:xfrm>
          <a:custGeom>
            <a:avLst/>
            <a:gdLst/>
            <a:ahLst/>
            <a:cxnLst/>
            <a:rect l="l" t="t" r="r" b="b"/>
            <a:pathLst>
              <a:path w="74929" h="10795">
                <a:moveTo>
                  <a:pt x="71882" y="0"/>
                </a:moveTo>
                <a:lnTo>
                  <a:pt x="2540" y="0"/>
                </a:lnTo>
                <a:lnTo>
                  <a:pt x="0" y="2286"/>
                </a:lnTo>
                <a:lnTo>
                  <a:pt x="0" y="8255"/>
                </a:lnTo>
                <a:lnTo>
                  <a:pt x="2540" y="10541"/>
                </a:lnTo>
                <a:lnTo>
                  <a:pt x="71882" y="10541"/>
                </a:lnTo>
                <a:lnTo>
                  <a:pt x="74422" y="8255"/>
                </a:lnTo>
                <a:lnTo>
                  <a:pt x="74422" y="2286"/>
                </a:lnTo>
                <a:lnTo>
                  <a:pt x="718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6839584" y="4878196"/>
            <a:ext cx="74930" cy="10795"/>
          </a:xfrm>
          <a:custGeom>
            <a:avLst/>
            <a:gdLst/>
            <a:ahLst/>
            <a:cxnLst/>
            <a:rect l="l" t="t" r="r" b="b"/>
            <a:pathLst>
              <a:path w="74929" h="10795">
                <a:moveTo>
                  <a:pt x="71882" y="0"/>
                </a:moveTo>
                <a:lnTo>
                  <a:pt x="2540" y="0"/>
                </a:lnTo>
                <a:lnTo>
                  <a:pt x="0" y="2412"/>
                </a:lnTo>
                <a:lnTo>
                  <a:pt x="0" y="8381"/>
                </a:lnTo>
                <a:lnTo>
                  <a:pt x="2540" y="10667"/>
                </a:lnTo>
                <a:lnTo>
                  <a:pt x="71882" y="10667"/>
                </a:lnTo>
                <a:lnTo>
                  <a:pt x="74422" y="8381"/>
                </a:lnTo>
                <a:lnTo>
                  <a:pt x="74422" y="2412"/>
                </a:lnTo>
                <a:lnTo>
                  <a:pt x="718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6839584" y="4852670"/>
            <a:ext cx="74930" cy="10795"/>
          </a:xfrm>
          <a:custGeom>
            <a:avLst/>
            <a:gdLst/>
            <a:ahLst/>
            <a:cxnLst/>
            <a:rect l="l" t="t" r="r" b="b"/>
            <a:pathLst>
              <a:path w="74929" h="10795">
                <a:moveTo>
                  <a:pt x="71882" y="0"/>
                </a:moveTo>
                <a:lnTo>
                  <a:pt x="2540" y="0"/>
                </a:lnTo>
                <a:lnTo>
                  <a:pt x="0" y="2412"/>
                </a:lnTo>
                <a:lnTo>
                  <a:pt x="0" y="8254"/>
                </a:lnTo>
                <a:lnTo>
                  <a:pt x="2540" y="10667"/>
                </a:lnTo>
                <a:lnTo>
                  <a:pt x="71882" y="10667"/>
                </a:lnTo>
                <a:lnTo>
                  <a:pt x="74422" y="8254"/>
                </a:lnTo>
                <a:lnTo>
                  <a:pt x="74422" y="2412"/>
                </a:lnTo>
                <a:lnTo>
                  <a:pt x="718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6839584" y="4820792"/>
            <a:ext cx="91440" cy="10795"/>
          </a:xfrm>
          <a:custGeom>
            <a:avLst/>
            <a:gdLst/>
            <a:ahLst/>
            <a:cxnLst/>
            <a:rect l="l" t="t" r="r" b="b"/>
            <a:pathLst>
              <a:path w="91440" h="10795">
                <a:moveTo>
                  <a:pt x="88392" y="0"/>
                </a:moveTo>
                <a:lnTo>
                  <a:pt x="2540" y="0"/>
                </a:lnTo>
                <a:lnTo>
                  <a:pt x="0" y="2412"/>
                </a:lnTo>
                <a:lnTo>
                  <a:pt x="0" y="8254"/>
                </a:lnTo>
                <a:lnTo>
                  <a:pt x="2540" y="10667"/>
                </a:lnTo>
                <a:lnTo>
                  <a:pt x="88392" y="10667"/>
                </a:lnTo>
                <a:lnTo>
                  <a:pt x="90932" y="8254"/>
                </a:lnTo>
                <a:lnTo>
                  <a:pt x="90932" y="2412"/>
                </a:lnTo>
                <a:lnTo>
                  <a:pt x="883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6867270" y="4795265"/>
            <a:ext cx="64135" cy="10795"/>
          </a:xfrm>
          <a:custGeom>
            <a:avLst/>
            <a:gdLst/>
            <a:ahLst/>
            <a:cxnLst/>
            <a:rect l="l" t="t" r="r" b="b"/>
            <a:pathLst>
              <a:path w="64134" h="10795">
                <a:moveTo>
                  <a:pt x="61340" y="0"/>
                </a:moveTo>
                <a:lnTo>
                  <a:pt x="2539" y="0"/>
                </a:lnTo>
                <a:lnTo>
                  <a:pt x="0" y="2412"/>
                </a:lnTo>
                <a:lnTo>
                  <a:pt x="0" y="8254"/>
                </a:lnTo>
                <a:lnTo>
                  <a:pt x="2539" y="10667"/>
                </a:lnTo>
                <a:lnTo>
                  <a:pt x="61340" y="10667"/>
                </a:lnTo>
                <a:lnTo>
                  <a:pt x="63753" y="8254"/>
                </a:lnTo>
                <a:lnTo>
                  <a:pt x="63753" y="2412"/>
                </a:lnTo>
                <a:lnTo>
                  <a:pt x="613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6861936" y="3029839"/>
            <a:ext cx="81915" cy="10160"/>
          </a:xfrm>
          <a:custGeom>
            <a:avLst/>
            <a:gdLst/>
            <a:ahLst/>
            <a:cxnLst/>
            <a:rect l="l" t="t" r="r" b="b"/>
            <a:pathLst>
              <a:path w="81915" h="10160">
                <a:moveTo>
                  <a:pt x="79502" y="0"/>
                </a:moveTo>
                <a:lnTo>
                  <a:pt x="2286" y="0"/>
                </a:lnTo>
                <a:lnTo>
                  <a:pt x="0" y="2159"/>
                </a:lnTo>
                <a:lnTo>
                  <a:pt x="0" y="7493"/>
                </a:lnTo>
                <a:lnTo>
                  <a:pt x="2286" y="9651"/>
                </a:lnTo>
                <a:lnTo>
                  <a:pt x="79502" y="9651"/>
                </a:lnTo>
                <a:lnTo>
                  <a:pt x="81788" y="7493"/>
                </a:lnTo>
                <a:lnTo>
                  <a:pt x="81788" y="2159"/>
                </a:lnTo>
                <a:lnTo>
                  <a:pt x="795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6918070" y="2971419"/>
            <a:ext cx="31115" cy="10160"/>
          </a:xfrm>
          <a:custGeom>
            <a:avLst/>
            <a:gdLst/>
            <a:ahLst/>
            <a:cxnLst/>
            <a:rect l="l" t="t" r="r" b="b"/>
            <a:pathLst>
              <a:path w="31115" h="10160">
                <a:moveTo>
                  <a:pt x="28448" y="0"/>
                </a:moveTo>
                <a:lnTo>
                  <a:pt x="2285" y="0"/>
                </a:lnTo>
                <a:lnTo>
                  <a:pt x="0" y="2158"/>
                </a:lnTo>
                <a:lnTo>
                  <a:pt x="0" y="7619"/>
                </a:lnTo>
                <a:lnTo>
                  <a:pt x="2285" y="9778"/>
                </a:lnTo>
                <a:lnTo>
                  <a:pt x="28448" y="9778"/>
                </a:lnTo>
                <a:lnTo>
                  <a:pt x="30733" y="7619"/>
                </a:lnTo>
                <a:lnTo>
                  <a:pt x="30733" y="2158"/>
                </a:lnTo>
                <a:lnTo>
                  <a:pt x="284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846569" y="2956814"/>
            <a:ext cx="102235" cy="0"/>
          </a:xfrm>
          <a:custGeom>
            <a:avLst/>
            <a:gdLst/>
            <a:ahLst/>
            <a:cxnLst/>
            <a:rect l="l" t="t" r="r" b="b"/>
            <a:pathLst>
              <a:path w="102234">
                <a:moveTo>
                  <a:pt x="0" y="0"/>
                </a:moveTo>
                <a:lnTo>
                  <a:pt x="102234" y="0"/>
                </a:lnTo>
              </a:path>
            </a:pathLst>
          </a:custGeom>
          <a:ln w="965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907910" y="2932557"/>
            <a:ext cx="41275" cy="10160"/>
          </a:xfrm>
          <a:custGeom>
            <a:avLst/>
            <a:gdLst/>
            <a:ahLst/>
            <a:cxnLst/>
            <a:rect l="l" t="t" r="r" b="b"/>
            <a:pathLst>
              <a:path w="41275" h="10160">
                <a:moveTo>
                  <a:pt x="38608" y="0"/>
                </a:moveTo>
                <a:lnTo>
                  <a:pt x="2286" y="0"/>
                </a:lnTo>
                <a:lnTo>
                  <a:pt x="0" y="2158"/>
                </a:lnTo>
                <a:lnTo>
                  <a:pt x="0" y="7492"/>
                </a:lnTo>
                <a:lnTo>
                  <a:pt x="2286" y="9651"/>
                </a:lnTo>
                <a:lnTo>
                  <a:pt x="38608" y="9651"/>
                </a:lnTo>
                <a:lnTo>
                  <a:pt x="40894" y="7492"/>
                </a:lnTo>
                <a:lnTo>
                  <a:pt x="40894" y="2158"/>
                </a:lnTo>
                <a:lnTo>
                  <a:pt x="386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6754494" y="2917888"/>
            <a:ext cx="194310" cy="0"/>
          </a:xfrm>
          <a:custGeom>
            <a:avLst/>
            <a:gdLst/>
            <a:ahLst/>
            <a:cxnLst/>
            <a:rect l="l" t="t" r="r" b="b"/>
            <a:pathLst>
              <a:path w="194309">
                <a:moveTo>
                  <a:pt x="0" y="0"/>
                </a:moveTo>
                <a:lnTo>
                  <a:pt x="194309" y="0"/>
                </a:lnTo>
              </a:path>
            </a:pathLst>
          </a:custGeom>
          <a:ln w="97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6826122" y="2898394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681" y="0"/>
                </a:lnTo>
              </a:path>
            </a:pathLst>
          </a:custGeom>
          <a:ln w="99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6877177" y="2864230"/>
            <a:ext cx="71755" cy="10160"/>
          </a:xfrm>
          <a:custGeom>
            <a:avLst/>
            <a:gdLst/>
            <a:ahLst/>
            <a:cxnLst/>
            <a:rect l="l" t="t" r="r" b="b"/>
            <a:pathLst>
              <a:path w="71754" h="10160">
                <a:moveTo>
                  <a:pt x="69342" y="0"/>
                </a:moveTo>
                <a:lnTo>
                  <a:pt x="2286" y="0"/>
                </a:lnTo>
                <a:lnTo>
                  <a:pt x="0" y="2159"/>
                </a:lnTo>
                <a:lnTo>
                  <a:pt x="0" y="7620"/>
                </a:lnTo>
                <a:lnTo>
                  <a:pt x="2286" y="9779"/>
                </a:lnTo>
                <a:lnTo>
                  <a:pt x="69342" y="9779"/>
                </a:lnTo>
                <a:lnTo>
                  <a:pt x="71627" y="7620"/>
                </a:lnTo>
                <a:lnTo>
                  <a:pt x="71627" y="2159"/>
                </a:lnTo>
                <a:lnTo>
                  <a:pt x="693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6952233" y="4842509"/>
            <a:ext cx="11430" cy="10795"/>
          </a:xfrm>
          <a:custGeom>
            <a:avLst/>
            <a:gdLst/>
            <a:ahLst/>
            <a:cxnLst/>
            <a:rect l="l" t="t" r="r" b="b"/>
            <a:pathLst>
              <a:path w="11429" h="10795">
                <a:moveTo>
                  <a:pt x="7112" y="0"/>
                </a:moveTo>
                <a:lnTo>
                  <a:pt x="4191" y="0"/>
                </a:lnTo>
                <a:lnTo>
                  <a:pt x="2667" y="634"/>
                </a:lnTo>
                <a:lnTo>
                  <a:pt x="635" y="2666"/>
                </a:lnTo>
                <a:lnTo>
                  <a:pt x="0" y="3937"/>
                </a:lnTo>
                <a:lnTo>
                  <a:pt x="0" y="6731"/>
                </a:lnTo>
                <a:lnTo>
                  <a:pt x="635" y="8127"/>
                </a:lnTo>
                <a:lnTo>
                  <a:pt x="2667" y="10159"/>
                </a:lnTo>
                <a:lnTo>
                  <a:pt x="4191" y="10667"/>
                </a:lnTo>
                <a:lnTo>
                  <a:pt x="7112" y="10667"/>
                </a:lnTo>
                <a:lnTo>
                  <a:pt x="8509" y="10159"/>
                </a:lnTo>
                <a:lnTo>
                  <a:pt x="10668" y="8127"/>
                </a:lnTo>
                <a:lnTo>
                  <a:pt x="11175" y="6731"/>
                </a:lnTo>
                <a:lnTo>
                  <a:pt x="11175" y="3937"/>
                </a:lnTo>
                <a:lnTo>
                  <a:pt x="10668" y="2666"/>
                </a:lnTo>
                <a:lnTo>
                  <a:pt x="9525" y="1650"/>
                </a:lnTo>
                <a:lnTo>
                  <a:pt x="8509" y="634"/>
                </a:lnTo>
                <a:lnTo>
                  <a:pt x="71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6734047" y="2786379"/>
            <a:ext cx="235585" cy="287655"/>
          </a:xfrm>
          <a:custGeom>
            <a:avLst/>
            <a:gdLst/>
            <a:ahLst/>
            <a:cxnLst/>
            <a:rect l="l" t="t" r="r" b="b"/>
            <a:pathLst>
              <a:path w="235584" h="287655">
                <a:moveTo>
                  <a:pt x="224917" y="0"/>
                </a:moveTo>
                <a:lnTo>
                  <a:pt x="2285" y="0"/>
                </a:lnTo>
                <a:lnTo>
                  <a:pt x="0" y="2159"/>
                </a:lnTo>
                <a:lnTo>
                  <a:pt x="0" y="285115"/>
                </a:lnTo>
                <a:lnTo>
                  <a:pt x="2285" y="287274"/>
                </a:lnTo>
                <a:lnTo>
                  <a:pt x="232918" y="287274"/>
                </a:lnTo>
                <a:lnTo>
                  <a:pt x="235203" y="285115"/>
                </a:lnTo>
                <a:lnTo>
                  <a:pt x="235203" y="277495"/>
                </a:lnTo>
                <a:lnTo>
                  <a:pt x="10286" y="277495"/>
                </a:lnTo>
                <a:lnTo>
                  <a:pt x="10286" y="9779"/>
                </a:lnTo>
                <a:lnTo>
                  <a:pt x="224917" y="9779"/>
                </a:lnTo>
                <a:lnTo>
                  <a:pt x="224917" y="0"/>
                </a:lnTo>
                <a:close/>
              </a:path>
              <a:path w="235584" h="287655">
                <a:moveTo>
                  <a:pt x="232918" y="0"/>
                </a:moveTo>
                <a:lnTo>
                  <a:pt x="224917" y="0"/>
                </a:lnTo>
                <a:lnTo>
                  <a:pt x="224917" y="277495"/>
                </a:lnTo>
                <a:lnTo>
                  <a:pt x="235203" y="277495"/>
                </a:lnTo>
                <a:lnTo>
                  <a:pt x="235203" y="2159"/>
                </a:lnTo>
                <a:lnTo>
                  <a:pt x="2329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6979411" y="2810764"/>
            <a:ext cx="61594" cy="234315"/>
          </a:xfrm>
          <a:custGeom>
            <a:avLst/>
            <a:gdLst/>
            <a:ahLst/>
            <a:cxnLst/>
            <a:rect l="l" t="t" r="r" b="b"/>
            <a:pathLst>
              <a:path w="61595" h="234314">
                <a:moveTo>
                  <a:pt x="20447" y="0"/>
                </a:moveTo>
                <a:lnTo>
                  <a:pt x="12573" y="1524"/>
                </a:lnTo>
                <a:lnTo>
                  <a:pt x="6096" y="5587"/>
                </a:lnTo>
                <a:lnTo>
                  <a:pt x="1651" y="11811"/>
                </a:lnTo>
                <a:lnTo>
                  <a:pt x="0" y="19431"/>
                </a:lnTo>
                <a:lnTo>
                  <a:pt x="0" y="194690"/>
                </a:lnTo>
                <a:lnTo>
                  <a:pt x="4191" y="214630"/>
                </a:lnTo>
                <a:lnTo>
                  <a:pt x="16002" y="231394"/>
                </a:lnTo>
                <a:lnTo>
                  <a:pt x="18923" y="234187"/>
                </a:lnTo>
                <a:lnTo>
                  <a:pt x="22098" y="234187"/>
                </a:lnTo>
                <a:lnTo>
                  <a:pt x="31496" y="221614"/>
                </a:lnTo>
                <a:lnTo>
                  <a:pt x="20447" y="221614"/>
                </a:lnTo>
                <a:lnTo>
                  <a:pt x="16764" y="216662"/>
                </a:lnTo>
                <a:lnTo>
                  <a:pt x="13843" y="211327"/>
                </a:lnTo>
                <a:lnTo>
                  <a:pt x="11811" y="205612"/>
                </a:lnTo>
                <a:lnTo>
                  <a:pt x="10541" y="199644"/>
                </a:lnTo>
                <a:lnTo>
                  <a:pt x="30480" y="199644"/>
                </a:lnTo>
                <a:lnTo>
                  <a:pt x="30480" y="189864"/>
                </a:lnTo>
                <a:lnTo>
                  <a:pt x="10287" y="189864"/>
                </a:lnTo>
                <a:lnTo>
                  <a:pt x="10287" y="29083"/>
                </a:lnTo>
                <a:lnTo>
                  <a:pt x="30734" y="29083"/>
                </a:lnTo>
                <a:lnTo>
                  <a:pt x="30734" y="19431"/>
                </a:lnTo>
                <a:lnTo>
                  <a:pt x="10287" y="19431"/>
                </a:lnTo>
                <a:lnTo>
                  <a:pt x="11049" y="15621"/>
                </a:lnTo>
                <a:lnTo>
                  <a:pt x="13208" y="12573"/>
                </a:lnTo>
                <a:lnTo>
                  <a:pt x="16510" y="10413"/>
                </a:lnTo>
                <a:lnTo>
                  <a:pt x="20447" y="9651"/>
                </a:lnTo>
                <a:lnTo>
                  <a:pt x="30734" y="9651"/>
                </a:lnTo>
                <a:lnTo>
                  <a:pt x="30734" y="2921"/>
                </a:lnTo>
                <a:lnTo>
                  <a:pt x="28448" y="1524"/>
                </a:lnTo>
                <a:lnTo>
                  <a:pt x="20447" y="0"/>
                </a:lnTo>
                <a:close/>
              </a:path>
              <a:path w="61595" h="234314">
                <a:moveTo>
                  <a:pt x="30734" y="2921"/>
                </a:moveTo>
                <a:lnTo>
                  <a:pt x="30734" y="189864"/>
                </a:lnTo>
                <a:lnTo>
                  <a:pt x="30480" y="189864"/>
                </a:lnTo>
                <a:lnTo>
                  <a:pt x="30480" y="199644"/>
                </a:lnTo>
                <a:lnTo>
                  <a:pt x="29210" y="205612"/>
                </a:lnTo>
                <a:lnTo>
                  <a:pt x="27178" y="211327"/>
                </a:lnTo>
                <a:lnTo>
                  <a:pt x="24257" y="216662"/>
                </a:lnTo>
                <a:lnTo>
                  <a:pt x="20447" y="221614"/>
                </a:lnTo>
                <a:lnTo>
                  <a:pt x="31496" y="221614"/>
                </a:lnTo>
                <a:lnTo>
                  <a:pt x="36830" y="214630"/>
                </a:lnTo>
                <a:lnTo>
                  <a:pt x="40894" y="194690"/>
                </a:lnTo>
                <a:lnTo>
                  <a:pt x="40894" y="29083"/>
                </a:lnTo>
                <a:lnTo>
                  <a:pt x="61341" y="29083"/>
                </a:lnTo>
                <a:lnTo>
                  <a:pt x="61341" y="21589"/>
                </a:lnTo>
                <a:lnTo>
                  <a:pt x="59055" y="19431"/>
                </a:lnTo>
                <a:lnTo>
                  <a:pt x="40894" y="19431"/>
                </a:lnTo>
                <a:lnTo>
                  <a:pt x="39370" y="11811"/>
                </a:lnTo>
                <a:lnTo>
                  <a:pt x="37846" y="9651"/>
                </a:lnTo>
                <a:lnTo>
                  <a:pt x="34925" y="5587"/>
                </a:lnTo>
                <a:lnTo>
                  <a:pt x="30734" y="2921"/>
                </a:lnTo>
                <a:close/>
              </a:path>
              <a:path w="61595" h="234314">
                <a:moveTo>
                  <a:pt x="61341" y="29083"/>
                </a:moveTo>
                <a:lnTo>
                  <a:pt x="51181" y="29083"/>
                </a:lnTo>
                <a:lnTo>
                  <a:pt x="51181" y="72898"/>
                </a:lnTo>
                <a:lnTo>
                  <a:pt x="61341" y="72898"/>
                </a:lnTo>
                <a:lnTo>
                  <a:pt x="61341" y="29083"/>
                </a:lnTo>
                <a:close/>
              </a:path>
              <a:path w="61595" h="234314">
                <a:moveTo>
                  <a:pt x="30734" y="9651"/>
                </a:moveTo>
                <a:lnTo>
                  <a:pt x="20447" y="9651"/>
                </a:lnTo>
                <a:lnTo>
                  <a:pt x="24511" y="10413"/>
                </a:lnTo>
                <a:lnTo>
                  <a:pt x="27686" y="12573"/>
                </a:lnTo>
                <a:lnTo>
                  <a:pt x="29972" y="15621"/>
                </a:lnTo>
                <a:lnTo>
                  <a:pt x="30734" y="19431"/>
                </a:lnTo>
                <a:lnTo>
                  <a:pt x="30734" y="96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6758940" y="4790440"/>
            <a:ext cx="50800" cy="15493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6725919" y="4714240"/>
            <a:ext cx="284480" cy="271780"/>
          </a:xfrm>
          <a:custGeom>
            <a:avLst/>
            <a:gdLst/>
            <a:ahLst/>
            <a:cxnLst/>
            <a:rect l="l" t="t" r="r" b="b"/>
            <a:pathLst>
              <a:path w="284479" h="271779">
                <a:moveTo>
                  <a:pt x="211962" y="20701"/>
                </a:moveTo>
                <a:lnTo>
                  <a:pt x="23368" y="20701"/>
                </a:lnTo>
                <a:lnTo>
                  <a:pt x="14224" y="22352"/>
                </a:lnTo>
                <a:lnTo>
                  <a:pt x="6857" y="27178"/>
                </a:lnTo>
                <a:lnTo>
                  <a:pt x="1777" y="34417"/>
                </a:lnTo>
                <a:lnTo>
                  <a:pt x="0" y="43053"/>
                </a:lnTo>
                <a:lnTo>
                  <a:pt x="0" y="249428"/>
                </a:lnTo>
                <a:lnTo>
                  <a:pt x="1777" y="258064"/>
                </a:lnTo>
                <a:lnTo>
                  <a:pt x="6857" y="265176"/>
                </a:lnTo>
                <a:lnTo>
                  <a:pt x="14224" y="270002"/>
                </a:lnTo>
                <a:lnTo>
                  <a:pt x="23368" y="271653"/>
                </a:lnTo>
                <a:lnTo>
                  <a:pt x="281685" y="271653"/>
                </a:lnTo>
                <a:lnTo>
                  <a:pt x="284099" y="269367"/>
                </a:lnTo>
                <a:lnTo>
                  <a:pt x="284099" y="263525"/>
                </a:lnTo>
                <a:lnTo>
                  <a:pt x="281685" y="261112"/>
                </a:lnTo>
                <a:lnTo>
                  <a:pt x="23368" y="261112"/>
                </a:lnTo>
                <a:lnTo>
                  <a:pt x="18669" y="260223"/>
                </a:lnTo>
                <a:lnTo>
                  <a:pt x="14731" y="257683"/>
                </a:lnTo>
                <a:lnTo>
                  <a:pt x="12064" y="254000"/>
                </a:lnTo>
                <a:lnTo>
                  <a:pt x="11175" y="249428"/>
                </a:lnTo>
                <a:lnTo>
                  <a:pt x="11175" y="43053"/>
                </a:lnTo>
                <a:lnTo>
                  <a:pt x="12064" y="38481"/>
                </a:lnTo>
                <a:lnTo>
                  <a:pt x="14731" y="34798"/>
                </a:lnTo>
                <a:lnTo>
                  <a:pt x="18669" y="32258"/>
                </a:lnTo>
                <a:lnTo>
                  <a:pt x="23368" y="31368"/>
                </a:lnTo>
                <a:lnTo>
                  <a:pt x="231340" y="31368"/>
                </a:lnTo>
                <a:lnTo>
                  <a:pt x="228473" y="27178"/>
                </a:lnTo>
                <a:lnTo>
                  <a:pt x="220979" y="22352"/>
                </a:lnTo>
                <a:lnTo>
                  <a:pt x="211962" y="20701"/>
                </a:lnTo>
                <a:close/>
              </a:path>
              <a:path w="284479" h="271779">
                <a:moveTo>
                  <a:pt x="273811" y="163449"/>
                </a:moveTo>
                <a:lnTo>
                  <a:pt x="203073" y="163449"/>
                </a:lnTo>
                <a:lnTo>
                  <a:pt x="203073" y="183642"/>
                </a:lnTo>
                <a:lnTo>
                  <a:pt x="204215" y="192405"/>
                </a:lnTo>
                <a:lnTo>
                  <a:pt x="207518" y="200279"/>
                </a:lnTo>
                <a:lnTo>
                  <a:pt x="212725" y="207010"/>
                </a:lnTo>
                <a:lnTo>
                  <a:pt x="219455" y="212217"/>
                </a:lnTo>
                <a:lnTo>
                  <a:pt x="212725" y="217551"/>
                </a:lnTo>
                <a:lnTo>
                  <a:pt x="207518" y="224282"/>
                </a:lnTo>
                <a:lnTo>
                  <a:pt x="204215" y="232029"/>
                </a:lnTo>
                <a:lnTo>
                  <a:pt x="203073" y="240792"/>
                </a:lnTo>
                <a:lnTo>
                  <a:pt x="203073" y="261112"/>
                </a:lnTo>
                <a:lnTo>
                  <a:pt x="273811" y="261112"/>
                </a:lnTo>
                <a:lnTo>
                  <a:pt x="273811" y="240792"/>
                </a:lnTo>
                <a:lnTo>
                  <a:pt x="272669" y="232029"/>
                </a:lnTo>
                <a:lnTo>
                  <a:pt x="269366" y="224282"/>
                </a:lnTo>
                <a:lnTo>
                  <a:pt x="264159" y="217551"/>
                </a:lnTo>
                <a:lnTo>
                  <a:pt x="257428" y="212217"/>
                </a:lnTo>
                <a:lnTo>
                  <a:pt x="264159" y="207010"/>
                </a:lnTo>
                <a:lnTo>
                  <a:pt x="269366" y="200279"/>
                </a:lnTo>
                <a:lnTo>
                  <a:pt x="272669" y="192405"/>
                </a:lnTo>
                <a:lnTo>
                  <a:pt x="273811" y="183642"/>
                </a:lnTo>
                <a:lnTo>
                  <a:pt x="273811" y="163449"/>
                </a:lnTo>
                <a:close/>
              </a:path>
              <a:path w="284479" h="271779">
                <a:moveTo>
                  <a:pt x="281685" y="152908"/>
                </a:moveTo>
                <a:lnTo>
                  <a:pt x="195325" y="152908"/>
                </a:lnTo>
                <a:lnTo>
                  <a:pt x="192912" y="155194"/>
                </a:lnTo>
                <a:lnTo>
                  <a:pt x="192912" y="161036"/>
                </a:lnTo>
                <a:lnTo>
                  <a:pt x="195325" y="163449"/>
                </a:lnTo>
                <a:lnTo>
                  <a:pt x="281685" y="163449"/>
                </a:lnTo>
                <a:lnTo>
                  <a:pt x="284099" y="161036"/>
                </a:lnTo>
                <a:lnTo>
                  <a:pt x="284099" y="155194"/>
                </a:lnTo>
                <a:lnTo>
                  <a:pt x="281685" y="152908"/>
                </a:lnTo>
                <a:close/>
              </a:path>
              <a:path w="284479" h="271779">
                <a:moveTo>
                  <a:pt x="231340" y="31368"/>
                </a:moveTo>
                <a:lnTo>
                  <a:pt x="211962" y="31368"/>
                </a:lnTo>
                <a:lnTo>
                  <a:pt x="216661" y="32258"/>
                </a:lnTo>
                <a:lnTo>
                  <a:pt x="220599" y="34798"/>
                </a:lnTo>
                <a:lnTo>
                  <a:pt x="223265" y="38481"/>
                </a:lnTo>
                <a:lnTo>
                  <a:pt x="224154" y="43053"/>
                </a:lnTo>
                <a:lnTo>
                  <a:pt x="224154" y="114300"/>
                </a:lnTo>
                <a:lnTo>
                  <a:pt x="226695" y="116712"/>
                </a:lnTo>
                <a:lnTo>
                  <a:pt x="232790" y="116712"/>
                </a:lnTo>
                <a:lnTo>
                  <a:pt x="235330" y="114300"/>
                </a:lnTo>
                <a:lnTo>
                  <a:pt x="235330" y="43053"/>
                </a:lnTo>
                <a:lnTo>
                  <a:pt x="233425" y="34417"/>
                </a:lnTo>
                <a:lnTo>
                  <a:pt x="231340" y="31368"/>
                </a:lnTo>
                <a:close/>
              </a:path>
              <a:path w="284479" h="271779">
                <a:moveTo>
                  <a:pt x="176529" y="31368"/>
                </a:moveTo>
                <a:lnTo>
                  <a:pt x="58800" y="31368"/>
                </a:lnTo>
                <a:lnTo>
                  <a:pt x="58800" y="50673"/>
                </a:lnTo>
                <a:lnTo>
                  <a:pt x="61340" y="53086"/>
                </a:lnTo>
                <a:lnTo>
                  <a:pt x="173989" y="53086"/>
                </a:lnTo>
                <a:lnTo>
                  <a:pt x="176529" y="50673"/>
                </a:lnTo>
                <a:lnTo>
                  <a:pt x="176529" y="31368"/>
                </a:lnTo>
                <a:close/>
              </a:path>
              <a:path w="284479" h="271779">
                <a:moveTo>
                  <a:pt x="164719" y="11684"/>
                </a:moveTo>
                <a:lnTo>
                  <a:pt x="70611" y="11684"/>
                </a:lnTo>
                <a:lnTo>
                  <a:pt x="66548" y="12318"/>
                </a:lnTo>
                <a:lnTo>
                  <a:pt x="63119" y="14224"/>
                </a:lnTo>
                <a:lnTo>
                  <a:pt x="60578" y="17018"/>
                </a:lnTo>
                <a:lnTo>
                  <a:pt x="59054" y="20701"/>
                </a:lnTo>
                <a:lnTo>
                  <a:pt x="176275" y="20701"/>
                </a:lnTo>
                <a:lnTo>
                  <a:pt x="174751" y="17018"/>
                </a:lnTo>
                <a:lnTo>
                  <a:pt x="172211" y="14224"/>
                </a:lnTo>
                <a:lnTo>
                  <a:pt x="168782" y="12318"/>
                </a:lnTo>
                <a:lnTo>
                  <a:pt x="164719" y="11684"/>
                </a:lnTo>
                <a:close/>
              </a:path>
              <a:path w="284479" h="271779">
                <a:moveTo>
                  <a:pt x="117601" y="0"/>
                </a:moveTo>
                <a:lnTo>
                  <a:pt x="111505" y="889"/>
                </a:lnTo>
                <a:lnTo>
                  <a:pt x="105918" y="3175"/>
                </a:lnTo>
                <a:lnTo>
                  <a:pt x="101219" y="6858"/>
                </a:lnTo>
                <a:lnTo>
                  <a:pt x="97789" y="11684"/>
                </a:lnTo>
                <a:lnTo>
                  <a:pt x="137540" y="11684"/>
                </a:lnTo>
                <a:lnTo>
                  <a:pt x="133984" y="6858"/>
                </a:lnTo>
                <a:lnTo>
                  <a:pt x="129412" y="3175"/>
                </a:lnTo>
                <a:lnTo>
                  <a:pt x="123825" y="889"/>
                </a:lnTo>
                <a:lnTo>
                  <a:pt x="1176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6797040" y="4724400"/>
            <a:ext cx="96520" cy="33020"/>
          </a:xfrm>
          <a:custGeom>
            <a:avLst/>
            <a:gdLst/>
            <a:ahLst/>
            <a:cxnLst/>
            <a:rect l="l" t="t" r="r" b="b"/>
            <a:pathLst>
              <a:path w="96520" h="33020">
                <a:moveTo>
                  <a:pt x="95630" y="11937"/>
                </a:moveTo>
                <a:lnTo>
                  <a:pt x="253" y="11937"/>
                </a:lnTo>
                <a:lnTo>
                  <a:pt x="0" y="12192"/>
                </a:lnTo>
                <a:lnTo>
                  <a:pt x="0" y="32512"/>
                </a:lnTo>
                <a:lnTo>
                  <a:pt x="96011" y="32512"/>
                </a:lnTo>
                <a:lnTo>
                  <a:pt x="96011" y="12192"/>
                </a:lnTo>
                <a:lnTo>
                  <a:pt x="95630" y="11937"/>
                </a:lnTo>
                <a:close/>
              </a:path>
              <a:path w="96520" h="33020">
                <a:moveTo>
                  <a:pt x="52958" y="0"/>
                </a:moveTo>
                <a:lnTo>
                  <a:pt x="43052" y="0"/>
                </a:lnTo>
                <a:lnTo>
                  <a:pt x="38607" y="3175"/>
                </a:lnTo>
                <a:lnTo>
                  <a:pt x="36575" y="10287"/>
                </a:lnTo>
                <a:lnTo>
                  <a:pt x="34416" y="11937"/>
                </a:lnTo>
                <a:lnTo>
                  <a:pt x="61594" y="11937"/>
                </a:lnTo>
                <a:lnTo>
                  <a:pt x="59435" y="10287"/>
                </a:lnTo>
                <a:lnTo>
                  <a:pt x="57403" y="3175"/>
                </a:lnTo>
                <a:lnTo>
                  <a:pt x="529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6941819" y="4876836"/>
            <a:ext cx="48260" cy="12700"/>
          </a:xfrm>
          <a:custGeom>
            <a:avLst/>
            <a:gdLst/>
            <a:ahLst/>
            <a:cxnLst/>
            <a:rect l="l" t="t" r="r" b="b"/>
            <a:pathLst>
              <a:path w="48259" h="12700">
                <a:moveTo>
                  <a:pt x="0" y="12282"/>
                </a:moveTo>
                <a:lnTo>
                  <a:pt x="47945" y="12282"/>
                </a:lnTo>
                <a:lnTo>
                  <a:pt x="47945" y="0"/>
                </a:lnTo>
                <a:lnTo>
                  <a:pt x="0" y="0"/>
                </a:lnTo>
                <a:lnTo>
                  <a:pt x="0" y="122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6941819" y="4932807"/>
            <a:ext cx="48260" cy="22860"/>
          </a:xfrm>
          <a:custGeom>
            <a:avLst/>
            <a:gdLst/>
            <a:ahLst/>
            <a:cxnLst/>
            <a:rect l="l" t="t" r="r" b="b"/>
            <a:pathLst>
              <a:path w="48259" h="22860">
                <a:moveTo>
                  <a:pt x="24002" y="0"/>
                </a:moveTo>
                <a:lnTo>
                  <a:pt x="14858" y="1651"/>
                </a:lnTo>
                <a:lnTo>
                  <a:pt x="7365" y="6477"/>
                </a:lnTo>
                <a:lnTo>
                  <a:pt x="2285" y="13589"/>
                </a:lnTo>
                <a:lnTo>
                  <a:pt x="0" y="22352"/>
                </a:lnTo>
                <a:lnTo>
                  <a:pt x="47878" y="22352"/>
                </a:lnTo>
                <a:lnTo>
                  <a:pt x="45593" y="13589"/>
                </a:lnTo>
                <a:lnTo>
                  <a:pt x="40512" y="6477"/>
                </a:lnTo>
                <a:lnTo>
                  <a:pt x="33020" y="1651"/>
                </a:lnTo>
                <a:lnTo>
                  <a:pt x="240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6941819" y="4899659"/>
            <a:ext cx="48260" cy="22860"/>
          </a:xfrm>
          <a:custGeom>
            <a:avLst/>
            <a:gdLst/>
            <a:ahLst/>
            <a:cxnLst/>
            <a:rect l="l" t="t" r="r" b="b"/>
            <a:pathLst>
              <a:path w="48259" h="22860">
                <a:moveTo>
                  <a:pt x="47878" y="0"/>
                </a:moveTo>
                <a:lnTo>
                  <a:pt x="0" y="0"/>
                </a:lnTo>
                <a:lnTo>
                  <a:pt x="2285" y="8762"/>
                </a:lnTo>
                <a:lnTo>
                  <a:pt x="7365" y="15747"/>
                </a:lnTo>
                <a:lnTo>
                  <a:pt x="14858" y="20573"/>
                </a:lnTo>
                <a:lnTo>
                  <a:pt x="24002" y="22351"/>
                </a:lnTo>
                <a:lnTo>
                  <a:pt x="33020" y="20573"/>
                </a:lnTo>
                <a:lnTo>
                  <a:pt x="40512" y="15747"/>
                </a:lnTo>
                <a:lnTo>
                  <a:pt x="45593" y="8762"/>
                </a:lnTo>
                <a:lnTo>
                  <a:pt x="478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941819" y="4965653"/>
            <a:ext cx="48260" cy="10160"/>
          </a:xfrm>
          <a:custGeom>
            <a:avLst/>
            <a:gdLst/>
            <a:ahLst/>
            <a:cxnLst/>
            <a:rect l="l" t="t" r="r" b="b"/>
            <a:pathLst>
              <a:path w="48259" h="10160">
                <a:moveTo>
                  <a:pt x="0" y="9825"/>
                </a:moveTo>
                <a:lnTo>
                  <a:pt x="47945" y="9825"/>
                </a:lnTo>
                <a:lnTo>
                  <a:pt x="47945" y="0"/>
                </a:lnTo>
                <a:lnTo>
                  <a:pt x="0" y="0"/>
                </a:lnTo>
                <a:lnTo>
                  <a:pt x="0" y="98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929119" y="4747259"/>
            <a:ext cx="121920" cy="10921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8481059" y="4787900"/>
            <a:ext cx="144779" cy="19303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517900" y="4142740"/>
            <a:ext cx="391160" cy="370840"/>
          </a:xfrm>
          <a:custGeom>
            <a:avLst/>
            <a:gdLst/>
            <a:ahLst/>
            <a:cxnLst/>
            <a:rect l="l" t="t" r="r" b="b"/>
            <a:pathLst>
              <a:path w="391160" h="370839">
                <a:moveTo>
                  <a:pt x="195199" y="0"/>
                </a:moveTo>
                <a:lnTo>
                  <a:pt x="143383" y="6604"/>
                </a:lnTo>
                <a:lnTo>
                  <a:pt x="96647" y="25273"/>
                </a:lnTo>
                <a:lnTo>
                  <a:pt x="57276" y="54356"/>
                </a:lnTo>
                <a:lnTo>
                  <a:pt x="26670" y="91821"/>
                </a:lnTo>
                <a:lnTo>
                  <a:pt x="6985" y="135890"/>
                </a:lnTo>
                <a:lnTo>
                  <a:pt x="0" y="185293"/>
                </a:lnTo>
                <a:lnTo>
                  <a:pt x="1777" y="210312"/>
                </a:lnTo>
                <a:lnTo>
                  <a:pt x="15366" y="257302"/>
                </a:lnTo>
                <a:lnTo>
                  <a:pt x="40766" y="298450"/>
                </a:lnTo>
                <a:lnTo>
                  <a:pt x="75946" y="331851"/>
                </a:lnTo>
                <a:lnTo>
                  <a:pt x="119379" y="355854"/>
                </a:lnTo>
                <a:lnTo>
                  <a:pt x="168783" y="368808"/>
                </a:lnTo>
                <a:lnTo>
                  <a:pt x="195199" y="370459"/>
                </a:lnTo>
                <a:lnTo>
                  <a:pt x="221869" y="368808"/>
                </a:lnTo>
                <a:lnTo>
                  <a:pt x="271272" y="355854"/>
                </a:lnTo>
                <a:lnTo>
                  <a:pt x="314705" y="331851"/>
                </a:lnTo>
                <a:lnTo>
                  <a:pt x="349885" y="298450"/>
                </a:lnTo>
                <a:lnTo>
                  <a:pt x="375285" y="257302"/>
                </a:lnTo>
                <a:lnTo>
                  <a:pt x="388874" y="210312"/>
                </a:lnTo>
                <a:lnTo>
                  <a:pt x="390651" y="185293"/>
                </a:lnTo>
                <a:lnTo>
                  <a:pt x="388874" y="160147"/>
                </a:lnTo>
                <a:lnTo>
                  <a:pt x="375285" y="113157"/>
                </a:lnTo>
                <a:lnTo>
                  <a:pt x="349885" y="72009"/>
                </a:lnTo>
                <a:lnTo>
                  <a:pt x="314705" y="38608"/>
                </a:lnTo>
                <a:lnTo>
                  <a:pt x="271272" y="14605"/>
                </a:lnTo>
                <a:lnTo>
                  <a:pt x="221869" y="1651"/>
                </a:lnTo>
                <a:lnTo>
                  <a:pt x="195199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3642995" y="4169981"/>
            <a:ext cx="8255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3271520" y="2832100"/>
            <a:ext cx="309879" cy="18796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281679" y="4721859"/>
            <a:ext cx="294639" cy="25400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3517900" y="6068059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60" h="373379">
                <a:moveTo>
                  <a:pt x="195199" y="0"/>
                </a:moveTo>
                <a:lnTo>
                  <a:pt x="143383" y="6603"/>
                </a:lnTo>
                <a:lnTo>
                  <a:pt x="96647" y="25476"/>
                </a:lnTo>
                <a:lnTo>
                  <a:pt x="57276" y="54660"/>
                </a:lnTo>
                <a:lnTo>
                  <a:pt x="26670" y="92430"/>
                </a:lnTo>
                <a:lnTo>
                  <a:pt x="6985" y="137020"/>
                </a:lnTo>
                <a:lnTo>
                  <a:pt x="0" y="186626"/>
                </a:lnTo>
                <a:lnTo>
                  <a:pt x="1777" y="211950"/>
                </a:lnTo>
                <a:lnTo>
                  <a:pt x="15366" y="259270"/>
                </a:lnTo>
                <a:lnTo>
                  <a:pt x="40766" y="300672"/>
                </a:lnTo>
                <a:lnTo>
                  <a:pt x="75946" y="334365"/>
                </a:lnTo>
                <a:lnTo>
                  <a:pt x="119379" y="358597"/>
                </a:lnTo>
                <a:lnTo>
                  <a:pt x="168783" y="371551"/>
                </a:lnTo>
                <a:lnTo>
                  <a:pt x="195199" y="373252"/>
                </a:lnTo>
                <a:lnTo>
                  <a:pt x="221869" y="371551"/>
                </a:lnTo>
                <a:lnTo>
                  <a:pt x="271272" y="358597"/>
                </a:lnTo>
                <a:lnTo>
                  <a:pt x="314705" y="334365"/>
                </a:lnTo>
                <a:lnTo>
                  <a:pt x="349885" y="300672"/>
                </a:lnTo>
                <a:lnTo>
                  <a:pt x="375285" y="259270"/>
                </a:lnTo>
                <a:lnTo>
                  <a:pt x="388874" y="211950"/>
                </a:lnTo>
                <a:lnTo>
                  <a:pt x="390651" y="186626"/>
                </a:lnTo>
                <a:lnTo>
                  <a:pt x="388874" y="161302"/>
                </a:lnTo>
                <a:lnTo>
                  <a:pt x="375285" y="113982"/>
                </a:lnTo>
                <a:lnTo>
                  <a:pt x="349885" y="72580"/>
                </a:lnTo>
                <a:lnTo>
                  <a:pt x="314705" y="38887"/>
                </a:lnTo>
                <a:lnTo>
                  <a:pt x="271272" y="14668"/>
                </a:lnTo>
                <a:lnTo>
                  <a:pt x="221869" y="1650"/>
                </a:lnTo>
                <a:lnTo>
                  <a:pt x="195199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 txBox="1"/>
          <p:nvPr/>
        </p:nvSpPr>
        <p:spPr>
          <a:xfrm>
            <a:off x="3563620" y="4953380"/>
            <a:ext cx="1379855" cy="1289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0825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В </a:t>
            </a:r>
            <a:r>
              <a:rPr sz="900" spc="45" dirty="0">
                <a:solidFill>
                  <a:srgbClr val="1B3181"/>
                </a:solidFill>
                <a:latin typeface="Arial"/>
                <a:cs typeface="Arial"/>
              </a:rPr>
              <a:t>порядке </a:t>
            </a:r>
            <a:r>
              <a:rPr sz="900" spc="30" dirty="0">
                <a:solidFill>
                  <a:srgbClr val="1B3181"/>
                </a:solidFill>
                <a:latin typeface="Arial"/>
                <a:cs typeface="Arial"/>
              </a:rPr>
              <a:t>отбора,  </a:t>
            </a:r>
            <a:r>
              <a:rPr sz="900" spc="50" dirty="0">
                <a:solidFill>
                  <a:srgbClr val="1B3181"/>
                </a:solidFill>
                <a:latin typeface="Arial"/>
                <a:cs typeface="Arial"/>
              </a:rPr>
              <a:t>установленном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М</a:t>
            </a:r>
            <a:r>
              <a:rPr sz="900" spc="-10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инпросвещения</a:t>
            </a:r>
            <a:endParaRPr sz="900">
              <a:latin typeface="Arial"/>
              <a:cs typeface="Arial"/>
            </a:endParaRPr>
          </a:p>
          <a:p>
            <a:pPr marL="12700" marR="50165">
              <a:lnSpc>
                <a:spcPct val="100000"/>
              </a:lnSpc>
            </a:pP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Р</a:t>
            </a:r>
            <a:r>
              <a:rPr sz="900" spc="-1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оссии,</a:t>
            </a:r>
            <a:r>
              <a:rPr sz="900" spc="-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40" dirty="0">
                <a:solidFill>
                  <a:srgbClr val="1B3181"/>
                </a:solidFill>
                <a:latin typeface="Arial"/>
                <a:cs typeface="Arial"/>
              </a:rPr>
              <a:t>на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основании  </a:t>
            </a:r>
            <a:r>
              <a:rPr sz="900" spc="50" dirty="0">
                <a:solidFill>
                  <a:srgbClr val="1B3181"/>
                </a:solidFill>
                <a:latin typeface="Arial"/>
                <a:cs typeface="Arial"/>
              </a:rPr>
              <a:t>оценки готовности</a:t>
            </a:r>
            <a:r>
              <a:rPr sz="900" spc="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к</a:t>
            </a:r>
            <a:endParaRPr sz="900">
              <a:latin typeface="Arial"/>
              <a:cs typeface="Arial"/>
            </a:endParaRPr>
          </a:p>
          <a:p>
            <a:pPr marL="12700" marR="25400">
              <a:lnSpc>
                <a:spcPct val="100000"/>
              </a:lnSpc>
            </a:pPr>
            <a:r>
              <a:rPr sz="900" spc="65" dirty="0">
                <a:solidFill>
                  <a:srgbClr val="1B3181"/>
                </a:solidFill>
                <a:latin typeface="Arial"/>
                <a:cs typeface="Arial"/>
              </a:rPr>
              <a:t>успешному 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освоению  </a:t>
            </a: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программы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50" dirty="0">
                <a:solidFill>
                  <a:srgbClr val="1B3181"/>
                </a:solidFill>
                <a:latin typeface="Arial"/>
                <a:cs typeface="Arial"/>
              </a:rPr>
              <a:t>«Профессионалитета»</a:t>
            </a:r>
            <a:endParaRPr sz="900">
              <a:latin typeface="Arial"/>
              <a:cs typeface="Arial"/>
            </a:endParaRPr>
          </a:p>
          <a:p>
            <a:pPr marL="93345">
              <a:lnSpc>
                <a:spcPct val="100000"/>
              </a:lnSpc>
              <a:spcBef>
                <a:spcPts val="35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5166359" y="6062979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60" h="373379">
                <a:moveTo>
                  <a:pt x="195452" y="0"/>
                </a:moveTo>
                <a:lnTo>
                  <a:pt x="143510" y="6629"/>
                </a:lnTo>
                <a:lnTo>
                  <a:pt x="96774" y="25463"/>
                </a:lnTo>
                <a:lnTo>
                  <a:pt x="57150" y="54635"/>
                </a:lnTo>
                <a:lnTo>
                  <a:pt x="26669" y="92379"/>
                </a:lnTo>
                <a:lnTo>
                  <a:pt x="6985" y="136931"/>
                </a:lnTo>
                <a:lnTo>
                  <a:pt x="0" y="186499"/>
                </a:lnTo>
                <a:lnTo>
                  <a:pt x="1777" y="211810"/>
                </a:lnTo>
                <a:lnTo>
                  <a:pt x="15366" y="259092"/>
                </a:lnTo>
                <a:lnTo>
                  <a:pt x="40639" y="300456"/>
                </a:lnTo>
                <a:lnTo>
                  <a:pt x="76073" y="334137"/>
                </a:lnTo>
                <a:lnTo>
                  <a:pt x="119252" y="358343"/>
                </a:lnTo>
                <a:lnTo>
                  <a:pt x="168910" y="371297"/>
                </a:lnTo>
                <a:lnTo>
                  <a:pt x="195452" y="372999"/>
                </a:lnTo>
                <a:lnTo>
                  <a:pt x="221995" y="371297"/>
                </a:lnTo>
                <a:lnTo>
                  <a:pt x="271525" y="358343"/>
                </a:lnTo>
                <a:lnTo>
                  <a:pt x="314832" y="334137"/>
                </a:lnTo>
                <a:lnTo>
                  <a:pt x="350265" y="300456"/>
                </a:lnTo>
                <a:lnTo>
                  <a:pt x="375538" y="259092"/>
                </a:lnTo>
                <a:lnTo>
                  <a:pt x="389127" y="211810"/>
                </a:lnTo>
                <a:lnTo>
                  <a:pt x="390905" y="186499"/>
                </a:lnTo>
                <a:lnTo>
                  <a:pt x="389127" y="161188"/>
                </a:lnTo>
                <a:lnTo>
                  <a:pt x="375538" y="113906"/>
                </a:lnTo>
                <a:lnTo>
                  <a:pt x="350265" y="72529"/>
                </a:lnTo>
                <a:lnTo>
                  <a:pt x="314832" y="38849"/>
                </a:lnTo>
                <a:lnTo>
                  <a:pt x="271525" y="14655"/>
                </a:lnTo>
                <a:lnTo>
                  <a:pt x="221995" y="1651"/>
                </a:lnTo>
                <a:lnTo>
                  <a:pt x="195452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 txBox="1"/>
          <p:nvPr/>
        </p:nvSpPr>
        <p:spPr>
          <a:xfrm>
            <a:off x="5295265" y="6097270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5166359" y="4142740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60" h="373379">
                <a:moveTo>
                  <a:pt x="195452" y="0"/>
                </a:moveTo>
                <a:lnTo>
                  <a:pt x="143510" y="6604"/>
                </a:lnTo>
                <a:lnTo>
                  <a:pt x="96774" y="25527"/>
                </a:lnTo>
                <a:lnTo>
                  <a:pt x="57150" y="54610"/>
                </a:lnTo>
                <a:lnTo>
                  <a:pt x="26669" y="92329"/>
                </a:lnTo>
                <a:lnTo>
                  <a:pt x="6985" y="136906"/>
                </a:lnTo>
                <a:lnTo>
                  <a:pt x="0" y="186562"/>
                </a:lnTo>
                <a:lnTo>
                  <a:pt x="1777" y="211836"/>
                </a:lnTo>
                <a:lnTo>
                  <a:pt x="15366" y="259080"/>
                </a:lnTo>
                <a:lnTo>
                  <a:pt x="40639" y="300482"/>
                </a:lnTo>
                <a:lnTo>
                  <a:pt x="76073" y="334137"/>
                </a:lnTo>
                <a:lnTo>
                  <a:pt x="119252" y="358394"/>
                </a:lnTo>
                <a:lnTo>
                  <a:pt x="168910" y="371348"/>
                </a:lnTo>
                <a:lnTo>
                  <a:pt x="195452" y="372999"/>
                </a:lnTo>
                <a:lnTo>
                  <a:pt x="221995" y="371348"/>
                </a:lnTo>
                <a:lnTo>
                  <a:pt x="271525" y="358394"/>
                </a:lnTo>
                <a:lnTo>
                  <a:pt x="314832" y="334137"/>
                </a:lnTo>
                <a:lnTo>
                  <a:pt x="350265" y="300482"/>
                </a:lnTo>
                <a:lnTo>
                  <a:pt x="375538" y="259080"/>
                </a:lnTo>
                <a:lnTo>
                  <a:pt x="389127" y="211836"/>
                </a:lnTo>
                <a:lnTo>
                  <a:pt x="390905" y="186562"/>
                </a:lnTo>
                <a:lnTo>
                  <a:pt x="389127" y="161162"/>
                </a:lnTo>
                <a:lnTo>
                  <a:pt x="375538" y="113918"/>
                </a:lnTo>
                <a:lnTo>
                  <a:pt x="350265" y="72517"/>
                </a:lnTo>
                <a:lnTo>
                  <a:pt x="314832" y="38862"/>
                </a:lnTo>
                <a:lnTo>
                  <a:pt x="271525" y="14605"/>
                </a:lnTo>
                <a:lnTo>
                  <a:pt x="221995" y="1651"/>
                </a:lnTo>
                <a:lnTo>
                  <a:pt x="195452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 txBox="1"/>
          <p:nvPr/>
        </p:nvSpPr>
        <p:spPr>
          <a:xfrm>
            <a:off x="5295265" y="4165600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6974840" y="4142740"/>
            <a:ext cx="391160" cy="373380"/>
          </a:xfrm>
          <a:custGeom>
            <a:avLst/>
            <a:gdLst/>
            <a:ahLst/>
            <a:cxnLst/>
            <a:rect l="l" t="t" r="r" b="b"/>
            <a:pathLst>
              <a:path w="391159" h="373379">
                <a:moveTo>
                  <a:pt x="195199" y="0"/>
                </a:moveTo>
                <a:lnTo>
                  <a:pt x="143382" y="6604"/>
                </a:lnTo>
                <a:lnTo>
                  <a:pt x="96646" y="25527"/>
                </a:lnTo>
                <a:lnTo>
                  <a:pt x="57276" y="54610"/>
                </a:lnTo>
                <a:lnTo>
                  <a:pt x="26669" y="92329"/>
                </a:lnTo>
                <a:lnTo>
                  <a:pt x="6984" y="136906"/>
                </a:lnTo>
                <a:lnTo>
                  <a:pt x="0" y="186562"/>
                </a:lnTo>
                <a:lnTo>
                  <a:pt x="1777" y="211836"/>
                </a:lnTo>
                <a:lnTo>
                  <a:pt x="15366" y="259080"/>
                </a:lnTo>
                <a:lnTo>
                  <a:pt x="40766" y="300482"/>
                </a:lnTo>
                <a:lnTo>
                  <a:pt x="75945" y="334137"/>
                </a:lnTo>
                <a:lnTo>
                  <a:pt x="119379" y="358394"/>
                </a:lnTo>
                <a:lnTo>
                  <a:pt x="168782" y="371348"/>
                </a:lnTo>
                <a:lnTo>
                  <a:pt x="195199" y="372999"/>
                </a:lnTo>
                <a:lnTo>
                  <a:pt x="221868" y="371348"/>
                </a:lnTo>
                <a:lnTo>
                  <a:pt x="271271" y="358394"/>
                </a:lnTo>
                <a:lnTo>
                  <a:pt x="314705" y="334137"/>
                </a:lnTo>
                <a:lnTo>
                  <a:pt x="349884" y="300482"/>
                </a:lnTo>
                <a:lnTo>
                  <a:pt x="375284" y="259080"/>
                </a:lnTo>
                <a:lnTo>
                  <a:pt x="388874" y="211836"/>
                </a:lnTo>
                <a:lnTo>
                  <a:pt x="390651" y="186562"/>
                </a:lnTo>
                <a:lnTo>
                  <a:pt x="388874" y="161162"/>
                </a:lnTo>
                <a:lnTo>
                  <a:pt x="375284" y="113918"/>
                </a:lnTo>
                <a:lnTo>
                  <a:pt x="349884" y="72517"/>
                </a:lnTo>
                <a:lnTo>
                  <a:pt x="314705" y="38862"/>
                </a:lnTo>
                <a:lnTo>
                  <a:pt x="271271" y="14605"/>
                </a:lnTo>
                <a:lnTo>
                  <a:pt x="221868" y="1651"/>
                </a:lnTo>
                <a:lnTo>
                  <a:pt x="195199" y="0"/>
                </a:lnTo>
                <a:close/>
              </a:path>
            </a:pathLst>
          </a:custGeom>
          <a:solidFill>
            <a:srgbClr val="1B4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 txBox="1"/>
          <p:nvPr/>
        </p:nvSpPr>
        <p:spPr>
          <a:xfrm>
            <a:off x="7095490" y="4170298"/>
            <a:ext cx="81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10172700" y="5377179"/>
            <a:ext cx="127000" cy="137160"/>
          </a:xfrm>
          <a:custGeom>
            <a:avLst/>
            <a:gdLst/>
            <a:ahLst/>
            <a:cxnLst/>
            <a:rect l="l" t="t" r="r" b="b"/>
            <a:pathLst>
              <a:path w="127000" h="137160">
                <a:moveTo>
                  <a:pt x="126873" y="0"/>
                </a:moveTo>
                <a:lnTo>
                  <a:pt x="0" y="68580"/>
                </a:lnTo>
                <a:lnTo>
                  <a:pt x="126873" y="137033"/>
                </a:lnTo>
                <a:lnTo>
                  <a:pt x="126873" y="0"/>
                </a:lnTo>
                <a:close/>
              </a:path>
            </a:pathLst>
          </a:custGeom>
          <a:solidFill>
            <a:srgbClr val="EBC8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0172700" y="5445759"/>
            <a:ext cx="172720" cy="322580"/>
          </a:xfrm>
          <a:custGeom>
            <a:avLst/>
            <a:gdLst/>
            <a:ahLst/>
            <a:cxnLst/>
            <a:rect l="l" t="t" r="r" b="b"/>
            <a:pathLst>
              <a:path w="172720" h="322579">
                <a:moveTo>
                  <a:pt x="0" y="0"/>
                </a:moveTo>
                <a:lnTo>
                  <a:pt x="0" y="227761"/>
                </a:lnTo>
                <a:lnTo>
                  <a:pt x="172339" y="322452"/>
                </a:lnTo>
                <a:lnTo>
                  <a:pt x="172339" y="94868"/>
                </a:lnTo>
                <a:lnTo>
                  <a:pt x="0" y="0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0411459" y="5511800"/>
            <a:ext cx="205740" cy="4318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0414000" y="5583682"/>
            <a:ext cx="34290" cy="39370"/>
          </a:xfrm>
          <a:custGeom>
            <a:avLst/>
            <a:gdLst/>
            <a:ahLst/>
            <a:cxnLst/>
            <a:rect l="l" t="t" r="r" b="b"/>
            <a:pathLst>
              <a:path w="34290" h="39370">
                <a:moveTo>
                  <a:pt x="18415" y="0"/>
                </a:moveTo>
                <a:lnTo>
                  <a:pt x="0" y="0"/>
                </a:lnTo>
                <a:lnTo>
                  <a:pt x="0" y="39154"/>
                </a:lnTo>
                <a:lnTo>
                  <a:pt x="10414" y="39154"/>
                </a:lnTo>
                <a:lnTo>
                  <a:pt x="10414" y="27012"/>
                </a:lnTo>
                <a:lnTo>
                  <a:pt x="18415" y="27012"/>
                </a:lnTo>
                <a:lnTo>
                  <a:pt x="24765" y="26174"/>
                </a:lnTo>
                <a:lnTo>
                  <a:pt x="29591" y="23495"/>
                </a:lnTo>
                <a:lnTo>
                  <a:pt x="32766" y="19253"/>
                </a:lnTo>
                <a:lnTo>
                  <a:pt x="32893" y="18046"/>
                </a:lnTo>
                <a:lnTo>
                  <a:pt x="10414" y="18046"/>
                </a:lnTo>
                <a:lnTo>
                  <a:pt x="10414" y="9067"/>
                </a:lnTo>
                <a:lnTo>
                  <a:pt x="23368" y="9067"/>
                </a:lnTo>
                <a:lnTo>
                  <a:pt x="23368" y="635"/>
                </a:lnTo>
                <a:lnTo>
                  <a:pt x="18415" y="0"/>
                </a:lnTo>
                <a:close/>
              </a:path>
              <a:path w="34290" h="39370">
                <a:moveTo>
                  <a:pt x="23368" y="635"/>
                </a:moveTo>
                <a:lnTo>
                  <a:pt x="23368" y="16459"/>
                </a:lnTo>
                <a:lnTo>
                  <a:pt x="21590" y="18046"/>
                </a:lnTo>
                <a:lnTo>
                  <a:pt x="32893" y="18046"/>
                </a:lnTo>
                <a:lnTo>
                  <a:pt x="33908" y="13436"/>
                </a:lnTo>
                <a:lnTo>
                  <a:pt x="23368" y="635"/>
                </a:lnTo>
                <a:close/>
              </a:path>
              <a:path w="34290" h="39370">
                <a:moveTo>
                  <a:pt x="23368" y="9067"/>
                </a:moveTo>
                <a:lnTo>
                  <a:pt x="21590" y="9067"/>
                </a:lnTo>
                <a:lnTo>
                  <a:pt x="23368" y="10515"/>
                </a:lnTo>
                <a:lnTo>
                  <a:pt x="23368" y="9067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10445877" y="5583682"/>
            <a:ext cx="44450" cy="39370"/>
          </a:xfrm>
          <a:custGeom>
            <a:avLst/>
            <a:gdLst/>
            <a:ahLst/>
            <a:cxnLst/>
            <a:rect l="l" t="t" r="r" b="b"/>
            <a:pathLst>
              <a:path w="44450" h="39370">
                <a:moveTo>
                  <a:pt x="26670" y="0"/>
                </a:moveTo>
                <a:lnTo>
                  <a:pt x="15494" y="0"/>
                </a:lnTo>
                <a:lnTo>
                  <a:pt x="0" y="39154"/>
                </a:lnTo>
                <a:lnTo>
                  <a:pt x="10922" y="39154"/>
                </a:lnTo>
                <a:lnTo>
                  <a:pt x="13970" y="31026"/>
                </a:lnTo>
                <a:lnTo>
                  <a:pt x="41021" y="31026"/>
                </a:lnTo>
                <a:lnTo>
                  <a:pt x="37465" y="21920"/>
                </a:lnTo>
                <a:lnTo>
                  <a:pt x="17399" y="21920"/>
                </a:lnTo>
                <a:lnTo>
                  <a:pt x="22098" y="9791"/>
                </a:lnTo>
                <a:lnTo>
                  <a:pt x="26670" y="9791"/>
                </a:lnTo>
                <a:lnTo>
                  <a:pt x="26670" y="0"/>
                </a:lnTo>
                <a:close/>
              </a:path>
              <a:path w="44450" h="39370">
                <a:moveTo>
                  <a:pt x="41021" y="31026"/>
                </a:moveTo>
                <a:lnTo>
                  <a:pt x="30099" y="31026"/>
                </a:lnTo>
                <a:lnTo>
                  <a:pt x="33147" y="39154"/>
                </a:lnTo>
                <a:lnTo>
                  <a:pt x="44323" y="39154"/>
                </a:lnTo>
                <a:lnTo>
                  <a:pt x="41021" y="31026"/>
                </a:lnTo>
                <a:close/>
              </a:path>
              <a:path w="44450" h="39370">
                <a:moveTo>
                  <a:pt x="26670" y="9791"/>
                </a:moveTo>
                <a:lnTo>
                  <a:pt x="22098" y="9791"/>
                </a:lnTo>
                <a:lnTo>
                  <a:pt x="26670" y="21920"/>
                </a:lnTo>
                <a:lnTo>
                  <a:pt x="26670" y="9791"/>
                </a:lnTo>
                <a:close/>
              </a:path>
              <a:path w="44450" h="39370">
                <a:moveTo>
                  <a:pt x="28701" y="0"/>
                </a:moveTo>
                <a:lnTo>
                  <a:pt x="26670" y="0"/>
                </a:lnTo>
                <a:lnTo>
                  <a:pt x="26670" y="21920"/>
                </a:lnTo>
                <a:lnTo>
                  <a:pt x="37465" y="21920"/>
                </a:lnTo>
                <a:lnTo>
                  <a:pt x="32512" y="9791"/>
                </a:lnTo>
                <a:lnTo>
                  <a:pt x="28701" y="0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10490834" y="5582920"/>
            <a:ext cx="35560" cy="40640"/>
          </a:xfrm>
          <a:custGeom>
            <a:avLst/>
            <a:gdLst/>
            <a:ahLst/>
            <a:cxnLst/>
            <a:rect l="l" t="t" r="r" b="b"/>
            <a:pathLst>
              <a:path w="35559" h="40639">
                <a:moveTo>
                  <a:pt x="10541" y="26936"/>
                </a:moveTo>
                <a:lnTo>
                  <a:pt x="0" y="26936"/>
                </a:lnTo>
                <a:lnTo>
                  <a:pt x="1397" y="31902"/>
                </a:lnTo>
                <a:lnTo>
                  <a:pt x="4825" y="36271"/>
                </a:lnTo>
                <a:lnTo>
                  <a:pt x="10541" y="39420"/>
                </a:lnTo>
                <a:lnTo>
                  <a:pt x="18923" y="40639"/>
                </a:lnTo>
                <a:lnTo>
                  <a:pt x="24384" y="40030"/>
                </a:lnTo>
                <a:lnTo>
                  <a:pt x="29718" y="37972"/>
                </a:lnTo>
                <a:lnTo>
                  <a:pt x="33909" y="34086"/>
                </a:lnTo>
                <a:lnTo>
                  <a:pt x="34487" y="31788"/>
                </a:lnTo>
                <a:lnTo>
                  <a:pt x="13462" y="31788"/>
                </a:lnTo>
                <a:lnTo>
                  <a:pt x="11557" y="30213"/>
                </a:lnTo>
                <a:lnTo>
                  <a:pt x="10541" y="26936"/>
                </a:lnTo>
                <a:close/>
              </a:path>
              <a:path w="35559" h="40639">
                <a:moveTo>
                  <a:pt x="17653" y="0"/>
                </a:moveTo>
                <a:lnTo>
                  <a:pt x="11684" y="761"/>
                </a:lnTo>
                <a:lnTo>
                  <a:pt x="6350" y="3174"/>
                </a:lnTo>
                <a:lnTo>
                  <a:pt x="2540" y="7162"/>
                </a:lnTo>
                <a:lnTo>
                  <a:pt x="1016" y="12738"/>
                </a:lnTo>
                <a:lnTo>
                  <a:pt x="2286" y="17830"/>
                </a:lnTo>
                <a:lnTo>
                  <a:pt x="22351" y="25958"/>
                </a:lnTo>
                <a:lnTo>
                  <a:pt x="24892" y="26200"/>
                </a:lnTo>
                <a:lnTo>
                  <a:pt x="24892" y="30568"/>
                </a:lnTo>
                <a:lnTo>
                  <a:pt x="22987" y="31788"/>
                </a:lnTo>
                <a:lnTo>
                  <a:pt x="34487" y="31788"/>
                </a:lnTo>
                <a:lnTo>
                  <a:pt x="35433" y="28028"/>
                </a:lnTo>
                <a:lnTo>
                  <a:pt x="17780" y="15290"/>
                </a:lnTo>
                <a:lnTo>
                  <a:pt x="11557" y="14198"/>
                </a:lnTo>
                <a:lnTo>
                  <a:pt x="11557" y="10680"/>
                </a:lnTo>
                <a:lnTo>
                  <a:pt x="12954" y="8851"/>
                </a:lnTo>
                <a:lnTo>
                  <a:pt x="33971" y="8851"/>
                </a:lnTo>
                <a:lnTo>
                  <a:pt x="33782" y="8127"/>
                </a:lnTo>
                <a:lnTo>
                  <a:pt x="30607" y="4063"/>
                </a:lnTo>
                <a:lnTo>
                  <a:pt x="25400" y="1142"/>
                </a:lnTo>
                <a:lnTo>
                  <a:pt x="17653" y="0"/>
                </a:lnTo>
                <a:close/>
              </a:path>
              <a:path w="35559" h="40639">
                <a:moveTo>
                  <a:pt x="33971" y="8851"/>
                </a:moveTo>
                <a:lnTo>
                  <a:pt x="22479" y="8851"/>
                </a:lnTo>
                <a:lnTo>
                  <a:pt x="23875" y="10680"/>
                </a:lnTo>
                <a:lnTo>
                  <a:pt x="24511" y="12979"/>
                </a:lnTo>
                <a:lnTo>
                  <a:pt x="35051" y="12979"/>
                </a:lnTo>
                <a:lnTo>
                  <a:pt x="33971" y="8851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0531220" y="5582920"/>
            <a:ext cx="36195" cy="40640"/>
          </a:xfrm>
          <a:custGeom>
            <a:avLst/>
            <a:gdLst/>
            <a:ahLst/>
            <a:cxnLst/>
            <a:rect l="l" t="t" r="r" b="b"/>
            <a:pathLst>
              <a:path w="36195" h="40639">
                <a:moveTo>
                  <a:pt x="10668" y="26936"/>
                </a:moveTo>
                <a:lnTo>
                  <a:pt x="0" y="26936"/>
                </a:lnTo>
                <a:lnTo>
                  <a:pt x="1524" y="31902"/>
                </a:lnTo>
                <a:lnTo>
                  <a:pt x="4952" y="36271"/>
                </a:lnTo>
                <a:lnTo>
                  <a:pt x="10668" y="39420"/>
                </a:lnTo>
                <a:lnTo>
                  <a:pt x="19050" y="40639"/>
                </a:lnTo>
                <a:lnTo>
                  <a:pt x="24510" y="40030"/>
                </a:lnTo>
                <a:lnTo>
                  <a:pt x="29972" y="37972"/>
                </a:lnTo>
                <a:lnTo>
                  <a:pt x="34035" y="34086"/>
                </a:lnTo>
                <a:lnTo>
                  <a:pt x="34662" y="31788"/>
                </a:lnTo>
                <a:lnTo>
                  <a:pt x="13461" y="31788"/>
                </a:lnTo>
                <a:lnTo>
                  <a:pt x="11556" y="30213"/>
                </a:lnTo>
                <a:lnTo>
                  <a:pt x="10668" y="26936"/>
                </a:lnTo>
                <a:close/>
              </a:path>
              <a:path w="36195" h="40639">
                <a:moveTo>
                  <a:pt x="17779" y="0"/>
                </a:moveTo>
                <a:lnTo>
                  <a:pt x="11683" y="761"/>
                </a:lnTo>
                <a:lnTo>
                  <a:pt x="6350" y="3174"/>
                </a:lnTo>
                <a:lnTo>
                  <a:pt x="2539" y="7162"/>
                </a:lnTo>
                <a:lnTo>
                  <a:pt x="1143" y="12738"/>
                </a:lnTo>
                <a:lnTo>
                  <a:pt x="2412" y="17830"/>
                </a:lnTo>
                <a:lnTo>
                  <a:pt x="22605" y="25958"/>
                </a:lnTo>
                <a:lnTo>
                  <a:pt x="25146" y="26200"/>
                </a:lnTo>
                <a:lnTo>
                  <a:pt x="25146" y="30568"/>
                </a:lnTo>
                <a:lnTo>
                  <a:pt x="23240" y="31788"/>
                </a:lnTo>
                <a:lnTo>
                  <a:pt x="34662" y="31788"/>
                </a:lnTo>
                <a:lnTo>
                  <a:pt x="35686" y="28028"/>
                </a:lnTo>
                <a:lnTo>
                  <a:pt x="17906" y="15290"/>
                </a:lnTo>
                <a:lnTo>
                  <a:pt x="11683" y="14198"/>
                </a:lnTo>
                <a:lnTo>
                  <a:pt x="11683" y="10680"/>
                </a:lnTo>
                <a:lnTo>
                  <a:pt x="13080" y="8851"/>
                </a:lnTo>
                <a:lnTo>
                  <a:pt x="34117" y="8851"/>
                </a:lnTo>
                <a:lnTo>
                  <a:pt x="33908" y="8127"/>
                </a:lnTo>
                <a:lnTo>
                  <a:pt x="30860" y="4063"/>
                </a:lnTo>
                <a:lnTo>
                  <a:pt x="25526" y="1142"/>
                </a:lnTo>
                <a:lnTo>
                  <a:pt x="17779" y="0"/>
                </a:lnTo>
                <a:close/>
              </a:path>
              <a:path w="36195" h="40639">
                <a:moveTo>
                  <a:pt x="34117" y="8851"/>
                </a:moveTo>
                <a:lnTo>
                  <a:pt x="22732" y="8851"/>
                </a:lnTo>
                <a:lnTo>
                  <a:pt x="24129" y="10680"/>
                </a:lnTo>
                <a:lnTo>
                  <a:pt x="24764" y="12979"/>
                </a:lnTo>
                <a:lnTo>
                  <a:pt x="35305" y="12979"/>
                </a:lnTo>
                <a:lnTo>
                  <a:pt x="34117" y="8851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0573384" y="5583682"/>
            <a:ext cx="34290" cy="39370"/>
          </a:xfrm>
          <a:custGeom>
            <a:avLst/>
            <a:gdLst/>
            <a:ahLst/>
            <a:cxnLst/>
            <a:rect l="l" t="t" r="r" b="b"/>
            <a:pathLst>
              <a:path w="34290" h="39370">
                <a:moveTo>
                  <a:pt x="18288" y="0"/>
                </a:moveTo>
                <a:lnTo>
                  <a:pt x="0" y="0"/>
                </a:lnTo>
                <a:lnTo>
                  <a:pt x="0" y="39154"/>
                </a:lnTo>
                <a:lnTo>
                  <a:pt x="10287" y="39154"/>
                </a:lnTo>
                <a:lnTo>
                  <a:pt x="10287" y="27012"/>
                </a:lnTo>
                <a:lnTo>
                  <a:pt x="18288" y="27012"/>
                </a:lnTo>
                <a:lnTo>
                  <a:pt x="24638" y="26174"/>
                </a:lnTo>
                <a:lnTo>
                  <a:pt x="29464" y="23495"/>
                </a:lnTo>
                <a:lnTo>
                  <a:pt x="32639" y="19253"/>
                </a:lnTo>
                <a:lnTo>
                  <a:pt x="32893" y="18046"/>
                </a:lnTo>
                <a:lnTo>
                  <a:pt x="10287" y="18046"/>
                </a:lnTo>
                <a:lnTo>
                  <a:pt x="10287" y="9067"/>
                </a:lnTo>
                <a:lnTo>
                  <a:pt x="23241" y="9067"/>
                </a:lnTo>
                <a:lnTo>
                  <a:pt x="23241" y="635"/>
                </a:lnTo>
                <a:lnTo>
                  <a:pt x="18288" y="0"/>
                </a:lnTo>
                <a:close/>
              </a:path>
              <a:path w="34290" h="39370">
                <a:moveTo>
                  <a:pt x="23241" y="635"/>
                </a:moveTo>
                <a:lnTo>
                  <a:pt x="23241" y="16459"/>
                </a:lnTo>
                <a:lnTo>
                  <a:pt x="21463" y="18046"/>
                </a:lnTo>
                <a:lnTo>
                  <a:pt x="32893" y="18046"/>
                </a:lnTo>
                <a:lnTo>
                  <a:pt x="33782" y="13436"/>
                </a:lnTo>
                <a:lnTo>
                  <a:pt x="23241" y="635"/>
                </a:lnTo>
                <a:close/>
              </a:path>
              <a:path w="34290" h="39370">
                <a:moveTo>
                  <a:pt x="23241" y="9067"/>
                </a:moveTo>
                <a:lnTo>
                  <a:pt x="21463" y="9067"/>
                </a:lnTo>
                <a:lnTo>
                  <a:pt x="23241" y="10515"/>
                </a:lnTo>
                <a:lnTo>
                  <a:pt x="23241" y="9067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10612119" y="5582920"/>
            <a:ext cx="45085" cy="40640"/>
          </a:xfrm>
          <a:custGeom>
            <a:avLst/>
            <a:gdLst/>
            <a:ahLst/>
            <a:cxnLst/>
            <a:rect l="l" t="t" r="r" b="b"/>
            <a:pathLst>
              <a:path w="45084" h="40639">
                <a:moveTo>
                  <a:pt x="22605" y="0"/>
                </a:moveTo>
                <a:lnTo>
                  <a:pt x="13715" y="1523"/>
                </a:lnTo>
                <a:lnTo>
                  <a:pt x="6476" y="5816"/>
                </a:lnTo>
                <a:lnTo>
                  <a:pt x="1777" y="12255"/>
                </a:lnTo>
                <a:lnTo>
                  <a:pt x="0" y="20383"/>
                </a:lnTo>
                <a:lnTo>
                  <a:pt x="1777" y="28384"/>
                </a:lnTo>
                <a:lnTo>
                  <a:pt x="6476" y="34810"/>
                </a:lnTo>
                <a:lnTo>
                  <a:pt x="13715" y="39065"/>
                </a:lnTo>
                <a:lnTo>
                  <a:pt x="22605" y="40639"/>
                </a:lnTo>
                <a:lnTo>
                  <a:pt x="31369" y="39065"/>
                </a:lnTo>
                <a:lnTo>
                  <a:pt x="38480" y="34810"/>
                </a:lnTo>
                <a:lnTo>
                  <a:pt x="40894" y="31546"/>
                </a:lnTo>
                <a:lnTo>
                  <a:pt x="22605" y="31546"/>
                </a:lnTo>
                <a:lnTo>
                  <a:pt x="17779" y="30695"/>
                </a:lnTo>
                <a:lnTo>
                  <a:pt x="13970" y="28384"/>
                </a:lnTo>
                <a:lnTo>
                  <a:pt x="11556" y="24866"/>
                </a:lnTo>
                <a:lnTo>
                  <a:pt x="10668" y="20383"/>
                </a:lnTo>
                <a:lnTo>
                  <a:pt x="11556" y="15773"/>
                </a:lnTo>
                <a:lnTo>
                  <a:pt x="13970" y="12255"/>
                </a:lnTo>
                <a:lnTo>
                  <a:pt x="17779" y="9944"/>
                </a:lnTo>
                <a:lnTo>
                  <a:pt x="22605" y="9093"/>
                </a:lnTo>
                <a:lnTo>
                  <a:pt x="34416" y="9093"/>
                </a:lnTo>
                <a:lnTo>
                  <a:pt x="34416" y="3428"/>
                </a:lnTo>
                <a:lnTo>
                  <a:pt x="31369" y="1523"/>
                </a:lnTo>
                <a:lnTo>
                  <a:pt x="22605" y="0"/>
                </a:lnTo>
                <a:close/>
              </a:path>
              <a:path w="45084" h="40639">
                <a:moveTo>
                  <a:pt x="34416" y="3428"/>
                </a:moveTo>
                <a:lnTo>
                  <a:pt x="34416" y="20383"/>
                </a:lnTo>
                <a:lnTo>
                  <a:pt x="33527" y="24866"/>
                </a:lnTo>
                <a:lnTo>
                  <a:pt x="30987" y="28384"/>
                </a:lnTo>
                <a:lnTo>
                  <a:pt x="27304" y="30695"/>
                </a:lnTo>
                <a:lnTo>
                  <a:pt x="22605" y="31546"/>
                </a:lnTo>
                <a:lnTo>
                  <a:pt x="40894" y="31546"/>
                </a:lnTo>
                <a:lnTo>
                  <a:pt x="43306" y="28384"/>
                </a:lnTo>
                <a:lnTo>
                  <a:pt x="44957" y="20383"/>
                </a:lnTo>
                <a:lnTo>
                  <a:pt x="43306" y="12255"/>
                </a:lnTo>
                <a:lnTo>
                  <a:pt x="40894" y="9093"/>
                </a:lnTo>
                <a:lnTo>
                  <a:pt x="38480" y="5816"/>
                </a:lnTo>
                <a:lnTo>
                  <a:pt x="34416" y="3428"/>
                </a:lnTo>
                <a:close/>
              </a:path>
              <a:path w="45084" h="40639">
                <a:moveTo>
                  <a:pt x="34416" y="9093"/>
                </a:moveTo>
                <a:lnTo>
                  <a:pt x="22605" y="9093"/>
                </a:lnTo>
                <a:lnTo>
                  <a:pt x="27304" y="9944"/>
                </a:lnTo>
                <a:lnTo>
                  <a:pt x="30987" y="12255"/>
                </a:lnTo>
                <a:lnTo>
                  <a:pt x="33527" y="15773"/>
                </a:lnTo>
                <a:lnTo>
                  <a:pt x="34416" y="20383"/>
                </a:lnTo>
                <a:lnTo>
                  <a:pt x="34416" y="9093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10663808" y="5583682"/>
            <a:ext cx="36830" cy="39370"/>
          </a:xfrm>
          <a:custGeom>
            <a:avLst/>
            <a:gdLst/>
            <a:ahLst/>
            <a:cxnLst/>
            <a:rect l="l" t="t" r="r" b="b"/>
            <a:pathLst>
              <a:path w="36829" h="39370">
                <a:moveTo>
                  <a:pt x="19304" y="0"/>
                </a:moveTo>
                <a:lnTo>
                  <a:pt x="0" y="0"/>
                </a:lnTo>
                <a:lnTo>
                  <a:pt x="0" y="39154"/>
                </a:lnTo>
                <a:lnTo>
                  <a:pt x="10541" y="39154"/>
                </a:lnTo>
                <a:lnTo>
                  <a:pt x="10541" y="25565"/>
                </a:lnTo>
                <a:lnTo>
                  <a:pt x="26162" y="25565"/>
                </a:lnTo>
                <a:lnTo>
                  <a:pt x="25400" y="24714"/>
                </a:lnTo>
                <a:lnTo>
                  <a:pt x="28956" y="23012"/>
                </a:lnTo>
                <a:lnTo>
                  <a:pt x="31750" y="20586"/>
                </a:lnTo>
                <a:lnTo>
                  <a:pt x="33400" y="17310"/>
                </a:lnTo>
                <a:lnTo>
                  <a:pt x="10541" y="17195"/>
                </a:lnTo>
                <a:lnTo>
                  <a:pt x="10541" y="9067"/>
                </a:lnTo>
                <a:lnTo>
                  <a:pt x="23495" y="9067"/>
                </a:lnTo>
                <a:lnTo>
                  <a:pt x="23495" y="635"/>
                </a:lnTo>
                <a:lnTo>
                  <a:pt x="19304" y="0"/>
                </a:lnTo>
                <a:close/>
              </a:path>
              <a:path w="36829" h="39370">
                <a:moveTo>
                  <a:pt x="26162" y="25565"/>
                </a:moveTo>
                <a:lnTo>
                  <a:pt x="13843" y="25565"/>
                </a:lnTo>
                <a:lnTo>
                  <a:pt x="24002" y="39154"/>
                </a:lnTo>
                <a:lnTo>
                  <a:pt x="36830" y="39154"/>
                </a:lnTo>
                <a:lnTo>
                  <a:pt x="26162" y="25565"/>
                </a:lnTo>
                <a:close/>
              </a:path>
              <a:path w="36829" h="39370">
                <a:moveTo>
                  <a:pt x="23495" y="635"/>
                </a:moveTo>
                <a:lnTo>
                  <a:pt x="23495" y="15862"/>
                </a:lnTo>
                <a:lnTo>
                  <a:pt x="21717" y="17195"/>
                </a:lnTo>
                <a:lnTo>
                  <a:pt x="33527" y="17195"/>
                </a:lnTo>
                <a:lnTo>
                  <a:pt x="34036" y="13068"/>
                </a:lnTo>
                <a:lnTo>
                  <a:pt x="33274" y="9067"/>
                </a:lnTo>
                <a:lnTo>
                  <a:pt x="33020" y="7607"/>
                </a:lnTo>
                <a:lnTo>
                  <a:pt x="30099" y="3429"/>
                </a:lnTo>
                <a:lnTo>
                  <a:pt x="25400" y="762"/>
                </a:lnTo>
                <a:lnTo>
                  <a:pt x="23495" y="635"/>
                </a:lnTo>
                <a:close/>
              </a:path>
              <a:path w="36829" h="39370">
                <a:moveTo>
                  <a:pt x="23495" y="9067"/>
                </a:moveTo>
                <a:lnTo>
                  <a:pt x="21590" y="9067"/>
                </a:lnTo>
                <a:lnTo>
                  <a:pt x="23495" y="10401"/>
                </a:lnTo>
                <a:lnTo>
                  <a:pt x="23495" y="9067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0702417" y="5583682"/>
            <a:ext cx="34290" cy="39370"/>
          </a:xfrm>
          <a:custGeom>
            <a:avLst/>
            <a:gdLst/>
            <a:ahLst/>
            <a:cxnLst/>
            <a:rect l="l" t="t" r="r" b="b"/>
            <a:pathLst>
              <a:path w="34290" h="39370">
                <a:moveTo>
                  <a:pt x="22098" y="9067"/>
                </a:moveTo>
                <a:lnTo>
                  <a:pt x="11556" y="9067"/>
                </a:lnTo>
                <a:lnTo>
                  <a:pt x="11556" y="39154"/>
                </a:lnTo>
                <a:lnTo>
                  <a:pt x="22098" y="39154"/>
                </a:lnTo>
                <a:lnTo>
                  <a:pt x="22098" y="9067"/>
                </a:lnTo>
                <a:close/>
              </a:path>
              <a:path w="34290" h="39370">
                <a:moveTo>
                  <a:pt x="33781" y="0"/>
                </a:moveTo>
                <a:lnTo>
                  <a:pt x="0" y="0"/>
                </a:lnTo>
                <a:lnTo>
                  <a:pt x="0" y="9067"/>
                </a:lnTo>
                <a:lnTo>
                  <a:pt x="33781" y="9067"/>
                </a:lnTo>
                <a:lnTo>
                  <a:pt x="33781" y="0"/>
                </a:lnTo>
                <a:close/>
              </a:path>
            </a:pathLst>
          </a:custGeom>
          <a:solidFill>
            <a:srgbClr val="042E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0894059" y="4348479"/>
            <a:ext cx="86359" cy="533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0894059" y="6271259"/>
            <a:ext cx="83820" cy="533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 txBox="1"/>
          <p:nvPr/>
        </p:nvSpPr>
        <p:spPr>
          <a:xfrm>
            <a:off x="690880" y="1298448"/>
            <a:ext cx="1626235" cy="8166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43900"/>
              </a:lnSpc>
              <a:spcBef>
                <a:spcPts val="110"/>
              </a:spcBef>
            </a:pPr>
            <a:r>
              <a:rPr sz="1200" b="1" spc="-30" dirty="0">
                <a:solidFill>
                  <a:srgbClr val="1B3181"/>
                </a:solidFill>
                <a:latin typeface="Arial"/>
                <a:cs typeface="Arial"/>
              </a:rPr>
              <a:t>Высшее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образование  </a:t>
            </a:r>
            <a:r>
              <a:rPr sz="1200" b="1" spc="25" dirty="0">
                <a:solidFill>
                  <a:srgbClr val="1B3181"/>
                </a:solidFill>
                <a:latin typeface="Arial"/>
                <a:cs typeface="Arial"/>
              </a:rPr>
              <a:t>Профессионалитет 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1200" b="1" spc="-1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1200" b="1" spc="-14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2527300" y="1681479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1312"/>
                </a:lnTo>
              </a:path>
            </a:pathLst>
          </a:custGeom>
          <a:ln w="10160">
            <a:solidFill>
              <a:srgbClr val="AAB8CF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2527300" y="1874520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1312"/>
                </a:lnTo>
              </a:path>
            </a:pathLst>
          </a:custGeom>
          <a:ln w="10160">
            <a:solidFill>
              <a:srgbClr val="AAB8CF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3114039" y="1216660"/>
            <a:ext cx="3916679" cy="840740"/>
          </a:xfrm>
          <a:custGeom>
            <a:avLst/>
            <a:gdLst/>
            <a:ahLst/>
            <a:cxnLst/>
            <a:rect l="l" t="t" r="r" b="b"/>
            <a:pathLst>
              <a:path w="3916679" h="840739">
                <a:moveTo>
                  <a:pt x="3880992" y="840739"/>
                </a:moveTo>
                <a:lnTo>
                  <a:pt x="35814" y="840739"/>
                </a:lnTo>
                <a:lnTo>
                  <a:pt x="21843" y="837311"/>
                </a:lnTo>
                <a:lnTo>
                  <a:pt x="10541" y="827786"/>
                </a:lnTo>
                <a:lnTo>
                  <a:pt x="2793" y="813688"/>
                </a:lnTo>
                <a:lnTo>
                  <a:pt x="0" y="796289"/>
                </a:lnTo>
                <a:lnTo>
                  <a:pt x="0" y="44576"/>
                </a:lnTo>
                <a:lnTo>
                  <a:pt x="2793" y="27177"/>
                </a:lnTo>
                <a:lnTo>
                  <a:pt x="10541" y="13080"/>
                </a:lnTo>
                <a:lnTo>
                  <a:pt x="21843" y="3428"/>
                </a:lnTo>
                <a:lnTo>
                  <a:pt x="35814" y="0"/>
                </a:lnTo>
                <a:lnTo>
                  <a:pt x="3880992" y="0"/>
                </a:lnTo>
                <a:lnTo>
                  <a:pt x="3894963" y="3428"/>
                </a:lnTo>
                <a:lnTo>
                  <a:pt x="3906266" y="13080"/>
                </a:lnTo>
                <a:lnTo>
                  <a:pt x="3913886" y="27177"/>
                </a:lnTo>
                <a:lnTo>
                  <a:pt x="3916680" y="44576"/>
                </a:lnTo>
                <a:lnTo>
                  <a:pt x="3916680" y="796289"/>
                </a:lnTo>
                <a:lnTo>
                  <a:pt x="3913886" y="813688"/>
                </a:lnTo>
                <a:lnTo>
                  <a:pt x="3906266" y="827786"/>
                </a:lnTo>
                <a:lnTo>
                  <a:pt x="3894963" y="837311"/>
                </a:lnTo>
                <a:lnTo>
                  <a:pt x="3880992" y="840739"/>
                </a:lnTo>
                <a:close/>
              </a:path>
            </a:pathLst>
          </a:custGeom>
          <a:ln w="10160">
            <a:solidFill>
              <a:srgbClr val="F4C50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 txBox="1"/>
          <p:nvPr/>
        </p:nvSpPr>
        <p:spPr>
          <a:xfrm>
            <a:off x="3141091" y="1271883"/>
            <a:ext cx="3862704" cy="815975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0" indent="-114300">
              <a:lnSpc>
                <a:spcPct val="100000"/>
              </a:lnSpc>
              <a:spcBef>
                <a:spcPts val="735"/>
              </a:spcBef>
              <a:buFont typeface="Arial"/>
              <a:buChar char="•"/>
              <a:tabLst>
                <a:tab pos="127000" algn="l"/>
              </a:tabLst>
            </a:pPr>
            <a:r>
              <a:rPr sz="1200" b="1" spc="-30" dirty="0">
                <a:solidFill>
                  <a:srgbClr val="1B3181"/>
                </a:solidFill>
                <a:latin typeface="Arial"/>
                <a:cs typeface="Arial"/>
              </a:rPr>
              <a:t>Распределение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КЦП</a:t>
            </a:r>
            <a:r>
              <a:rPr sz="1200" b="1" spc="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предприятиям</a:t>
            </a:r>
            <a:endParaRPr sz="1200">
              <a:latin typeface="Arial"/>
              <a:cs typeface="Arial"/>
            </a:endParaRPr>
          </a:p>
          <a:p>
            <a:pPr marL="106680" indent="-93980">
              <a:lnSpc>
                <a:spcPct val="100000"/>
              </a:lnSpc>
              <a:spcBef>
                <a:spcPts val="640"/>
              </a:spcBef>
              <a:buFont typeface="Arial"/>
              <a:buChar char="•"/>
              <a:tabLst>
                <a:tab pos="106680" algn="l"/>
              </a:tabLst>
            </a:pP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Прием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на </a:t>
            </a:r>
            <a:r>
              <a:rPr sz="1200" b="1" spc="-30" dirty="0">
                <a:solidFill>
                  <a:srgbClr val="1B3181"/>
                </a:solidFill>
                <a:latin typeface="Arial"/>
                <a:cs typeface="Arial"/>
              </a:rPr>
              <a:t>конкурсной</a:t>
            </a:r>
            <a:r>
              <a:rPr sz="1200" b="1" spc="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основе</a:t>
            </a:r>
            <a:endParaRPr sz="1200">
              <a:latin typeface="Arial"/>
              <a:cs typeface="Arial"/>
            </a:endParaRPr>
          </a:p>
          <a:p>
            <a:pPr marL="106680" indent="-93980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106680" algn="l"/>
              </a:tabLst>
            </a:pPr>
            <a:r>
              <a:rPr sz="1200" b="1" spc="-35" dirty="0">
                <a:solidFill>
                  <a:srgbClr val="1B3181"/>
                </a:solidFill>
                <a:latin typeface="Arial"/>
                <a:cs typeface="Arial"/>
              </a:rPr>
              <a:t>Ускоренная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практикоориентированная</a:t>
            </a:r>
            <a:r>
              <a:rPr sz="1200" b="1" spc="1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35" dirty="0">
                <a:solidFill>
                  <a:srgbClr val="1B3181"/>
                </a:solidFill>
                <a:latin typeface="Arial"/>
                <a:cs typeface="Arial"/>
              </a:rPr>
              <a:t>подготовка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3" name="object 213"/>
          <p:cNvSpPr txBox="1"/>
          <p:nvPr/>
        </p:nvSpPr>
        <p:spPr>
          <a:xfrm>
            <a:off x="7807959" y="591185"/>
            <a:ext cx="2318385" cy="289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800" spc="50" dirty="0">
                <a:solidFill>
                  <a:srgbClr val="1B3181"/>
                </a:solidFill>
                <a:latin typeface="Arial"/>
                <a:cs typeface="Arial"/>
              </a:rPr>
              <a:t>Срок </a:t>
            </a:r>
            <a:r>
              <a:rPr sz="800" spc="30" dirty="0">
                <a:solidFill>
                  <a:srgbClr val="1B3181"/>
                </a:solidFill>
                <a:latin typeface="Arial"/>
                <a:cs typeface="Arial"/>
              </a:rPr>
              <a:t>подготовки </a:t>
            </a:r>
            <a:r>
              <a:rPr sz="800" spc="20" dirty="0">
                <a:solidFill>
                  <a:srgbClr val="1B3181"/>
                </a:solidFill>
                <a:latin typeface="Arial"/>
                <a:cs typeface="Arial"/>
              </a:rPr>
              <a:t>специалистов </a:t>
            </a:r>
            <a:r>
              <a:rPr sz="800" spc="5" dirty="0">
                <a:solidFill>
                  <a:srgbClr val="1B3181"/>
                </a:solidFill>
                <a:latin typeface="Arial"/>
                <a:cs typeface="Arial"/>
              </a:rPr>
              <a:t>от</a:t>
            </a:r>
            <a:r>
              <a:rPr sz="800" spc="-1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1B3181"/>
                </a:solidFill>
                <a:latin typeface="Arial"/>
                <a:cs typeface="Arial"/>
              </a:rPr>
              <a:t>разработки  </a:t>
            </a:r>
            <a:r>
              <a:rPr sz="800" spc="20" dirty="0">
                <a:solidFill>
                  <a:srgbClr val="1B3181"/>
                </a:solidFill>
                <a:latin typeface="Arial"/>
                <a:cs typeface="Arial"/>
              </a:rPr>
              <a:t>программы</a:t>
            </a:r>
            <a:r>
              <a:rPr sz="800" spc="-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25" dirty="0">
                <a:solidFill>
                  <a:srgbClr val="1B3181"/>
                </a:solidFill>
                <a:latin typeface="Arial"/>
                <a:cs typeface="Arial"/>
              </a:rPr>
              <a:t>до</a:t>
            </a:r>
            <a:r>
              <a:rPr sz="800" spc="-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-20" dirty="0">
                <a:solidFill>
                  <a:srgbClr val="1B3181"/>
                </a:solidFill>
                <a:latin typeface="Arial"/>
                <a:cs typeface="Arial"/>
              </a:rPr>
              <a:t>выхода</a:t>
            </a:r>
            <a:r>
              <a:rPr sz="800" spc="-1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1B3181"/>
                </a:solidFill>
                <a:latin typeface="Arial"/>
                <a:cs typeface="Arial"/>
              </a:rPr>
              <a:t>на</a:t>
            </a:r>
            <a:r>
              <a:rPr sz="800" spc="-1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45" dirty="0">
                <a:solidFill>
                  <a:srgbClr val="1B3181"/>
                </a:solidFill>
                <a:latin typeface="Arial"/>
                <a:cs typeface="Arial"/>
              </a:rPr>
              <a:t>рынок</a:t>
            </a:r>
            <a:r>
              <a:rPr sz="800" spc="-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1B3181"/>
                </a:solidFill>
                <a:latin typeface="Arial"/>
                <a:cs typeface="Arial"/>
              </a:rPr>
              <a:t>труда</a:t>
            </a:r>
            <a:r>
              <a:rPr sz="800" spc="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1B3181"/>
                </a:solidFill>
                <a:latin typeface="Arial"/>
                <a:cs typeface="Arial"/>
              </a:rPr>
              <a:t>2</a:t>
            </a:r>
            <a:r>
              <a:rPr sz="800" b="1" spc="1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800" spc="5" dirty="0">
                <a:solidFill>
                  <a:srgbClr val="1B3181"/>
                </a:solidFill>
                <a:latin typeface="Arial"/>
                <a:cs typeface="Arial"/>
              </a:rPr>
              <a:t>года</a:t>
            </a:r>
            <a:endParaRPr sz="800">
              <a:latin typeface="Arial"/>
              <a:cs typeface="Arial"/>
            </a:endParaRPr>
          </a:p>
        </p:txBody>
      </p:sp>
      <p:sp>
        <p:nvSpPr>
          <p:cNvPr id="214" name="object 214"/>
          <p:cNvSpPr txBox="1"/>
          <p:nvPr/>
        </p:nvSpPr>
        <p:spPr>
          <a:xfrm>
            <a:off x="1317710" y="3570173"/>
            <a:ext cx="196215" cy="3625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b="1" spc="-10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1200" b="1" spc="-5" dirty="0">
                <a:solidFill>
                  <a:srgbClr val="1B3181"/>
                </a:solidFill>
                <a:latin typeface="Arial"/>
                <a:cs typeface="Arial"/>
              </a:rPr>
              <a:t>П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О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5" name="object 215"/>
          <p:cNvSpPr txBox="1"/>
          <p:nvPr/>
        </p:nvSpPr>
        <p:spPr>
          <a:xfrm>
            <a:off x="1318345" y="4780533"/>
            <a:ext cx="196215" cy="17018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b="1" spc="-35" dirty="0">
                <a:solidFill>
                  <a:srgbClr val="1B3181"/>
                </a:solidFill>
                <a:latin typeface="Arial"/>
                <a:cs typeface="Arial"/>
              </a:rPr>
              <a:t>ПРОФЕССИОНАЛИТЕТ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6" name="object 216"/>
          <p:cNvSpPr txBox="1"/>
          <p:nvPr/>
        </p:nvSpPr>
        <p:spPr>
          <a:xfrm>
            <a:off x="8619870" y="3207639"/>
            <a:ext cx="2132330" cy="67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65" dirty="0">
                <a:solidFill>
                  <a:srgbClr val="1B3181"/>
                </a:solidFill>
                <a:latin typeface="Arial"/>
                <a:cs typeface="Arial"/>
              </a:rPr>
              <a:t>Специалист,</a:t>
            </a:r>
            <a:r>
              <a:rPr sz="900" b="1" spc="65" dirty="0">
                <a:solidFill>
                  <a:srgbClr val="1B3181"/>
                </a:solidFill>
                <a:latin typeface="Arial"/>
                <a:cs typeface="Arial"/>
              </a:rPr>
              <a:t>с</a:t>
            </a:r>
            <a:r>
              <a:rPr sz="900" b="1" spc="-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b="1" spc="55" dirty="0">
                <a:solidFill>
                  <a:srgbClr val="1B3181"/>
                </a:solidFill>
                <a:latin typeface="Arial"/>
                <a:cs typeface="Arial"/>
              </a:rPr>
              <a:t>узконаправленным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профилем</a:t>
            </a:r>
            <a:r>
              <a:rPr sz="900" spc="-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знаний</a:t>
            </a:r>
            <a:r>
              <a:rPr sz="900" spc="-15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endParaRPr sz="900">
              <a:latin typeface="Arial"/>
              <a:cs typeface="Arial"/>
            </a:endParaRPr>
          </a:p>
          <a:p>
            <a:pPr marL="536575" marR="285750">
              <a:lnSpc>
                <a:spcPct val="100000"/>
              </a:lnSpc>
              <a:spcBef>
                <a:spcPts val="825"/>
              </a:spcBef>
            </a:pPr>
            <a:r>
              <a:rPr sz="900" spc="60" dirty="0">
                <a:solidFill>
                  <a:srgbClr val="1B3181"/>
                </a:solidFill>
                <a:latin typeface="Arial"/>
                <a:cs typeface="Arial"/>
              </a:rPr>
              <a:t>Диплом </a:t>
            </a:r>
            <a:r>
              <a:rPr sz="900" spc="35" dirty="0">
                <a:solidFill>
                  <a:srgbClr val="1B3181"/>
                </a:solidFill>
                <a:latin typeface="Arial"/>
                <a:cs typeface="Arial"/>
              </a:rPr>
              <a:t>об </a:t>
            </a:r>
            <a:r>
              <a:rPr sz="900" spc="55" dirty="0">
                <a:solidFill>
                  <a:srgbClr val="1B3181"/>
                </a:solidFill>
                <a:latin typeface="Arial"/>
                <a:cs typeface="Arial"/>
              </a:rPr>
              <a:t>окончании  </a:t>
            </a:r>
            <a:r>
              <a:rPr sz="900" spc="45" dirty="0">
                <a:solidFill>
                  <a:srgbClr val="1B3181"/>
                </a:solidFill>
                <a:latin typeface="Arial"/>
                <a:cs typeface="Arial"/>
              </a:rPr>
              <a:t>колледжа</a:t>
            </a:r>
            <a:endParaRPr sz="900">
              <a:latin typeface="Arial"/>
              <a:cs typeface="Arial"/>
            </a:endParaRPr>
          </a:p>
        </p:txBody>
      </p:sp>
      <p:sp>
        <p:nvSpPr>
          <p:cNvPr id="217" name="object 217"/>
          <p:cNvSpPr txBox="1"/>
          <p:nvPr/>
        </p:nvSpPr>
        <p:spPr>
          <a:xfrm>
            <a:off x="1797304" y="5094541"/>
            <a:ext cx="1296670" cy="795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Автоматическая</a:t>
            </a:r>
            <a:r>
              <a:rPr sz="900" spc="-10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сборка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програм</a:t>
            </a:r>
            <a:r>
              <a:rPr sz="900" spc="-8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10" dirty="0">
                <a:solidFill>
                  <a:srgbClr val="1B3181"/>
                </a:solidFill>
                <a:latin typeface="Arial"/>
                <a:cs typeface="Arial"/>
              </a:rPr>
              <a:t>мв</a:t>
            </a:r>
            <a:r>
              <a:rPr sz="900" spc="-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1</a:t>
            </a:r>
            <a:r>
              <a:rPr sz="900" spc="-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клик</a:t>
            </a:r>
            <a:r>
              <a:rPr sz="900" spc="-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в</a:t>
            </a:r>
            <a:r>
              <a:rPr sz="900" spc="-8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ФИС</a:t>
            </a:r>
            <a:endParaRPr sz="900">
              <a:latin typeface="Arial"/>
              <a:cs typeface="Arial"/>
            </a:endParaRPr>
          </a:p>
          <a:p>
            <a:pPr marL="52069" marR="339090">
              <a:lnSpc>
                <a:spcPct val="100000"/>
              </a:lnSpc>
              <a:spcBef>
                <a:spcPts val="650"/>
              </a:spcBef>
            </a:pP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«Единая  и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фор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м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ц</a:t>
            </a:r>
            <a:r>
              <a:rPr sz="900" spc="-25" dirty="0">
                <a:solidFill>
                  <a:srgbClr val="1B3181"/>
                </a:solidFill>
                <a:latin typeface="Arial"/>
                <a:cs typeface="Arial"/>
              </a:rPr>
              <a:t>ио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-40" dirty="0">
                <a:solidFill>
                  <a:srgbClr val="1B3181"/>
                </a:solidFill>
                <a:latin typeface="Arial"/>
                <a:cs typeface="Arial"/>
              </a:rPr>
              <a:t>н</a:t>
            </a:r>
            <a:r>
              <a:rPr sz="900" spc="-45" dirty="0">
                <a:solidFill>
                  <a:srgbClr val="1B3181"/>
                </a:solidFill>
                <a:latin typeface="Arial"/>
                <a:cs typeface="Arial"/>
              </a:rPr>
              <a:t>а</a:t>
            </a:r>
            <a:r>
              <a:rPr sz="900" dirty="0">
                <a:solidFill>
                  <a:srgbClr val="1B3181"/>
                </a:solidFill>
                <a:latin typeface="Arial"/>
                <a:cs typeface="Arial"/>
              </a:rPr>
              <a:t>я  </a:t>
            </a:r>
            <a:r>
              <a:rPr sz="900" spc="-20" dirty="0">
                <a:solidFill>
                  <a:srgbClr val="1B3181"/>
                </a:solidFill>
                <a:latin typeface="Arial"/>
                <a:cs typeface="Arial"/>
              </a:rPr>
              <a:t>система»</a:t>
            </a:r>
            <a:endParaRPr sz="900">
              <a:latin typeface="Arial"/>
              <a:cs typeface="Arial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2330450" y="1741170"/>
            <a:ext cx="774700" cy="0"/>
          </a:xfrm>
          <a:custGeom>
            <a:avLst/>
            <a:gdLst/>
            <a:ahLst/>
            <a:cxnLst/>
            <a:rect l="l" t="t" r="r" b="b"/>
            <a:pathLst>
              <a:path w="774700">
                <a:moveTo>
                  <a:pt x="0" y="0"/>
                </a:moveTo>
                <a:lnTo>
                  <a:pt x="774700" y="0"/>
                </a:lnTo>
              </a:path>
            </a:pathLst>
          </a:custGeom>
          <a:ln w="4571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2330450" y="1718310"/>
            <a:ext cx="774700" cy="45720"/>
          </a:xfrm>
          <a:custGeom>
            <a:avLst/>
            <a:gdLst/>
            <a:ahLst/>
            <a:cxnLst/>
            <a:rect l="l" t="t" r="r" b="b"/>
            <a:pathLst>
              <a:path w="774700" h="45719">
                <a:moveTo>
                  <a:pt x="0" y="34289"/>
                </a:moveTo>
                <a:lnTo>
                  <a:pt x="751839" y="34289"/>
                </a:lnTo>
                <a:lnTo>
                  <a:pt x="751839" y="45719"/>
                </a:lnTo>
                <a:lnTo>
                  <a:pt x="774700" y="22860"/>
                </a:lnTo>
                <a:lnTo>
                  <a:pt x="751839" y="0"/>
                </a:lnTo>
                <a:lnTo>
                  <a:pt x="751839" y="11429"/>
                </a:lnTo>
                <a:lnTo>
                  <a:pt x="0" y="11429"/>
                </a:lnTo>
                <a:lnTo>
                  <a:pt x="0" y="34289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7067550" y="1774189"/>
            <a:ext cx="774700" cy="0"/>
          </a:xfrm>
          <a:custGeom>
            <a:avLst/>
            <a:gdLst/>
            <a:ahLst/>
            <a:cxnLst/>
            <a:rect l="l" t="t" r="r" b="b"/>
            <a:pathLst>
              <a:path w="774700">
                <a:moveTo>
                  <a:pt x="0" y="0"/>
                </a:moveTo>
                <a:lnTo>
                  <a:pt x="774700" y="0"/>
                </a:lnTo>
              </a:path>
            </a:pathLst>
          </a:custGeom>
          <a:ln w="4572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7067550" y="1751329"/>
            <a:ext cx="774700" cy="45720"/>
          </a:xfrm>
          <a:custGeom>
            <a:avLst/>
            <a:gdLst/>
            <a:ahLst/>
            <a:cxnLst/>
            <a:rect l="l" t="t" r="r" b="b"/>
            <a:pathLst>
              <a:path w="774700" h="45719">
                <a:moveTo>
                  <a:pt x="0" y="34290"/>
                </a:moveTo>
                <a:lnTo>
                  <a:pt x="751840" y="34290"/>
                </a:lnTo>
                <a:lnTo>
                  <a:pt x="751840" y="45720"/>
                </a:lnTo>
                <a:lnTo>
                  <a:pt x="774700" y="22860"/>
                </a:lnTo>
                <a:lnTo>
                  <a:pt x="751840" y="0"/>
                </a:lnTo>
                <a:lnTo>
                  <a:pt x="751840" y="11430"/>
                </a:lnTo>
                <a:lnTo>
                  <a:pt x="0" y="11430"/>
                </a:lnTo>
                <a:lnTo>
                  <a:pt x="0" y="34290"/>
                </a:lnTo>
                <a:close/>
              </a:path>
            </a:pathLst>
          </a:custGeom>
          <a:ln w="12700">
            <a:solidFill>
              <a:srgbClr val="2E528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 txBox="1"/>
          <p:nvPr/>
        </p:nvSpPr>
        <p:spPr>
          <a:xfrm>
            <a:off x="7840980" y="1361439"/>
            <a:ext cx="3200400" cy="731520"/>
          </a:xfrm>
          <a:prstGeom prst="rect">
            <a:avLst/>
          </a:prstGeom>
          <a:solidFill>
            <a:srgbClr val="63BCE0"/>
          </a:solidFill>
        </p:spPr>
        <p:txBody>
          <a:bodyPr vert="horz" wrap="square" lIns="0" tIns="42545" rIns="0" bIns="0" rtlCol="0">
            <a:spAutoFit/>
          </a:bodyPr>
          <a:lstStyle/>
          <a:p>
            <a:pPr marL="248920" marR="620395">
              <a:lnSpc>
                <a:spcPct val="110400"/>
              </a:lnSpc>
              <a:spcBef>
                <a:spcPts val="335"/>
              </a:spcBef>
            </a:pP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Срок </a:t>
            </a:r>
            <a:r>
              <a:rPr sz="1200" b="1" spc="-35" dirty="0">
                <a:solidFill>
                  <a:srgbClr val="1B3181"/>
                </a:solidFill>
                <a:latin typeface="Arial"/>
                <a:cs typeface="Arial"/>
              </a:rPr>
              <a:t>подготовки </a:t>
            </a:r>
            <a:r>
              <a:rPr sz="1200" b="1" spc="-30" dirty="0">
                <a:solidFill>
                  <a:srgbClr val="1B3181"/>
                </a:solidFill>
                <a:latin typeface="Arial"/>
                <a:cs typeface="Arial"/>
              </a:rPr>
              <a:t>специалистов  от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разработки программы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до  </a:t>
            </a:r>
            <a:r>
              <a:rPr sz="1200" b="1" spc="-30" dirty="0">
                <a:solidFill>
                  <a:srgbClr val="1B3181"/>
                </a:solidFill>
                <a:latin typeface="Arial"/>
                <a:cs typeface="Arial"/>
              </a:rPr>
              <a:t>выхода </a:t>
            </a:r>
            <a:r>
              <a:rPr sz="1200" b="1" spc="-15" dirty="0">
                <a:solidFill>
                  <a:srgbClr val="1B3181"/>
                </a:solidFill>
                <a:latin typeface="Arial"/>
                <a:cs typeface="Arial"/>
              </a:rPr>
              <a:t>на </a:t>
            </a:r>
            <a:r>
              <a:rPr sz="1200" b="1" spc="-20" dirty="0">
                <a:solidFill>
                  <a:srgbClr val="1B3181"/>
                </a:solidFill>
                <a:latin typeface="Arial"/>
                <a:cs typeface="Arial"/>
              </a:rPr>
              <a:t>рынок </a:t>
            </a:r>
            <a:r>
              <a:rPr sz="1200" b="1" spc="-40" dirty="0">
                <a:solidFill>
                  <a:srgbClr val="1B3181"/>
                </a:solidFill>
                <a:latin typeface="Arial"/>
                <a:cs typeface="Arial"/>
              </a:rPr>
              <a:t>труда </a:t>
            </a:r>
            <a:r>
              <a:rPr sz="1200" b="1" dirty="0">
                <a:solidFill>
                  <a:srgbClr val="1B3181"/>
                </a:solidFill>
                <a:latin typeface="Arial"/>
                <a:cs typeface="Arial"/>
              </a:rPr>
              <a:t>2</a:t>
            </a:r>
            <a:r>
              <a:rPr sz="1200" b="1" spc="6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200" b="1" spc="-25" dirty="0">
                <a:solidFill>
                  <a:srgbClr val="1B3181"/>
                </a:solidFill>
                <a:latin typeface="Arial"/>
                <a:cs typeface="Arial"/>
              </a:rPr>
              <a:t>года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31880" y="0"/>
            <a:ext cx="957579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356340" y="152400"/>
            <a:ext cx="706120" cy="820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660758" y="6471284"/>
            <a:ext cx="13906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17600"/>
            <a:ext cx="1858010" cy="0"/>
          </a:xfrm>
          <a:custGeom>
            <a:avLst/>
            <a:gdLst/>
            <a:ahLst/>
            <a:cxnLst/>
            <a:rect l="l" t="t" r="r" b="b"/>
            <a:pathLst>
              <a:path w="1858010">
                <a:moveTo>
                  <a:pt x="0" y="0"/>
                </a:moveTo>
                <a:lnTo>
                  <a:pt x="1857883" y="0"/>
                </a:lnTo>
              </a:path>
            </a:pathLst>
          </a:custGeom>
          <a:ln w="76200">
            <a:solidFill>
              <a:srgbClr val="0071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37680" y="3411220"/>
            <a:ext cx="739140" cy="764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37680" y="1231900"/>
            <a:ext cx="739140" cy="764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7979" y="5783579"/>
            <a:ext cx="739140" cy="7645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7820" y="2547620"/>
            <a:ext cx="739140" cy="7670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7820" y="1188719"/>
            <a:ext cx="739140" cy="764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31359" y="1811020"/>
            <a:ext cx="2014219" cy="19430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566419" y="5079"/>
            <a:ext cx="81241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Инструменты </a:t>
            </a:r>
            <a:r>
              <a:rPr spc="-15" dirty="0"/>
              <a:t>нового</a:t>
            </a:r>
            <a:r>
              <a:rPr spc="75" dirty="0"/>
              <a:t> </a:t>
            </a:r>
            <a:r>
              <a:rPr spc="-15" dirty="0"/>
              <a:t>уровня</a:t>
            </a:r>
          </a:p>
          <a:p>
            <a:pPr marL="12700">
              <a:lnSpc>
                <a:spcPct val="100000"/>
              </a:lnSpc>
              <a:tabLst>
                <a:tab pos="3217545" algn="l"/>
              </a:tabLst>
            </a:pPr>
            <a:r>
              <a:rPr spc="-10" dirty="0"/>
              <a:t>образования	</a:t>
            </a:r>
            <a:r>
              <a:rPr spc="-20" dirty="0"/>
              <a:t>«Профессионалитет»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268730" y="5893434"/>
            <a:ext cx="535749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ЦИФРОВОЙ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КОНСТРУКТОР</a:t>
            </a: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КОМПЕТЕНЦИЙ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–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платформа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для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автоматизированной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сборки</a:t>
            </a:r>
            <a:r>
              <a:rPr sz="1400" spc="-3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образовательных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программ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обучения студентов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и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педагогических</a:t>
            </a:r>
            <a:r>
              <a:rPr sz="1400" spc="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работников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5607" y="4836223"/>
            <a:ext cx="582739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Д. </a:t>
            </a:r>
            <a:r>
              <a:rPr sz="1400" b="1" spc="-10" dirty="0">
                <a:solidFill>
                  <a:srgbClr val="1B3181"/>
                </a:solidFill>
                <a:latin typeface="Arial"/>
                <a:cs typeface="Arial"/>
              </a:rPr>
              <a:t>Чернышенко: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«Сейчас </a:t>
            </a:r>
            <a:r>
              <a:rPr sz="1400" b="1" spc="-10" dirty="0">
                <a:solidFill>
                  <a:srgbClr val="1B3181"/>
                </a:solidFill>
                <a:latin typeface="Arial"/>
                <a:cs typeface="Arial"/>
              </a:rPr>
              <a:t>дефицит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кадров по</a:t>
            </a:r>
            <a:r>
              <a:rPr sz="1400" b="1" spc="9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B3181"/>
                </a:solidFill>
                <a:latin typeface="Arial"/>
                <a:cs typeface="Arial"/>
              </a:rPr>
              <a:t>ИТ-специальностям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составляет </a:t>
            </a:r>
            <a:r>
              <a:rPr sz="1400" b="1" spc="-20" dirty="0">
                <a:solidFill>
                  <a:srgbClr val="1B3181"/>
                </a:solidFill>
                <a:latin typeface="Arial"/>
                <a:cs typeface="Arial"/>
              </a:rPr>
              <a:t>более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700 </a:t>
            </a: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тысяч</a:t>
            </a:r>
            <a:r>
              <a:rPr sz="1400" b="1" spc="7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1B3181"/>
                </a:solidFill>
                <a:latin typeface="Arial"/>
                <a:cs typeface="Arial"/>
              </a:rPr>
              <a:t>человек».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Совещание </a:t>
            </a: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«Кадры </a:t>
            </a:r>
            <a:r>
              <a:rPr sz="1400" b="1" spc="-10" dirty="0">
                <a:solidFill>
                  <a:srgbClr val="1B3181"/>
                </a:solidFill>
                <a:latin typeface="Arial"/>
                <a:cs typeface="Arial"/>
              </a:rPr>
              <a:t>для цифровой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экономики», </a:t>
            </a: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6 </a:t>
            </a:r>
            <a:r>
              <a:rPr sz="1400" b="1" spc="-20" dirty="0">
                <a:solidFill>
                  <a:srgbClr val="1B3181"/>
                </a:solidFill>
                <a:latin typeface="Arial"/>
                <a:cs typeface="Arial"/>
              </a:rPr>
              <a:t>марта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2021 </a:t>
            </a:r>
            <a:r>
              <a:rPr sz="1400" b="1" spc="-75" dirty="0">
                <a:solidFill>
                  <a:srgbClr val="1B3181"/>
                </a:solidFill>
                <a:latin typeface="Arial"/>
                <a:cs typeface="Arial"/>
              </a:rPr>
              <a:t>г.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806565" y="5055200"/>
          <a:ext cx="4115433" cy="15788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8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6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0472">
                <a:tc>
                  <a:txBody>
                    <a:bodyPr/>
                    <a:lstStyle/>
                    <a:p>
                      <a:pPr marL="127000">
                        <a:lnSpc>
                          <a:spcPts val="1610"/>
                        </a:lnSpc>
                      </a:pPr>
                      <a:r>
                        <a:rPr sz="1400" b="1" spc="-10" dirty="0">
                          <a:solidFill>
                            <a:srgbClr val="FFC000"/>
                          </a:solidFill>
                          <a:latin typeface="Cambria"/>
                          <a:cs typeface="Cambria"/>
                        </a:rPr>
                        <a:t>СПО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1610"/>
                        </a:lnSpc>
                      </a:pPr>
                      <a:r>
                        <a:rPr sz="1400" b="1" spc="-5" dirty="0">
                          <a:solidFill>
                            <a:srgbClr val="FFC000"/>
                          </a:solidFill>
                          <a:latin typeface="Cambria"/>
                          <a:cs typeface="Cambria"/>
                        </a:rPr>
                        <a:t>Профессионалитет</a:t>
                      </a:r>
                      <a:endParaRPr sz="1400">
                        <a:latin typeface="Cambria"/>
                        <a:cs typeface="Cambri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8385"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2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Преподаватель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27000" marR="661035">
                        <a:lnSpc>
                          <a:spcPct val="100000"/>
                        </a:lnSpc>
                      </a:pPr>
                      <a:r>
                        <a:rPr sz="1400" spc="-1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дает</a:t>
                      </a:r>
                      <a:r>
                        <a:rPr sz="1400" spc="-1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теорию,  </a:t>
                      </a: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мастер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производственного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27000">
                        <a:lnSpc>
                          <a:spcPct val="100000"/>
                        </a:lnSpc>
                      </a:pPr>
                      <a:r>
                        <a:rPr sz="1400" spc="-1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обучения </a:t>
                      </a:r>
                      <a:r>
                        <a:rPr sz="140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- </a:t>
                      </a:r>
                      <a:r>
                        <a:rPr sz="1400" spc="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практику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/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Мастер-педагог</a:t>
                      </a:r>
                      <a:r>
                        <a:rPr sz="1400" spc="35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умеет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конструировать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97790" marR="330200">
                        <a:lnSpc>
                          <a:spcPct val="100000"/>
                        </a:lnSpc>
                      </a:pPr>
                      <a:r>
                        <a:rPr sz="14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программы,</a:t>
                      </a:r>
                      <a:r>
                        <a:rPr sz="1400" spc="-8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обладает  </a:t>
                      </a: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педагогическими,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1400" spc="-1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производственными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97790">
                        <a:lnSpc>
                          <a:spcPts val="1595"/>
                        </a:lnSpc>
                        <a:spcBef>
                          <a:spcPts val="5"/>
                        </a:spcBef>
                      </a:pPr>
                      <a:r>
                        <a:rPr sz="140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и </a:t>
                      </a:r>
                      <a:r>
                        <a:rPr sz="1400" spc="-5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цифровыми</a:t>
                      </a:r>
                      <a:r>
                        <a:rPr sz="1400" spc="-2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1B3181"/>
                          </a:solidFill>
                          <a:latin typeface="Arial"/>
                          <a:cs typeface="Arial"/>
                        </a:rPr>
                        <a:t>навыками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404495" y="1967801"/>
            <a:ext cx="324104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НОВЫЕ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МЕХАНИЗМЫ</a:t>
            </a:r>
            <a:r>
              <a:rPr sz="1400" b="1" spc="-8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spc="-20" dirty="0">
                <a:solidFill>
                  <a:srgbClr val="1B3181"/>
                </a:solidFill>
                <a:latin typeface="Arial"/>
                <a:cs typeface="Arial"/>
              </a:rPr>
              <a:t>УПРАВЛЕНИЯ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колледжами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на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основе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принципов</a:t>
            </a:r>
            <a:r>
              <a:rPr sz="1400" spc="-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ГЧП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46100" y="1386840"/>
            <a:ext cx="3200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001F5F"/>
                </a:solidFill>
                <a:latin typeface="Ebrima"/>
                <a:cs typeface="Ebrima"/>
              </a:rPr>
              <a:t>01</a:t>
            </a:r>
            <a:endParaRPr sz="2000">
              <a:latin typeface="Ebrima"/>
              <a:cs typeface="Ebri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5607" y="2752725"/>
            <a:ext cx="4293235" cy="1896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2875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001F5F"/>
                </a:solidFill>
                <a:latin typeface="Ebrima"/>
                <a:cs typeface="Ebrima"/>
              </a:rPr>
              <a:t>02</a:t>
            </a:r>
            <a:endParaRPr sz="2000">
              <a:latin typeface="Ebrima"/>
              <a:cs typeface="Ebrima"/>
            </a:endParaRPr>
          </a:p>
          <a:p>
            <a:pPr marL="12700" marR="1002030">
              <a:lnSpc>
                <a:spcPct val="100000"/>
              </a:lnSpc>
              <a:spcBef>
                <a:spcPts val="1955"/>
              </a:spcBef>
            </a:pP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НОВЫЙ </a:t>
            </a: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ПОРЯДОК РАСПРЕДЕЛЕНИЯ  </a:t>
            </a:r>
            <a:r>
              <a:rPr sz="1400" b="1" dirty="0">
                <a:solidFill>
                  <a:srgbClr val="1B3181"/>
                </a:solidFill>
                <a:latin typeface="Arial"/>
                <a:cs typeface="Arial"/>
              </a:rPr>
              <a:t>И </a:t>
            </a:r>
            <a:r>
              <a:rPr sz="1400" b="1" spc="-25" dirty="0">
                <a:solidFill>
                  <a:srgbClr val="1B3181"/>
                </a:solidFill>
                <a:latin typeface="Arial"/>
                <a:cs typeface="Arial"/>
              </a:rPr>
              <a:t>СОГЛАСОВАНИЯ</a:t>
            </a:r>
            <a:r>
              <a:rPr sz="1400" b="1" spc="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КЦП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согласование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КЦП с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Минпросвещения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России,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Минэкономразвития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России, Минтрудом</a:t>
            </a:r>
            <a:r>
              <a:rPr sz="1400" spc="6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России;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масштабное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увеличение доли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по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ИТ-компетенциям 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в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структуре</a:t>
            </a:r>
            <a:r>
              <a:rPr sz="1400" spc="5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КЦП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916801" y="2062479"/>
            <a:ext cx="4102735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СОВРЕМЕННОЕ</a:t>
            </a:r>
            <a:r>
              <a:rPr sz="1400" b="1" spc="-3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b="1" spc="-20" dirty="0">
                <a:solidFill>
                  <a:srgbClr val="1B3181"/>
                </a:solidFill>
                <a:latin typeface="Arial"/>
                <a:cs typeface="Arial"/>
              </a:rPr>
              <a:t>ОБОРУДОВАНИЕ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Предоставление субсидии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регионам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РФ</a:t>
            </a:r>
            <a:r>
              <a:rPr sz="1400" spc="25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на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закупку </a:t>
            </a:r>
            <a:r>
              <a:rPr sz="1400" spc="-20" dirty="0">
                <a:solidFill>
                  <a:srgbClr val="1B3181"/>
                </a:solidFill>
                <a:latin typeface="Arial"/>
                <a:cs typeface="Arial"/>
              </a:rPr>
              <a:t>базового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оборудования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в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соответствии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с 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компетенциями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и на компенсацию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не </a:t>
            </a:r>
            <a:r>
              <a:rPr sz="1400" b="1" spc="-20" dirty="0">
                <a:solidFill>
                  <a:srgbClr val="1B3181"/>
                </a:solidFill>
                <a:latin typeface="Arial"/>
                <a:cs typeface="Arial"/>
              </a:rPr>
              <a:t>более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75% 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затрат </a:t>
            </a:r>
            <a:r>
              <a:rPr sz="1400" spc="-20" dirty="0">
                <a:solidFill>
                  <a:srgbClr val="1B3181"/>
                </a:solidFill>
                <a:latin typeface="Arial"/>
                <a:cs typeface="Arial"/>
              </a:rPr>
              <a:t>работодателя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на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дооснащение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колледжа  высокотехнологичным</a:t>
            </a:r>
            <a:r>
              <a:rPr sz="1400" spc="2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оборудованием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045959" y="1447800"/>
            <a:ext cx="3200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001F5F"/>
                </a:solidFill>
                <a:latin typeface="Ebrima"/>
                <a:cs typeface="Ebrima"/>
              </a:rPr>
              <a:t>05</a:t>
            </a:r>
            <a:endParaRPr sz="2000">
              <a:latin typeface="Ebrima"/>
              <a:cs typeface="Ebri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6259" y="5977572"/>
            <a:ext cx="3200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001F5F"/>
                </a:solidFill>
                <a:latin typeface="Ebrima"/>
                <a:cs typeface="Ebrima"/>
              </a:rPr>
              <a:t>03</a:t>
            </a:r>
            <a:endParaRPr sz="2000">
              <a:latin typeface="Ebrima"/>
              <a:cs typeface="Ebri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920865" y="3652520"/>
            <a:ext cx="3105150" cy="1216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001F5F"/>
                </a:solidFill>
                <a:latin typeface="Ebrima"/>
                <a:cs typeface="Ebrima"/>
              </a:rPr>
              <a:t>04</a:t>
            </a:r>
            <a:endParaRPr sz="2000">
              <a:latin typeface="Ebrima"/>
              <a:cs typeface="Ebrima"/>
            </a:endParaRPr>
          </a:p>
          <a:p>
            <a:pPr marL="12700">
              <a:lnSpc>
                <a:spcPct val="100000"/>
              </a:lnSpc>
              <a:spcBef>
                <a:spcPts val="1930"/>
              </a:spcBef>
            </a:pPr>
            <a:r>
              <a:rPr sz="1400" b="1" spc="-15" dirty="0">
                <a:solidFill>
                  <a:srgbClr val="1B3181"/>
                </a:solidFill>
                <a:latin typeface="Arial"/>
                <a:cs typeface="Arial"/>
              </a:rPr>
              <a:t>МАСТЕР </a:t>
            </a:r>
            <a:r>
              <a:rPr sz="1400" b="1" spc="-5" dirty="0">
                <a:solidFill>
                  <a:srgbClr val="1B3181"/>
                </a:solidFill>
                <a:latin typeface="Arial"/>
                <a:cs typeface="Arial"/>
              </a:rPr>
              <a:t>2.0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400" spc="-15" dirty="0">
                <a:solidFill>
                  <a:srgbClr val="1B3181"/>
                </a:solidFill>
                <a:latin typeface="Arial"/>
                <a:cs typeface="Arial"/>
              </a:rPr>
              <a:t>обучение 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педагогических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работников  </a:t>
            </a:r>
            <a:r>
              <a:rPr sz="1400" dirty="0">
                <a:solidFill>
                  <a:srgbClr val="1B3181"/>
                </a:solidFill>
                <a:latin typeface="Arial"/>
                <a:cs typeface="Arial"/>
              </a:rPr>
              <a:t>по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новым</a:t>
            </a:r>
            <a:r>
              <a:rPr sz="1400" spc="-10" dirty="0">
                <a:solidFill>
                  <a:srgbClr val="1B3181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1B3181"/>
                </a:solidFill>
                <a:latin typeface="Arial"/>
                <a:cs typeface="Arial"/>
              </a:rPr>
              <a:t>программам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353977" y="3004074"/>
            <a:ext cx="419734" cy="0"/>
          </a:xfrm>
          <a:custGeom>
            <a:avLst/>
            <a:gdLst/>
            <a:ahLst/>
            <a:cxnLst/>
            <a:rect l="l" t="t" r="r" b="b"/>
            <a:pathLst>
              <a:path w="419735">
                <a:moveTo>
                  <a:pt x="0" y="0"/>
                </a:moveTo>
                <a:lnTo>
                  <a:pt x="419468" y="0"/>
                </a:lnTo>
              </a:path>
            </a:pathLst>
          </a:custGeom>
          <a:ln w="2753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353977" y="3063840"/>
            <a:ext cx="419734" cy="0"/>
          </a:xfrm>
          <a:custGeom>
            <a:avLst/>
            <a:gdLst/>
            <a:ahLst/>
            <a:cxnLst/>
            <a:rect l="l" t="t" r="r" b="b"/>
            <a:pathLst>
              <a:path w="419735">
                <a:moveTo>
                  <a:pt x="0" y="0"/>
                </a:moveTo>
                <a:lnTo>
                  <a:pt x="419468" y="0"/>
                </a:lnTo>
              </a:path>
            </a:pathLst>
          </a:custGeom>
          <a:ln w="2755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11310" y="3123479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790" y="0"/>
                </a:lnTo>
              </a:path>
            </a:pathLst>
          </a:custGeom>
          <a:ln w="275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258094" y="2474142"/>
            <a:ext cx="611505" cy="492759"/>
          </a:xfrm>
          <a:custGeom>
            <a:avLst/>
            <a:gdLst/>
            <a:ahLst/>
            <a:cxnLst/>
            <a:rect l="l" t="t" r="r" b="b"/>
            <a:pathLst>
              <a:path w="611504" h="492760">
                <a:moveTo>
                  <a:pt x="182016" y="446471"/>
                </a:moveTo>
                <a:lnTo>
                  <a:pt x="143762" y="446471"/>
                </a:lnTo>
                <a:lnTo>
                  <a:pt x="145536" y="447021"/>
                </a:lnTo>
                <a:lnTo>
                  <a:pt x="149101" y="447847"/>
                </a:lnTo>
                <a:lnTo>
                  <a:pt x="149101" y="486549"/>
                </a:lnTo>
                <a:lnTo>
                  <a:pt x="155282" y="492607"/>
                </a:lnTo>
                <a:lnTo>
                  <a:pt x="170496" y="492607"/>
                </a:lnTo>
                <a:lnTo>
                  <a:pt x="176530" y="486549"/>
                </a:lnTo>
                <a:lnTo>
                  <a:pt x="176530" y="447847"/>
                </a:lnTo>
                <a:lnTo>
                  <a:pt x="180242" y="447021"/>
                </a:lnTo>
                <a:lnTo>
                  <a:pt x="182016" y="446471"/>
                </a:lnTo>
                <a:close/>
              </a:path>
              <a:path w="611504" h="492760">
                <a:moveTo>
                  <a:pt x="305613" y="0"/>
                </a:moveTo>
                <a:lnTo>
                  <a:pt x="294708" y="953"/>
                </a:lnTo>
                <a:lnTo>
                  <a:pt x="284088" y="3814"/>
                </a:lnTo>
                <a:lnTo>
                  <a:pt x="4800" y="106147"/>
                </a:lnTo>
                <a:lnTo>
                  <a:pt x="0" y="113032"/>
                </a:lnTo>
                <a:lnTo>
                  <a:pt x="0" y="129005"/>
                </a:lnTo>
                <a:lnTo>
                  <a:pt x="4800" y="135889"/>
                </a:lnTo>
                <a:lnTo>
                  <a:pt x="94785" y="168954"/>
                </a:lnTo>
                <a:lnTo>
                  <a:pt x="94785" y="331744"/>
                </a:lnTo>
                <a:lnTo>
                  <a:pt x="117999" y="369360"/>
                </a:lnTo>
                <a:lnTo>
                  <a:pt x="130303" y="378560"/>
                </a:lnTo>
                <a:lnTo>
                  <a:pt x="124159" y="386004"/>
                </a:lnTo>
                <a:lnTo>
                  <a:pt x="119594" y="394461"/>
                </a:lnTo>
                <a:lnTo>
                  <a:pt x="116751" y="403611"/>
                </a:lnTo>
                <a:lnTo>
                  <a:pt x="115785" y="413002"/>
                </a:lnTo>
                <a:lnTo>
                  <a:pt x="115772" y="426496"/>
                </a:lnTo>
                <a:lnTo>
                  <a:pt x="117143" y="430498"/>
                </a:lnTo>
                <a:lnTo>
                  <a:pt x="119337" y="433656"/>
                </a:lnTo>
                <a:lnTo>
                  <a:pt x="103013" y="471531"/>
                </a:lnTo>
                <a:lnTo>
                  <a:pt x="106170" y="479664"/>
                </a:lnTo>
                <a:lnTo>
                  <a:pt x="120023" y="485722"/>
                </a:lnTo>
                <a:lnTo>
                  <a:pt x="128116" y="482418"/>
                </a:lnTo>
                <a:lnTo>
                  <a:pt x="143762" y="446471"/>
                </a:lnTo>
                <a:lnTo>
                  <a:pt x="211965" y="446471"/>
                </a:lnTo>
                <a:lnTo>
                  <a:pt x="206446" y="433656"/>
                </a:lnTo>
                <a:lnTo>
                  <a:pt x="208640" y="430498"/>
                </a:lnTo>
                <a:lnTo>
                  <a:pt x="210012" y="426496"/>
                </a:lnTo>
                <a:lnTo>
                  <a:pt x="210012" y="421998"/>
                </a:lnTo>
                <a:lnTo>
                  <a:pt x="164123" y="421998"/>
                </a:lnTo>
                <a:lnTo>
                  <a:pt x="155415" y="420920"/>
                </a:lnTo>
                <a:lnTo>
                  <a:pt x="143213" y="416986"/>
                </a:lnTo>
                <a:lnTo>
                  <a:pt x="143111" y="411848"/>
                </a:lnTo>
                <a:lnTo>
                  <a:pt x="142518" y="405144"/>
                </a:lnTo>
                <a:lnTo>
                  <a:pt x="149522" y="398259"/>
                </a:lnTo>
                <a:lnTo>
                  <a:pt x="153636" y="394276"/>
                </a:lnTo>
                <a:lnTo>
                  <a:pt x="158573" y="392476"/>
                </a:lnTo>
                <a:lnTo>
                  <a:pt x="232351" y="392476"/>
                </a:lnTo>
                <a:lnTo>
                  <a:pt x="224826" y="390886"/>
                </a:lnTo>
                <a:lnTo>
                  <a:pt x="199991" y="383242"/>
                </a:lnTo>
                <a:lnTo>
                  <a:pt x="195173" y="377940"/>
                </a:lnTo>
                <a:lnTo>
                  <a:pt x="189605" y="373436"/>
                </a:lnTo>
                <a:lnTo>
                  <a:pt x="183364" y="369809"/>
                </a:lnTo>
                <a:lnTo>
                  <a:pt x="176530" y="367141"/>
                </a:lnTo>
                <a:lnTo>
                  <a:pt x="176530" y="358182"/>
                </a:lnTo>
                <a:lnTo>
                  <a:pt x="149101" y="358182"/>
                </a:lnTo>
                <a:lnTo>
                  <a:pt x="143367" y="354181"/>
                </a:lnTo>
                <a:lnTo>
                  <a:pt x="137872" y="350037"/>
                </a:lnTo>
                <a:lnTo>
                  <a:pt x="132609" y="345766"/>
                </a:lnTo>
                <a:lnTo>
                  <a:pt x="127568" y="341383"/>
                </a:lnTo>
                <a:lnTo>
                  <a:pt x="125511" y="339455"/>
                </a:lnTo>
                <a:lnTo>
                  <a:pt x="122217" y="336977"/>
                </a:lnTo>
                <a:lnTo>
                  <a:pt x="122217" y="307217"/>
                </a:lnTo>
                <a:lnTo>
                  <a:pt x="176530" y="307217"/>
                </a:lnTo>
                <a:lnTo>
                  <a:pt x="176530" y="292768"/>
                </a:lnTo>
                <a:lnTo>
                  <a:pt x="149101" y="292768"/>
                </a:lnTo>
                <a:lnTo>
                  <a:pt x="142777" y="288332"/>
                </a:lnTo>
                <a:lnTo>
                  <a:pt x="122217" y="269213"/>
                </a:lnTo>
                <a:lnTo>
                  <a:pt x="122217" y="178996"/>
                </a:lnTo>
                <a:lnTo>
                  <a:pt x="202179" y="178996"/>
                </a:lnTo>
                <a:lnTo>
                  <a:pt x="197669" y="177344"/>
                </a:lnTo>
                <a:lnTo>
                  <a:pt x="223723" y="164401"/>
                </a:lnTo>
                <a:lnTo>
                  <a:pt x="162414" y="164401"/>
                </a:lnTo>
                <a:lnTo>
                  <a:pt x="44167" y="121018"/>
                </a:lnTo>
                <a:lnTo>
                  <a:pt x="301369" y="26818"/>
                </a:lnTo>
                <a:lnTo>
                  <a:pt x="389932" y="26818"/>
                </a:lnTo>
                <a:lnTo>
                  <a:pt x="327152" y="3814"/>
                </a:lnTo>
                <a:lnTo>
                  <a:pt x="316522" y="953"/>
                </a:lnTo>
                <a:lnTo>
                  <a:pt x="305613" y="0"/>
                </a:lnTo>
                <a:close/>
              </a:path>
              <a:path w="611504" h="492760">
                <a:moveTo>
                  <a:pt x="211965" y="446471"/>
                </a:moveTo>
                <a:lnTo>
                  <a:pt x="182016" y="446471"/>
                </a:lnTo>
                <a:lnTo>
                  <a:pt x="194652" y="475533"/>
                </a:lnTo>
                <a:lnTo>
                  <a:pt x="197669" y="482418"/>
                </a:lnTo>
                <a:lnTo>
                  <a:pt x="205751" y="485722"/>
                </a:lnTo>
                <a:lnTo>
                  <a:pt x="219612" y="479664"/>
                </a:lnTo>
                <a:lnTo>
                  <a:pt x="222757" y="471531"/>
                </a:lnTo>
                <a:lnTo>
                  <a:pt x="211965" y="446471"/>
                </a:lnTo>
                <a:close/>
              </a:path>
              <a:path w="611504" h="492760">
                <a:moveTo>
                  <a:pt x="397624" y="415333"/>
                </a:moveTo>
                <a:lnTo>
                  <a:pt x="210012" y="415333"/>
                </a:lnTo>
                <a:lnTo>
                  <a:pt x="232995" y="420980"/>
                </a:lnTo>
                <a:lnTo>
                  <a:pt x="256735" y="425080"/>
                </a:lnTo>
                <a:lnTo>
                  <a:pt x="281013" y="427579"/>
                </a:lnTo>
                <a:lnTo>
                  <a:pt x="305611" y="428424"/>
                </a:lnTo>
                <a:lnTo>
                  <a:pt x="359178" y="424364"/>
                </a:lnTo>
                <a:lnTo>
                  <a:pt x="397624" y="415333"/>
                </a:lnTo>
                <a:close/>
              </a:path>
              <a:path w="611504" h="492760">
                <a:moveTo>
                  <a:pt x="232351" y="392476"/>
                </a:moveTo>
                <a:lnTo>
                  <a:pt x="158573" y="392476"/>
                </a:lnTo>
                <a:lnTo>
                  <a:pt x="163236" y="392623"/>
                </a:lnTo>
                <a:lnTo>
                  <a:pt x="172212" y="394571"/>
                </a:lnTo>
                <a:lnTo>
                  <a:pt x="178194" y="399641"/>
                </a:lnTo>
                <a:lnTo>
                  <a:pt x="181530" y="407293"/>
                </a:lnTo>
                <a:lnTo>
                  <a:pt x="182565" y="416986"/>
                </a:lnTo>
                <a:lnTo>
                  <a:pt x="172214" y="420569"/>
                </a:lnTo>
                <a:lnTo>
                  <a:pt x="164123" y="421998"/>
                </a:lnTo>
                <a:lnTo>
                  <a:pt x="210012" y="421998"/>
                </a:lnTo>
                <a:lnTo>
                  <a:pt x="210012" y="415333"/>
                </a:lnTo>
                <a:lnTo>
                  <a:pt x="397624" y="415333"/>
                </a:lnTo>
                <a:lnTo>
                  <a:pt x="412465" y="411848"/>
                </a:lnTo>
                <a:lnTo>
                  <a:pt x="437775" y="400885"/>
                </a:lnTo>
                <a:lnTo>
                  <a:pt x="305611" y="400885"/>
                </a:lnTo>
                <a:lnTo>
                  <a:pt x="277999" y="399757"/>
                </a:lnTo>
                <a:lnTo>
                  <a:pt x="250950" y="396408"/>
                </a:lnTo>
                <a:lnTo>
                  <a:pt x="232351" y="392476"/>
                </a:lnTo>
                <a:close/>
              </a:path>
              <a:path w="611504" h="492760">
                <a:moveTo>
                  <a:pt x="516448" y="307217"/>
                </a:moveTo>
                <a:lnTo>
                  <a:pt x="489019" y="307217"/>
                </a:lnTo>
                <a:lnTo>
                  <a:pt x="489019" y="334774"/>
                </a:lnTo>
                <a:lnTo>
                  <a:pt x="487776" y="337527"/>
                </a:lnTo>
                <a:lnTo>
                  <a:pt x="447203" y="367239"/>
                </a:lnTo>
                <a:lnTo>
                  <a:pt x="402149" y="386335"/>
                </a:lnTo>
                <a:lnTo>
                  <a:pt x="353855" y="397348"/>
                </a:lnTo>
                <a:lnTo>
                  <a:pt x="305611" y="400885"/>
                </a:lnTo>
                <a:lnTo>
                  <a:pt x="437775" y="400885"/>
                </a:lnTo>
                <a:lnTo>
                  <a:pt x="504507" y="359430"/>
                </a:lnTo>
                <a:lnTo>
                  <a:pt x="516448" y="331744"/>
                </a:lnTo>
                <a:lnTo>
                  <a:pt x="516448" y="307217"/>
                </a:lnTo>
                <a:close/>
              </a:path>
              <a:path w="611504" h="492760">
                <a:moveTo>
                  <a:pt x="285292" y="338207"/>
                </a:moveTo>
                <a:lnTo>
                  <a:pt x="176530" y="338207"/>
                </a:lnTo>
                <a:lnTo>
                  <a:pt x="198904" y="346520"/>
                </a:lnTo>
                <a:lnTo>
                  <a:pt x="222474" y="353213"/>
                </a:lnTo>
                <a:lnTo>
                  <a:pt x="247045" y="358223"/>
                </a:lnTo>
                <a:lnTo>
                  <a:pt x="272422" y="361486"/>
                </a:lnTo>
                <a:lnTo>
                  <a:pt x="279956" y="362184"/>
                </a:lnTo>
                <a:lnTo>
                  <a:pt x="286557" y="356529"/>
                </a:lnTo>
                <a:lnTo>
                  <a:pt x="287928" y="341383"/>
                </a:lnTo>
                <a:lnTo>
                  <a:pt x="285292" y="338207"/>
                </a:lnTo>
                <a:close/>
              </a:path>
              <a:path w="611504" h="492760">
                <a:moveTo>
                  <a:pt x="516448" y="178996"/>
                </a:moveTo>
                <a:lnTo>
                  <a:pt x="489019" y="178996"/>
                </a:lnTo>
                <a:lnTo>
                  <a:pt x="489019" y="269213"/>
                </a:lnTo>
                <a:lnTo>
                  <a:pt x="487922" y="271967"/>
                </a:lnTo>
                <a:lnTo>
                  <a:pt x="456367" y="296411"/>
                </a:lnTo>
                <a:lnTo>
                  <a:pt x="420810" y="314227"/>
                </a:lnTo>
                <a:lnTo>
                  <a:pt x="380367" y="326960"/>
                </a:lnTo>
                <a:lnTo>
                  <a:pt x="336350" y="334076"/>
                </a:lnTo>
                <a:lnTo>
                  <a:pt x="328797" y="334774"/>
                </a:lnTo>
                <a:lnTo>
                  <a:pt x="323312" y="341383"/>
                </a:lnTo>
                <a:lnTo>
                  <a:pt x="324683" y="356529"/>
                </a:lnTo>
                <a:lnTo>
                  <a:pt x="331266" y="362184"/>
                </a:lnTo>
                <a:lnTo>
                  <a:pt x="338818" y="361486"/>
                </a:lnTo>
                <a:lnTo>
                  <a:pt x="381416" y="354891"/>
                </a:lnTo>
                <a:lnTo>
                  <a:pt x="421318" y="343398"/>
                </a:lnTo>
                <a:lnTo>
                  <a:pt x="457519" y="327381"/>
                </a:lnTo>
                <a:lnTo>
                  <a:pt x="489019" y="307217"/>
                </a:lnTo>
                <a:lnTo>
                  <a:pt x="516448" y="307217"/>
                </a:lnTo>
                <a:lnTo>
                  <a:pt x="516448" y="178996"/>
                </a:lnTo>
                <a:close/>
              </a:path>
              <a:path w="611504" h="492760">
                <a:moveTo>
                  <a:pt x="176530" y="307217"/>
                </a:moveTo>
                <a:lnTo>
                  <a:pt x="122217" y="307217"/>
                </a:lnTo>
                <a:lnTo>
                  <a:pt x="128541" y="311897"/>
                </a:lnTo>
                <a:lnTo>
                  <a:pt x="135146" y="316403"/>
                </a:lnTo>
                <a:lnTo>
                  <a:pt x="142008" y="320727"/>
                </a:lnTo>
                <a:lnTo>
                  <a:pt x="149101" y="324860"/>
                </a:lnTo>
                <a:lnTo>
                  <a:pt x="149101" y="358182"/>
                </a:lnTo>
                <a:lnTo>
                  <a:pt x="176530" y="358182"/>
                </a:lnTo>
                <a:lnTo>
                  <a:pt x="176530" y="338207"/>
                </a:lnTo>
                <a:lnTo>
                  <a:pt x="285292" y="338207"/>
                </a:lnTo>
                <a:lnTo>
                  <a:pt x="282443" y="334774"/>
                </a:lnTo>
                <a:lnTo>
                  <a:pt x="274890" y="334076"/>
                </a:lnTo>
                <a:lnTo>
                  <a:pt x="248470" y="330555"/>
                </a:lnTo>
                <a:lnTo>
                  <a:pt x="223091" y="325009"/>
                </a:lnTo>
                <a:lnTo>
                  <a:pt x="199022" y="317524"/>
                </a:lnTo>
                <a:lnTo>
                  <a:pt x="176530" y="308190"/>
                </a:lnTo>
                <a:lnTo>
                  <a:pt x="176530" y="307217"/>
                </a:lnTo>
                <a:close/>
              </a:path>
              <a:path w="611504" h="492760">
                <a:moveTo>
                  <a:pt x="202179" y="178996"/>
                </a:moveTo>
                <a:lnTo>
                  <a:pt x="122217" y="178996"/>
                </a:lnTo>
                <a:lnTo>
                  <a:pt x="149248" y="188910"/>
                </a:lnTo>
                <a:lnTo>
                  <a:pt x="149163" y="189547"/>
                </a:lnTo>
                <a:lnTo>
                  <a:pt x="149101" y="292768"/>
                </a:lnTo>
                <a:lnTo>
                  <a:pt x="176530" y="292768"/>
                </a:lnTo>
                <a:lnTo>
                  <a:pt x="176530" y="198843"/>
                </a:lnTo>
                <a:lnTo>
                  <a:pt x="256356" y="198843"/>
                </a:lnTo>
                <a:lnTo>
                  <a:pt x="202179" y="178996"/>
                </a:lnTo>
                <a:close/>
              </a:path>
              <a:path w="611504" h="492760">
                <a:moveTo>
                  <a:pt x="256356" y="198843"/>
                </a:moveTo>
                <a:lnTo>
                  <a:pt x="176530" y="198843"/>
                </a:lnTo>
                <a:lnTo>
                  <a:pt x="290946" y="240701"/>
                </a:lnTo>
                <a:lnTo>
                  <a:pt x="298205" y="242078"/>
                </a:lnTo>
                <a:lnTo>
                  <a:pt x="313163" y="242078"/>
                </a:lnTo>
                <a:lnTo>
                  <a:pt x="320569" y="240701"/>
                </a:lnTo>
                <a:lnTo>
                  <a:pt x="327152" y="238223"/>
                </a:lnTo>
                <a:lnTo>
                  <a:pt x="390022" y="215219"/>
                </a:lnTo>
                <a:lnTo>
                  <a:pt x="301369" y="215219"/>
                </a:lnTo>
                <a:lnTo>
                  <a:pt x="293542" y="212465"/>
                </a:lnTo>
                <a:lnTo>
                  <a:pt x="256356" y="198843"/>
                </a:lnTo>
                <a:close/>
              </a:path>
              <a:path w="611504" h="492760">
                <a:moveTo>
                  <a:pt x="389932" y="26818"/>
                </a:moveTo>
                <a:lnTo>
                  <a:pt x="309871" y="26818"/>
                </a:lnTo>
                <a:lnTo>
                  <a:pt x="567063" y="121018"/>
                </a:lnTo>
                <a:lnTo>
                  <a:pt x="317680" y="212465"/>
                </a:lnTo>
                <a:lnTo>
                  <a:pt x="309871" y="215219"/>
                </a:lnTo>
                <a:lnTo>
                  <a:pt x="390022" y="215219"/>
                </a:lnTo>
                <a:lnTo>
                  <a:pt x="489019" y="178996"/>
                </a:lnTo>
                <a:lnTo>
                  <a:pt x="516448" y="178996"/>
                </a:lnTo>
                <a:lnTo>
                  <a:pt x="516448" y="168954"/>
                </a:lnTo>
                <a:lnTo>
                  <a:pt x="606433" y="135889"/>
                </a:lnTo>
                <a:lnTo>
                  <a:pt x="611224" y="129005"/>
                </a:lnTo>
                <a:lnTo>
                  <a:pt x="611224" y="113032"/>
                </a:lnTo>
                <a:lnTo>
                  <a:pt x="606433" y="106147"/>
                </a:lnTo>
                <a:lnTo>
                  <a:pt x="389932" y="26818"/>
                </a:lnTo>
                <a:close/>
              </a:path>
              <a:path w="611504" h="492760">
                <a:moveTo>
                  <a:pt x="306580" y="60139"/>
                </a:moveTo>
                <a:lnTo>
                  <a:pt x="266954" y="81056"/>
                </a:lnTo>
                <a:lnTo>
                  <a:pt x="258561" y="116337"/>
                </a:lnTo>
                <a:lnTo>
                  <a:pt x="164417" y="163185"/>
                </a:lnTo>
                <a:lnTo>
                  <a:pt x="162414" y="164401"/>
                </a:lnTo>
                <a:lnTo>
                  <a:pt x="223723" y="164401"/>
                </a:lnTo>
                <a:lnTo>
                  <a:pt x="276938" y="137964"/>
                </a:lnTo>
                <a:lnTo>
                  <a:pt x="334405" y="137964"/>
                </a:lnTo>
                <a:lnTo>
                  <a:pt x="339769" y="136036"/>
                </a:lnTo>
                <a:lnTo>
                  <a:pt x="347449" y="133135"/>
                </a:lnTo>
                <a:lnTo>
                  <a:pt x="352661" y="125700"/>
                </a:lnTo>
                <a:lnTo>
                  <a:pt x="352661" y="117585"/>
                </a:lnTo>
                <a:lnTo>
                  <a:pt x="301369" y="117585"/>
                </a:lnTo>
                <a:lnTo>
                  <a:pt x="286008" y="111931"/>
                </a:lnTo>
                <a:lnTo>
                  <a:pt x="286008" y="102696"/>
                </a:lnTo>
                <a:lnTo>
                  <a:pt x="288331" y="97188"/>
                </a:lnTo>
                <a:lnTo>
                  <a:pt x="296011" y="89477"/>
                </a:lnTo>
                <a:lnTo>
                  <a:pt x="300948" y="87550"/>
                </a:lnTo>
                <a:lnTo>
                  <a:pt x="347903" y="87550"/>
                </a:lnTo>
                <a:lnTo>
                  <a:pt x="339138" y="74313"/>
                </a:lnTo>
                <a:lnTo>
                  <a:pt x="324488" y="64097"/>
                </a:lnTo>
                <a:lnTo>
                  <a:pt x="306580" y="60139"/>
                </a:lnTo>
                <a:close/>
              </a:path>
              <a:path w="611504" h="492760">
                <a:moveTo>
                  <a:pt x="334405" y="137964"/>
                </a:moveTo>
                <a:lnTo>
                  <a:pt x="276938" y="137964"/>
                </a:lnTo>
                <a:lnTo>
                  <a:pt x="284088" y="140571"/>
                </a:lnTo>
                <a:lnTo>
                  <a:pt x="291074" y="143196"/>
                </a:lnTo>
                <a:lnTo>
                  <a:pt x="298351" y="144426"/>
                </a:lnTo>
                <a:lnTo>
                  <a:pt x="312889" y="144426"/>
                </a:lnTo>
                <a:lnTo>
                  <a:pt x="320148" y="143196"/>
                </a:lnTo>
                <a:lnTo>
                  <a:pt x="327152" y="140571"/>
                </a:lnTo>
                <a:lnTo>
                  <a:pt x="334405" y="137964"/>
                </a:lnTo>
                <a:close/>
              </a:path>
              <a:path w="611504" h="492760">
                <a:moveTo>
                  <a:pt x="347903" y="87550"/>
                </a:moveTo>
                <a:lnTo>
                  <a:pt x="300948" y="87550"/>
                </a:lnTo>
                <a:lnTo>
                  <a:pt x="306031" y="87696"/>
                </a:lnTo>
                <a:lnTo>
                  <a:pt x="313483" y="89316"/>
                </a:lnTo>
                <a:lnTo>
                  <a:pt x="319588" y="93558"/>
                </a:lnTo>
                <a:lnTo>
                  <a:pt x="323715" y="99789"/>
                </a:lnTo>
                <a:lnTo>
                  <a:pt x="325232" y="107377"/>
                </a:lnTo>
                <a:lnTo>
                  <a:pt x="325232" y="111931"/>
                </a:lnTo>
                <a:lnTo>
                  <a:pt x="309871" y="117585"/>
                </a:lnTo>
                <a:lnTo>
                  <a:pt x="352661" y="117585"/>
                </a:lnTo>
                <a:lnTo>
                  <a:pt x="352661" y="107377"/>
                </a:lnTo>
                <a:lnTo>
                  <a:pt x="349030" y="89251"/>
                </a:lnTo>
                <a:lnTo>
                  <a:pt x="347903" y="875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204459" y="2313660"/>
            <a:ext cx="718820" cy="940435"/>
          </a:xfrm>
          <a:custGeom>
            <a:avLst/>
            <a:gdLst/>
            <a:ahLst/>
            <a:cxnLst/>
            <a:rect l="l" t="t" r="r" b="b"/>
            <a:pathLst>
              <a:path w="718820" h="940435">
                <a:moveTo>
                  <a:pt x="663908" y="0"/>
                </a:moveTo>
                <a:lnTo>
                  <a:pt x="54594" y="0"/>
                </a:lnTo>
                <a:lnTo>
                  <a:pt x="33333" y="4302"/>
                </a:lnTo>
                <a:lnTo>
                  <a:pt x="15980" y="16041"/>
                </a:lnTo>
                <a:lnTo>
                  <a:pt x="4286" y="33459"/>
                </a:lnTo>
                <a:lnTo>
                  <a:pt x="0" y="54801"/>
                </a:lnTo>
                <a:lnTo>
                  <a:pt x="0" y="885154"/>
                </a:lnTo>
                <a:lnTo>
                  <a:pt x="4286" y="906523"/>
                </a:lnTo>
                <a:lnTo>
                  <a:pt x="15980" y="923992"/>
                </a:lnTo>
                <a:lnTo>
                  <a:pt x="33333" y="935781"/>
                </a:lnTo>
                <a:lnTo>
                  <a:pt x="54594" y="940106"/>
                </a:lnTo>
                <a:lnTo>
                  <a:pt x="663908" y="940106"/>
                </a:lnTo>
                <a:lnTo>
                  <a:pt x="685188" y="935781"/>
                </a:lnTo>
                <a:lnTo>
                  <a:pt x="702587" y="923992"/>
                </a:lnTo>
                <a:lnTo>
                  <a:pt x="710270" y="912562"/>
                </a:lnTo>
                <a:lnTo>
                  <a:pt x="54594" y="912562"/>
                </a:lnTo>
                <a:lnTo>
                  <a:pt x="44042" y="910391"/>
                </a:lnTo>
                <a:lnTo>
                  <a:pt x="35407" y="904487"/>
                </a:lnTo>
                <a:lnTo>
                  <a:pt x="29575" y="895770"/>
                </a:lnTo>
                <a:lnTo>
                  <a:pt x="27434" y="885154"/>
                </a:lnTo>
                <a:lnTo>
                  <a:pt x="27434" y="112376"/>
                </a:lnTo>
                <a:lnTo>
                  <a:pt x="718638" y="112376"/>
                </a:lnTo>
                <a:lnTo>
                  <a:pt x="718638" y="84837"/>
                </a:lnTo>
                <a:lnTo>
                  <a:pt x="27434" y="84837"/>
                </a:lnTo>
                <a:lnTo>
                  <a:pt x="27434" y="54801"/>
                </a:lnTo>
                <a:lnTo>
                  <a:pt x="51849" y="27391"/>
                </a:lnTo>
                <a:lnTo>
                  <a:pt x="710239" y="27391"/>
                </a:lnTo>
                <a:lnTo>
                  <a:pt x="702587" y="16041"/>
                </a:lnTo>
                <a:lnTo>
                  <a:pt x="685188" y="4302"/>
                </a:lnTo>
                <a:lnTo>
                  <a:pt x="663908" y="0"/>
                </a:lnTo>
                <a:close/>
              </a:path>
              <a:path w="718820" h="940435">
                <a:moveTo>
                  <a:pt x="712457" y="495659"/>
                </a:moveTo>
                <a:lnTo>
                  <a:pt x="697243" y="495659"/>
                </a:lnTo>
                <a:lnTo>
                  <a:pt x="691209" y="501865"/>
                </a:lnTo>
                <a:lnTo>
                  <a:pt x="691209" y="885154"/>
                </a:lnTo>
                <a:lnTo>
                  <a:pt x="689046" y="895770"/>
                </a:lnTo>
                <a:lnTo>
                  <a:pt x="683167" y="904487"/>
                </a:lnTo>
                <a:lnTo>
                  <a:pt x="674484" y="910391"/>
                </a:lnTo>
                <a:lnTo>
                  <a:pt x="663908" y="912562"/>
                </a:lnTo>
                <a:lnTo>
                  <a:pt x="710270" y="912562"/>
                </a:lnTo>
                <a:lnTo>
                  <a:pt x="714329" y="906523"/>
                </a:lnTo>
                <a:lnTo>
                  <a:pt x="718638" y="885154"/>
                </a:lnTo>
                <a:lnTo>
                  <a:pt x="718638" y="501865"/>
                </a:lnTo>
                <a:lnTo>
                  <a:pt x="712457" y="495659"/>
                </a:lnTo>
                <a:close/>
              </a:path>
              <a:path w="718820" h="940435">
                <a:moveTo>
                  <a:pt x="718638" y="112376"/>
                </a:moveTo>
                <a:lnTo>
                  <a:pt x="691209" y="112376"/>
                </a:lnTo>
                <a:lnTo>
                  <a:pt x="691209" y="452699"/>
                </a:lnTo>
                <a:lnTo>
                  <a:pt x="697243" y="458886"/>
                </a:lnTo>
                <a:lnTo>
                  <a:pt x="712457" y="458886"/>
                </a:lnTo>
                <a:lnTo>
                  <a:pt x="718638" y="452699"/>
                </a:lnTo>
                <a:lnTo>
                  <a:pt x="718638" y="112376"/>
                </a:lnTo>
                <a:close/>
              </a:path>
              <a:path w="718820" h="940435">
                <a:moveTo>
                  <a:pt x="136895" y="27391"/>
                </a:moveTo>
                <a:lnTo>
                  <a:pt x="109461" y="27391"/>
                </a:lnTo>
                <a:lnTo>
                  <a:pt x="109461" y="84837"/>
                </a:lnTo>
                <a:lnTo>
                  <a:pt x="136895" y="84837"/>
                </a:lnTo>
                <a:lnTo>
                  <a:pt x="136895" y="27391"/>
                </a:lnTo>
                <a:close/>
              </a:path>
              <a:path w="718820" h="940435">
                <a:moveTo>
                  <a:pt x="710239" y="27391"/>
                </a:moveTo>
                <a:lnTo>
                  <a:pt x="663908" y="27391"/>
                </a:lnTo>
                <a:lnTo>
                  <a:pt x="674484" y="29544"/>
                </a:lnTo>
                <a:lnTo>
                  <a:pt x="683167" y="35417"/>
                </a:lnTo>
                <a:lnTo>
                  <a:pt x="689046" y="44129"/>
                </a:lnTo>
                <a:lnTo>
                  <a:pt x="691209" y="54801"/>
                </a:lnTo>
                <a:lnTo>
                  <a:pt x="691209" y="84837"/>
                </a:lnTo>
                <a:lnTo>
                  <a:pt x="718638" y="84837"/>
                </a:lnTo>
                <a:lnTo>
                  <a:pt x="718638" y="54801"/>
                </a:lnTo>
                <a:lnTo>
                  <a:pt x="714329" y="33459"/>
                </a:lnTo>
                <a:lnTo>
                  <a:pt x="710239" y="273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1953</Words>
  <Application>Microsoft Office PowerPoint</Application>
  <PresentationFormat>Широкоэкранный</PresentationFormat>
  <Paragraphs>431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Bahnschrift Light</vt:lpstr>
      <vt:lpstr>Calibri</vt:lpstr>
      <vt:lpstr>Cambria</vt:lpstr>
      <vt:lpstr>Century Gothic</vt:lpstr>
      <vt:lpstr>Ebrima</vt:lpstr>
      <vt:lpstr>Times New Roman</vt:lpstr>
      <vt:lpstr>Wingdings</vt:lpstr>
      <vt:lpstr>Office Theme</vt:lpstr>
      <vt:lpstr>Презентация PowerPoint</vt:lpstr>
      <vt:lpstr>Федеральный проект «Профессионалитет»</vt:lpstr>
      <vt:lpstr>ОБРАЗОВАТЕЛЬНО-ПРОИЗВОДСТВЕННЫЕ ЦЕНТРЫ (кластеры)</vt:lpstr>
      <vt:lpstr>УПРАВЛЕНИЕ СИСТЕМОЙ СПО НА  ОСНОВЕ КЛАСТЕРНОГО ПОДХОДА</vt:lpstr>
      <vt:lpstr>МОДЕЛЬ СОЗДАНИЯ И ФУНКЦИОНИРОВАНИЯ КОЛЛЕДЖА-ЯДРА КЛАСТЕРА</vt:lpstr>
      <vt:lpstr>Презентация PowerPoint</vt:lpstr>
      <vt:lpstr>ПАСПОРТ ФЕДЕРАЛЬНОГО ПРОЕКТА «ПРОФЕССИОНАЛИТЕТ»</vt:lpstr>
      <vt:lpstr>НОВЫЙ ВЗГЛЯД НА СПО - «ПРОФЕССИОНАЛИТЕТ»</vt:lpstr>
      <vt:lpstr>Инструменты нового уровня образования «Профессионалитет»</vt:lpstr>
      <vt:lpstr>Преимущества нового уровня образования «Профессионалитет»</vt:lpstr>
      <vt:lpstr>Презентация PowerPoint</vt:lpstr>
      <vt:lpstr>ЭКСПЕРТНАЯ ОЦЕНКА ФОРМИРОВАНИЯ КОНТРОЛЬНЫХ ЦИФР ПРИЕМА СУБЪЕКТОВ</vt:lpstr>
      <vt:lpstr>НОВЫЕ ПОДХОДЫ К СОДЕРЖАНИЮ ОБРАЗОВАНИЯ</vt:lpstr>
      <vt:lpstr>ПЕРЕЗАГРУЗКА КАДРОВОГО СОСТАВА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Елена Н. Шарова</cp:lastModifiedBy>
  <cp:revision>5</cp:revision>
  <cp:lastPrinted>2022-04-21T08:44:58Z</cp:lastPrinted>
  <dcterms:created xsi:type="dcterms:W3CDTF">2022-04-20T12:58:15Z</dcterms:created>
  <dcterms:modified xsi:type="dcterms:W3CDTF">2022-04-21T09:32:48Z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2021-11-18T00:00:00Z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2022-04-20T00:00:00Z</vt:filetime>
  </property>
</Properties>
</file>