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8" r:id="rId2"/>
    <p:sldId id="259" r:id="rId3"/>
    <p:sldId id="264" r:id="rId4"/>
    <p:sldId id="265" r:id="rId5"/>
    <p:sldId id="277" r:id="rId6"/>
    <p:sldId id="276" r:id="rId7"/>
    <p:sldId id="274" r:id="rId8"/>
    <p:sldId id="275" r:id="rId9"/>
    <p:sldId id="278" r:id="rId10"/>
    <p:sldId id="266" r:id="rId11"/>
    <p:sldId id="260" r:id="rId12"/>
    <p:sldId id="272" r:id="rId13"/>
    <p:sldId id="279" r:id="rId14"/>
    <p:sldId id="280" r:id="rId15"/>
    <p:sldId id="282" r:id="rId16"/>
    <p:sldId id="28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422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EDE069-9BDE-4584-8FD0-68953634A28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1D1743-CBF1-43CB-A8DB-9A305984ECE9}">
      <dgm:prSet phldrT="[Текст]" custT="1"/>
      <dgm:spPr/>
      <dgm:t>
        <a:bodyPr/>
        <a:lstStyle/>
        <a:p>
          <a:r>
            <a:rPr lang="ru-RU" sz="3200" dirty="0" smtClean="0"/>
            <a:t>1</a:t>
          </a:r>
          <a:endParaRPr lang="ru-RU" sz="3200" dirty="0"/>
        </a:p>
      </dgm:t>
    </dgm:pt>
    <dgm:pt modelId="{130D2641-E5D8-48E4-AC23-FF4375E255EB}" type="parTrans" cxnId="{85160BB5-9AC7-4886-B24E-3677FF6997B4}">
      <dgm:prSet/>
      <dgm:spPr/>
      <dgm:t>
        <a:bodyPr/>
        <a:lstStyle/>
        <a:p>
          <a:endParaRPr lang="ru-RU" sz="2400"/>
        </a:p>
      </dgm:t>
    </dgm:pt>
    <dgm:pt modelId="{C20273CA-D134-490C-807F-52C700607D2F}" type="sibTrans" cxnId="{85160BB5-9AC7-4886-B24E-3677FF6997B4}">
      <dgm:prSet/>
      <dgm:spPr/>
      <dgm:t>
        <a:bodyPr/>
        <a:lstStyle/>
        <a:p>
          <a:endParaRPr lang="ru-RU" sz="2400"/>
        </a:p>
      </dgm:t>
    </dgm:pt>
    <dgm:pt modelId="{6C075D3A-3E4C-4CE4-9B39-820E1F436FD9}">
      <dgm:prSet phldrT="[Текст]" custT="1"/>
      <dgm:spPr/>
      <dgm:t>
        <a:bodyPr/>
        <a:lstStyle/>
        <a:p>
          <a:r>
            <a:rPr lang="ru-RU" sz="1400" dirty="0" smtClean="0"/>
            <a:t>Постоянное обновление содержания и технологий профессионального образования и обучения </a:t>
          </a:r>
          <a:endParaRPr lang="ru-RU" sz="1400" dirty="0"/>
        </a:p>
      </dgm:t>
    </dgm:pt>
    <dgm:pt modelId="{EA039E2B-768C-4B9D-85F1-0E02F35D1128}" type="parTrans" cxnId="{BFD42D0D-3496-4F4C-A3A1-335B2A89A76B}">
      <dgm:prSet/>
      <dgm:spPr/>
      <dgm:t>
        <a:bodyPr/>
        <a:lstStyle/>
        <a:p>
          <a:endParaRPr lang="ru-RU" sz="2400"/>
        </a:p>
      </dgm:t>
    </dgm:pt>
    <dgm:pt modelId="{656523E2-84C4-4AAD-A013-2BC363A6AE46}" type="sibTrans" cxnId="{BFD42D0D-3496-4F4C-A3A1-335B2A89A76B}">
      <dgm:prSet/>
      <dgm:spPr/>
      <dgm:t>
        <a:bodyPr/>
        <a:lstStyle/>
        <a:p>
          <a:endParaRPr lang="ru-RU" sz="2400"/>
        </a:p>
      </dgm:t>
    </dgm:pt>
    <dgm:pt modelId="{8BB033C8-7418-489B-B004-50D971E24065}">
      <dgm:prSet phldrT="[Текст]" custT="1"/>
      <dgm:spPr/>
      <dgm:t>
        <a:bodyPr/>
        <a:lstStyle/>
        <a:p>
          <a:r>
            <a:rPr lang="ru-RU" sz="3200" dirty="0" smtClean="0"/>
            <a:t>2</a:t>
          </a:r>
          <a:endParaRPr lang="ru-RU" sz="3200" dirty="0"/>
        </a:p>
      </dgm:t>
    </dgm:pt>
    <dgm:pt modelId="{E2BD2559-0BA2-4250-96A1-E572FB86A1AA}" type="parTrans" cxnId="{C9E85D37-FE16-4F3D-BC44-FA4E92E379BE}">
      <dgm:prSet/>
      <dgm:spPr/>
      <dgm:t>
        <a:bodyPr/>
        <a:lstStyle/>
        <a:p>
          <a:endParaRPr lang="ru-RU" sz="2400"/>
        </a:p>
      </dgm:t>
    </dgm:pt>
    <dgm:pt modelId="{5788B72D-8B36-4746-9FFF-0F8047F03D20}" type="sibTrans" cxnId="{C9E85D37-FE16-4F3D-BC44-FA4E92E379BE}">
      <dgm:prSet/>
      <dgm:spPr/>
      <dgm:t>
        <a:bodyPr/>
        <a:lstStyle/>
        <a:p>
          <a:endParaRPr lang="ru-RU" sz="2400"/>
        </a:p>
      </dgm:t>
    </dgm:pt>
    <dgm:pt modelId="{883FF15E-A915-4AA6-B637-1D8568FA5200}">
      <dgm:prSet phldrT="[Текст]" custT="1"/>
      <dgm:spPr/>
      <dgm:t>
        <a:bodyPr/>
        <a:lstStyle/>
        <a:p>
          <a:r>
            <a:rPr lang="ru-RU" sz="1400" dirty="0" smtClean="0"/>
            <a:t>Формирование нового ландшафта сети СПО</a:t>
          </a:r>
          <a:endParaRPr lang="ru-RU" sz="1400" dirty="0"/>
        </a:p>
      </dgm:t>
    </dgm:pt>
    <dgm:pt modelId="{B6BF8D3A-1B5F-4027-90B8-E249C8B5469A}" type="parTrans" cxnId="{B40B4AA2-6AFD-4CB1-A9EC-B8D6A934D782}">
      <dgm:prSet/>
      <dgm:spPr/>
      <dgm:t>
        <a:bodyPr/>
        <a:lstStyle/>
        <a:p>
          <a:endParaRPr lang="ru-RU" sz="2400"/>
        </a:p>
      </dgm:t>
    </dgm:pt>
    <dgm:pt modelId="{5288897A-BB0B-4C82-8C11-602E161AA4A7}" type="sibTrans" cxnId="{B40B4AA2-6AFD-4CB1-A9EC-B8D6A934D782}">
      <dgm:prSet/>
      <dgm:spPr/>
      <dgm:t>
        <a:bodyPr/>
        <a:lstStyle/>
        <a:p>
          <a:endParaRPr lang="ru-RU" sz="2400"/>
        </a:p>
      </dgm:t>
    </dgm:pt>
    <dgm:pt modelId="{22EAEE5B-306F-4C6B-9428-8781A62CBE34}">
      <dgm:prSet phldrT="[Текст]" custT="1"/>
      <dgm:spPr/>
      <dgm:t>
        <a:bodyPr/>
        <a:lstStyle/>
        <a:p>
          <a:r>
            <a:rPr lang="ru-RU" sz="3200" dirty="0" smtClean="0"/>
            <a:t>3</a:t>
          </a:r>
          <a:endParaRPr lang="ru-RU" sz="3200" dirty="0"/>
        </a:p>
      </dgm:t>
    </dgm:pt>
    <dgm:pt modelId="{C436CD67-FD21-4B72-B8F3-ED61730293FE}" type="parTrans" cxnId="{8F69ADC0-2513-4F94-B45A-9F1CF4228323}">
      <dgm:prSet/>
      <dgm:spPr/>
      <dgm:t>
        <a:bodyPr/>
        <a:lstStyle/>
        <a:p>
          <a:endParaRPr lang="ru-RU" sz="2400"/>
        </a:p>
      </dgm:t>
    </dgm:pt>
    <dgm:pt modelId="{3A0A7DD2-BED5-4BD4-9F14-A5D54636767B}" type="sibTrans" cxnId="{8F69ADC0-2513-4F94-B45A-9F1CF4228323}">
      <dgm:prSet/>
      <dgm:spPr/>
      <dgm:t>
        <a:bodyPr/>
        <a:lstStyle/>
        <a:p>
          <a:endParaRPr lang="ru-RU" sz="2400"/>
        </a:p>
      </dgm:t>
    </dgm:pt>
    <dgm:pt modelId="{60AF9A84-7C45-4F00-9C54-BD8D021BD26B}">
      <dgm:prSet phldrT="[Текст]" custT="1"/>
      <dgm:spPr/>
      <dgm:t>
        <a:bodyPr/>
        <a:lstStyle/>
        <a:p>
          <a:r>
            <a:rPr lang="ru-RU" sz="1400" dirty="0" smtClean="0"/>
            <a:t>Повышение финансовой устойчивости и целевая поддержка</a:t>
          </a:r>
          <a:endParaRPr lang="ru-RU" sz="1400" dirty="0"/>
        </a:p>
      </dgm:t>
    </dgm:pt>
    <dgm:pt modelId="{9AFB69D6-90CE-412C-8982-A1EEEE2700EC}" type="parTrans" cxnId="{BF5A3CBA-9556-4801-9A14-6C2E429BB54D}">
      <dgm:prSet/>
      <dgm:spPr/>
      <dgm:t>
        <a:bodyPr/>
        <a:lstStyle/>
        <a:p>
          <a:endParaRPr lang="ru-RU" sz="2400"/>
        </a:p>
      </dgm:t>
    </dgm:pt>
    <dgm:pt modelId="{5DC570E7-80D8-4AD5-AB78-1F4DEA09F763}" type="sibTrans" cxnId="{BF5A3CBA-9556-4801-9A14-6C2E429BB54D}">
      <dgm:prSet/>
      <dgm:spPr/>
      <dgm:t>
        <a:bodyPr/>
        <a:lstStyle/>
        <a:p>
          <a:endParaRPr lang="ru-RU" sz="2400"/>
        </a:p>
      </dgm:t>
    </dgm:pt>
    <dgm:pt modelId="{8E7E5151-CEF3-4391-8DB9-DF2F2F5445FE}">
      <dgm:prSet phldrT="[Текст]" custT="1"/>
      <dgm:spPr/>
      <dgm:t>
        <a:bodyPr/>
        <a:lstStyle/>
        <a:p>
          <a:r>
            <a:rPr lang="ru-RU" sz="3200" dirty="0" smtClean="0"/>
            <a:t>4</a:t>
          </a:r>
          <a:endParaRPr lang="ru-RU" sz="3200" dirty="0"/>
        </a:p>
      </dgm:t>
    </dgm:pt>
    <dgm:pt modelId="{AC16CB88-AAEF-42C5-9283-294105EA1DEA}" type="parTrans" cxnId="{A8805A78-5161-4D8B-A151-45F699597AAC}">
      <dgm:prSet/>
      <dgm:spPr/>
      <dgm:t>
        <a:bodyPr/>
        <a:lstStyle/>
        <a:p>
          <a:endParaRPr lang="ru-RU" sz="2400"/>
        </a:p>
      </dgm:t>
    </dgm:pt>
    <dgm:pt modelId="{0830A79B-F99E-433B-B5C9-926EDF5DD6F1}" type="sibTrans" cxnId="{A8805A78-5161-4D8B-A151-45F699597AAC}">
      <dgm:prSet/>
      <dgm:spPr/>
      <dgm:t>
        <a:bodyPr/>
        <a:lstStyle/>
        <a:p>
          <a:endParaRPr lang="ru-RU" sz="2400"/>
        </a:p>
      </dgm:t>
    </dgm:pt>
    <dgm:pt modelId="{0D19D37B-F47F-4D51-8493-811E863AF92A}">
      <dgm:prSet custT="1"/>
      <dgm:spPr/>
      <dgm:t>
        <a:bodyPr/>
        <a:lstStyle/>
        <a:p>
          <a:r>
            <a:rPr lang="ru-RU" sz="3200" dirty="0" smtClean="0"/>
            <a:t>5</a:t>
          </a:r>
          <a:endParaRPr lang="ru-RU" sz="3200" dirty="0"/>
        </a:p>
      </dgm:t>
    </dgm:pt>
    <dgm:pt modelId="{0FEEA30B-E3E1-481A-98E0-6D1929CED24B}" type="parTrans" cxnId="{EF7855FC-68C1-4006-BE46-A1CEBBB58BC1}">
      <dgm:prSet/>
      <dgm:spPr/>
      <dgm:t>
        <a:bodyPr/>
        <a:lstStyle/>
        <a:p>
          <a:endParaRPr lang="ru-RU" sz="2400"/>
        </a:p>
      </dgm:t>
    </dgm:pt>
    <dgm:pt modelId="{19A2FD30-2F94-46CD-BC55-64740CD4A74E}" type="sibTrans" cxnId="{EF7855FC-68C1-4006-BE46-A1CEBBB58BC1}">
      <dgm:prSet/>
      <dgm:spPr/>
      <dgm:t>
        <a:bodyPr/>
        <a:lstStyle/>
        <a:p>
          <a:endParaRPr lang="ru-RU" sz="2400"/>
        </a:p>
      </dgm:t>
    </dgm:pt>
    <dgm:pt modelId="{1320DADC-A63D-47CC-BEFE-BDFB230F4705}">
      <dgm:prSet custT="1"/>
      <dgm:spPr/>
      <dgm:t>
        <a:bodyPr/>
        <a:lstStyle/>
        <a:p>
          <a:r>
            <a:rPr lang="ru-RU" sz="1400" dirty="0" smtClean="0"/>
            <a:t>Приведение квалификации руководящего и преподавательского состава организаций, в соответствие современным требованиям к кадрам</a:t>
          </a:r>
          <a:endParaRPr lang="ru-RU" sz="1400" dirty="0"/>
        </a:p>
      </dgm:t>
    </dgm:pt>
    <dgm:pt modelId="{CB8A3C3B-3DB8-4C23-A224-12B51793FA66}" type="parTrans" cxnId="{4F0ECB8B-1B2F-4436-9909-101091BBC85D}">
      <dgm:prSet/>
      <dgm:spPr/>
      <dgm:t>
        <a:bodyPr/>
        <a:lstStyle/>
        <a:p>
          <a:endParaRPr lang="ru-RU" sz="2400"/>
        </a:p>
      </dgm:t>
    </dgm:pt>
    <dgm:pt modelId="{B2E00896-7803-4CAB-96FC-9CE058FEBCE4}" type="sibTrans" cxnId="{4F0ECB8B-1B2F-4436-9909-101091BBC85D}">
      <dgm:prSet/>
      <dgm:spPr/>
      <dgm:t>
        <a:bodyPr/>
        <a:lstStyle/>
        <a:p>
          <a:endParaRPr lang="ru-RU" sz="2400"/>
        </a:p>
      </dgm:t>
    </dgm:pt>
    <dgm:pt modelId="{6CA0F705-B2FC-40D2-824D-641F7BD029FD}">
      <dgm:prSet custT="1"/>
      <dgm:spPr/>
      <dgm:t>
        <a:bodyPr/>
        <a:lstStyle/>
        <a:p>
          <a:r>
            <a:rPr lang="ru-RU" sz="1400" dirty="0" smtClean="0"/>
            <a:t>Развитие профессиональной </a:t>
          </a:r>
          <a:r>
            <a:rPr lang="ru-RU" sz="1400" dirty="0" err="1" smtClean="0"/>
            <a:t>соревновательности</a:t>
          </a:r>
          <a:r>
            <a:rPr lang="ru-RU" sz="1400" dirty="0" smtClean="0"/>
            <a:t>  в системе СПО</a:t>
          </a:r>
          <a:endParaRPr lang="ru-RU" sz="1400" dirty="0"/>
        </a:p>
      </dgm:t>
    </dgm:pt>
    <dgm:pt modelId="{DFDE20A0-2D99-472E-ACA2-6E811F35C9D9}" type="parTrans" cxnId="{59107447-866C-41D8-BB76-4C1354001372}">
      <dgm:prSet/>
      <dgm:spPr/>
      <dgm:t>
        <a:bodyPr/>
        <a:lstStyle/>
        <a:p>
          <a:endParaRPr lang="ru-RU" sz="2400"/>
        </a:p>
      </dgm:t>
    </dgm:pt>
    <dgm:pt modelId="{567E9C57-8802-4D2E-BCF7-186E003B1648}" type="sibTrans" cxnId="{59107447-866C-41D8-BB76-4C1354001372}">
      <dgm:prSet/>
      <dgm:spPr/>
      <dgm:t>
        <a:bodyPr/>
        <a:lstStyle/>
        <a:p>
          <a:endParaRPr lang="ru-RU" sz="2400"/>
        </a:p>
      </dgm:t>
    </dgm:pt>
    <dgm:pt modelId="{655449C3-EA2F-472C-B420-F05D96E81F9A}" type="pres">
      <dgm:prSet presAssocID="{7EEDE069-9BDE-4584-8FD0-68953634A2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FC2C69-5843-46DD-8470-0DD623328E88}" type="pres">
      <dgm:prSet presAssocID="{181D1743-CBF1-43CB-A8DB-9A305984ECE9}" presName="linNode" presStyleCnt="0"/>
      <dgm:spPr/>
    </dgm:pt>
    <dgm:pt modelId="{2025B5B8-6CFC-4DE6-B7F6-349883F25680}" type="pres">
      <dgm:prSet presAssocID="{181D1743-CBF1-43CB-A8DB-9A305984ECE9}" presName="parentText" presStyleLbl="node1" presStyleIdx="0" presStyleCnt="5" custScaleX="415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B6E2E3-CF01-457D-B0F2-E8BCC901F9C3}" type="pres">
      <dgm:prSet presAssocID="{181D1743-CBF1-43CB-A8DB-9A305984ECE9}" presName="descendantText" presStyleLbl="alignAccFollowNode1" presStyleIdx="0" presStyleCnt="5" custScaleX="329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9A708-D033-4FAA-8BB8-ED5C0DAF43EC}" type="pres">
      <dgm:prSet presAssocID="{C20273CA-D134-490C-807F-52C700607D2F}" presName="sp" presStyleCnt="0"/>
      <dgm:spPr/>
    </dgm:pt>
    <dgm:pt modelId="{633E0F9F-680D-42BF-B5AC-3C7BB8BC6FC1}" type="pres">
      <dgm:prSet presAssocID="{8BB033C8-7418-489B-B004-50D971E24065}" presName="linNode" presStyleCnt="0"/>
      <dgm:spPr/>
    </dgm:pt>
    <dgm:pt modelId="{27D126DD-5EEB-419F-B321-C518ED7E2AAF}" type="pres">
      <dgm:prSet presAssocID="{8BB033C8-7418-489B-B004-50D971E24065}" presName="parentText" presStyleLbl="node1" presStyleIdx="1" presStyleCnt="5" custFlipHor="1" custScaleX="215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69609-7994-4D93-BC3D-1F6F29229EC1}" type="pres">
      <dgm:prSet presAssocID="{8BB033C8-7418-489B-B004-50D971E24065}" presName="descendantText" presStyleLbl="alignAccFollowNode1" presStyleIdx="1" presStyleCnt="5" custScaleX="170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CFFC4-2918-4A42-90E0-1FBAB8166A0F}" type="pres">
      <dgm:prSet presAssocID="{5788B72D-8B36-4746-9FFF-0F8047F03D20}" presName="sp" presStyleCnt="0"/>
      <dgm:spPr/>
    </dgm:pt>
    <dgm:pt modelId="{04C287D7-3A82-4257-A931-3E4052F6FCC3}" type="pres">
      <dgm:prSet presAssocID="{22EAEE5B-306F-4C6B-9428-8781A62CBE34}" presName="linNode" presStyleCnt="0"/>
      <dgm:spPr/>
    </dgm:pt>
    <dgm:pt modelId="{62A0B2AF-8C1B-4E87-9D05-717F543B3CDD}" type="pres">
      <dgm:prSet presAssocID="{22EAEE5B-306F-4C6B-9428-8781A62CBE34}" presName="parentText" presStyleLbl="node1" presStyleIdx="2" presStyleCnt="5" custScaleX="212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A5825-A0FC-4D17-B05B-1343BB336FDA}" type="pres">
      <dgm:prSet presAssocID="{22EAEE5B-306F-4C6B-9428-8781A62CBE34}" presName="descendantText" presStyleLbl="alignAccFollowNode1" presStyleIdx="2" presStyleCnt="5" custScaleX="1689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F3E64-DEE1-4A47-9704-A54B2110E166}" type="pres">
      <dgm:prSet presAssocID="{3A0A7DD2-BED5-4BD4-9F14-A5D54636767B}" presName="sp" presStyleCnt="0"/>
      <dgm:spPr/>
    </dgm:pt>
    <dgm:pt modelId="{05DAAB53-340B-44BE-B715-CD52AD0216A9}" type="pres">
      <dgm:prSet presAssocID="{8E7E5151-CEF3-4391-8DB9-DF2F2F5445FE}" presName="linNode" presStyleCnt="0"/>
      <dgm:spPr/>
    </dgm:pt>
    <dgm:pt modelId="{DF72846D-037B-486E-998A-3F7D791E9469}" type="pres">
      <dgm:prSet presAssocID="{8E7E5151-CEF3-4391-8DB9-DF2F2F5445FE}" presName="parentText" presStyleLbl="node1" presStyleIdx="3" presStyleCnt="5" custScaleX="31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19779A-0D41-4BB9-9684-524C2BB03155}" type="pres">
      <dgm:prSet presAssocID="{8E7E5151-CEF3-4391-8DB9-DF2F2F5445FE}" presName="descendantText" presStyleLbl="alignAccFollowNode1" presStyleIdx="3" presStyleCnt="5" custScaleX="251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EDE7A-3A0C-4978-B07C-801B66FAFC12}" type="pres">
      <dgm:prSet presAssocID="{0830A79B-F99E-433B-B5C9-926EDF5DD6F1}" presName="sp" presStyleCnt="0"/>
      <dgm:spPr/>
    </dgm:pt>
    <dgm:pt modelId="{8A887046-E3F1-4D29-8C8F-ABCF2B7EE65F}" type="pres">
      <dgm:prSet presAssocID="{0D19D37B-F47F-4D51-8493-811E863AF92A}" presName="linNode" presStyleCnt="0"/>
      <dgm:spPr/>
    </dgm:pt>
    <dgm:pt modelId="{E4ADF8F3-E1D4-45BF-8605-91CF2230515A}" type="pres">
      <dgm:prSet presAssocID="{0D19D37B-F47F-4D51-8493-811E863AF92A}" presName="parentText" presStyleLbl="node1" presStyleIdx="4" presStyleCnt="5" custScaleX="316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4872A4-4284-4F05-A0CE-D60485A1D4C9}" type="pres">
      <dgm:prSet presAssocID="{0D19D37B-F47F-4D51-8493-811E863AF92A}" presName="descendantText" presStyleLbl="alignAccFollowNode1" presStyleIdx="4" presStyleCnt="5" custScaleX="2513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160BB5-9AC7-4886-B24E-3677FF6997B4}" srcId="{7EEDE069-9BDE-4584-8FD0-68953634A28D}" destId="{181D1743-CBF1-43CB-A8DB-9A305984ECE9}" srcOrd="0" destOrd="0" parTransId="{130D2641-E5D8-48E4-AC23-FF4375E255EB}" sibTransId="{C20273CA-D134-490C-807F-52C700607D2F}"/>
    <dgm:cxn modelId="{F9320FBD-1FF0-4B08-927C-6DD9EE8E90EB}" type="presOf" srcId="{60AF9A84-7C45-4F00-9C54-BD8D021BD26B}" destId="{345A5825-A0FC-4D17-B05B-1343BB336FDA}" srcOrd="0" destOrd="0" presId="urn:microsoft.com/office/officeart/2005/8/layout/vList5"/>
    <dgm:cxn modelId="{BFD72692-137C-40C8-9B76-6730B5E45D62}" type="presOf" srcId="{22EAEE5B-306F-4C6B-9428-8781A62CBE34}" destId="{62A0B2AF-8C1B-4E87-9D05-717F543B3CDD}" srcOrd="0" destOrd="0" presId="urn:microsoft.com/office/officeart/2005/8/layout/vList5"/>
    <dgm:cxn modelId="{C9E85D37-FE16-4F3D-BC44-FA4E92E379BE}" srcId="{7EEDE069-9BDE-4584-8FD0-68953634A28D}" destId="{8BB033C8-7418-489B-B004-50D971E24065}" srcOrd="1" destOrd="0" parTransId="{E2BD2559-0BA2-4250-96A1-E572FB86A1AA}" sibTransId="{5788B72D-8B36-4746-9FFF-0F8047F03D20}"/>
    <dgm:cxn modelId="{59107447-866C-41D8-BB76-4C1354001372}" srcId="{0D19D37B-F47F-4D51-8493-811E863AF92A}" destId="{6CA0F705-B2FC-40D2-824D-641F7BD029FD}" srcOrd="0" destOrd="0" parTransId="{DFDE20A0-2D99-472E-ACA2-6E811F35C9D9}" sibTransId="{567E9C57-8802-4D2E-BCF7-186E003B1648}"/>
    <dgm:cxn modelId="{490176B6-3420-4F12-8ACF-42759E4ECE29}" type="presOf" srcId="{8BB033C8-7418-489B-B004-50D971E24065}" destId="{27D126DD-5EEB-419F-B321-C518ED7E2AAF}" srcOrd="0" destOrd="0" presId="urn:microsoft.com/office/officeart/2005/8/layout/vList5"/>
    <dgm:cxn modelId="{A8805A78-5161-4D8B-A151-45F699597AAC}" srcId="{7EEDE069-9BDE-4584-8FD0-68953634A28D}" destId="{8E7E5151-CEF3-4391-8DB9-DF2F2F5445FE}" srcOrd="3" destOrd="0" parTransId="{AC16CB88-AAEF-42C5-9283-294105EA1DEA}" sibTransId="{0830A79B-F99E-433B-B5C9-926EDF5DD6F1}"/>
    <dgm:cxn modelId="{A17A3B1C-AFFF-4EF1-B67B-30244825BA46}" type="presOf" srcId="{7EEDE069-9BDE-4584-8FD0-68953634A28D}" destId="{655449C3-EA2F-472C-B420-F05D96E81F9A}" srcOrd="0" destOrd="0" presId="urn:microsoft.com/office/officeart/2005/8/layout/vList5"/>
    <dgm:cxn modelId="{BF5A3CBA-9556-4801-9A14-6C2E429BB54D}" srcId="{22EAEE5B-306F-4C6B-9428-8781A62CBE34}" destId="{60AF9A84-7C45-4F00-9C54-BD8D021BD26B}" srcOrd="0" destOrd="0" parTransId="{9AFB69D6-90CE-412C-8982-A1EEEE2700EC}" sibTransId="{5DC570E7-80D8-4AD5-AB78-1F4DEA09F763}"/>
    <dgm:cxn modelId="{BFD42D0D-3496-4F4C-A3A1-335B2A89A76B}" srcId="{181D1743-CBF1-43CB-A8DB-9A305984ECE9}" destId="{6C075D3A-3E4C-4CE4-9B39-820E1F436FD9}" srcOrd="0" destOrd="0" parTransId="{EA039E2B-768C-4B9D-85F1-0E02F35D1128}" sibTransId="{656523E2-84C4-4AAD-A013-2BC363A6AE46}"/>
    <dgm:cxn modelId="{4F0ECB8B-1B2F-4436-9909-101091BBC85D}" srcId="{8E7E5151-CEF3-4391-8DB9-DF2F2F5445FE}" destId="{1320DADC-A63D-47CC-BEFE-BDFB230F4705}" srcOrd="0" destOrd="0" parTransId="{CB8A3C3B-3DB8-4C23-A224-12B51793FA66}" sibTransId="{B2E00896-7803-4CAB-96FC-9CE058FEBCE4}"/>
    <dgm:cxn modelId="{8F69ADC0-2513-4F94-B45A-9F1CF4228323}" srcId="{7EEDE069-9BDE-4584-8FD0-68953634A28D}" destId="{22EAEE5B-306F-4C6B-9428-8781A62CBE34}" srcOrd="2" destOrd="0" parTransId="{C436CD67-FD21-4B72-B8F3-ED61730293FE}" sibTransId="{3A0A7DD2-BED5-4BD4-9F14-A5D54636767B}"/>
    <dgm:cxn modelId="{6FD9AB01-56E9-41FD-B2E6-25A244536284}" type="presOf" srcId="{0D19D37B-F47F-4D51-8493-811E863AF92A}" destId="{E4ADF8F3-E1D4-45BF-8605-91CF2230515A}" srcOrd="0" destOrd="0" presId="urn:microsoft.com/office/officeart/2005/8/layout/vList5"/>
    <dgm:cxn modelId="{EF7855FC-68C1-4006-BE46-A1CEBBB58BC1}" srcId="{7EEDE069-9BDE-4584-8FD0-68953634A28D}" destId="{0D19D37B-F47F-4D51-8493-811E863AF92A}" srcOrd="4" destOrd="0" parTransId="{0FEEA30B-E3E1-481A-98E0-6D1929CED24B}" sibTransId="{19A2FD30-2F94-46CD-BC55-64740CD4A74E}"/>
    <dgm:cxn modelId="{C8D2C492-AB67-4813-B6C9-4652033408A5}" type="presOf" srcId="{6CA0F705-B2FC-40D2-824D-641F7BD029FD}" destId="{664872A4-4284-4F05-A0CE-D60485A1D4C9}" srcOrd="0" destOrd="0" presId="urn:microsoft.com/office/officeart/2005/8/layout/vList5"/>
    <dgm:cxn modelId="{F63B89B7-E4E7-43AB-97AD-250C4661DFB3}" type="presOf" srcId="{6C075D3A-3E4C-4CE4-9B39-820E1F436FD9}" destId="{5DB6E2E3-CF01-457D-B0F2-E8BCC901F9C3}" srcOrd="0" destOrd="0" presId="urn:microsoft.com/office/officeart/2005/8/layout/vList5"/>
    <dgm:cxn modelId="{5611A44B-CDDA-449E-B5A1-94BBBDC80D08}" type="presOf" srcId="{181D1743-CBF1-43CB-A8DB-9A305984ECE9}" destId="{2025B5B8-6CFC-4DE6-B7F6-349883F25680}" srcOrd="0" destOrd="0" presId="urn:microsoft.com/office/officeart/2005/8/layout/vList5"/>
    <dgm:cxn modelId="{53D2F401-AFD5-46BC-809C-48AEF5CE8098}" type="presOf" srcId="{883FF15E-A915-4AA6-B637-1D8568FA5200}" destId="{F2E69609-7994-4D93-BC3D-1F6F29229EC1}" srcOrd="0" destOrd="0" presId="urn:microsoft.com/office/officeart/2005/8/layout/vList5"/>
    <dgm:cxn modelId="{3F8E75CC-2AD1-43B4-9F50-C6ACF4A062CC}" type="presOf" srcId="{1320DADC-A63D-47CC-BEFE-BDFB230F4705}" destId="{5919779A-0D41-4BB9-9684-524C2BB03155}" srcOrd="0" destOrd="0" presId="urn:microsoft.com/office/officeart/2005/8/layout/vList5"/>
    <dgm:cxn modelId="{B40B4AA2-6AFD-4CB1-A9EC-B8D6A934D782}" srcId="{8BB033C8-7418-489B-B004-50D971E24065}" destId="{883FF15E-A915-4AA6-B637-1D8568FA5200}" srcOrd="0" destOrd="0" parTransId="{B6BF8D3A-1B5F-4027-90B8-E249C8B5469A}" sibTransId="{5288897A-BB0B-4C82-8C11-602E161AA4A7}"/>
    <dgm:cxn modelId="{8760DBE6-3C74-404B-8C5D-15D1477803B5}" type="presOf" srcId="{8E7E5151-CEF3-4391-8DB9-DF2F2F5445FE}" destId="{DF72846D-037B-486E-998A-3F7D791E9469}" srcOrd="0" destOrd="0" presId="urn:microsoft.com/office/officeart/2005/8/layout/vList5"/>
    <dgm:cxn modelId="{82771480-749F-45F1-A3C8-4A745261AF87}" type="presParOf" srcId="{655449C3-EA2F-472C-B420-F05D96E81F9A}" destId="{9BFC2C69-5843-46DD-8470-0DD623328E88}" srcOrd="0" destOrd="0" presId="urn:microsoft.com/office/officeart/2005/8/layout/vList5"/>
    <dgm:cxn modelId="{D44604F1-E38D-4B3F-8862-D91F2D89AB57}" type="presParOf" srcId="{9BFC2C69-5843-46DD-8470-0DD623328E88}" destId="{2025B5B8-6CFC-4DE6-B7F6-349883F25680}" srcOrd="0" destOrd="0" presId="urn:microsoft.com/office/officeart/2005/8/layout/vList5"/>
    <dgm:cxn modelId="{82C2AC46-0988-4696-A707-103A2E5A6DED}" type="presParOf" srcId="{9BFC2C69-5843-46DD-8470-0DD623328E88}" destId="{5DB6E2E3-CF01-457D-B0F2-E8BCC901F9C3}" srcOrd="1" destOrd="0" presId="urn:microsoft.com/office/officeart/2005/8/layout/vList5"/>
    <dgm:cxn modelId="{4F29A47F-2496-4915-A80D-15376551AA6C}" type="presParOf" srcId="{655449C3-EA2F-472C-B420-F05D96E81F9A}" destId="{B969A708-D033-4FAA-8BB8-ED5C0DAF43EC}" srcOrd="1" destOrd="0" presId="urn:microsoft.com/office/officeart/2005/8/layout/vList5"/>
    <dgm:cxn modelId="{C0B59AE1-46FF-4344-B68D-7D4BD34F0E57}" type="presParOf" srcId="{655449C3-EA2F-472C-B420-F05D96E81F9A}" destId="{633E0F9F-680D-42BF-B5AC-3C7BB8BC6FC1}" srcOrd="2" destOrd="0" presId="urn:microsoft.com/office/officeart/2005/8/layout/vList5"/>
    <dgm:cxn modelId="{72E4ED2F-D78A-4981-88C4-FA86C0521C2F}" type="presParOf" srcId="{633E0F9F-680D-42BF-B5AC-3C7BB8BC6FC1}" destId="{27D126DD-5EEB-419F-B321-C518ED7E2AAF}" srcOrd="0" destOrd="0" presId="urn:microsoft.com/office/officeart/2005/8/layout/vList5"/>
    <dgm:cxn modelId="{B9E9C9A3-B13D-4944-83DE-9146F5BD48C8}" type="presParOf" srcId="{633E0F9F-680D-42BF-B5AC-3C7BB8BC6FC1}" destId="{F2E69609-7994-4D93-BC3D-1F6F29229EC1}" srcOrd="1" destOrd="0" presId="urn:microsoft.com/office/officeart/2005/8/layout/vList5"/>
    <dgm:cxn modelId="{A843B179-3197-4729-8721-6F65131D8745}" type="presParOf" srcId="{655449C3-EA2F-472C-B420-F05D96E81F9A}" destId="{5D2CFFC4-2918-4A42-90E0-1FBAB8166A0F}" srcOrd="3" destOrd="0" presId="urn:microsoft.com/office/officeart/2005/8/layout/vList5"/>
    <dgm:cxn modelId="{908309F8-A9C5-49E3-8E5D-C392DB6720D0}" type="presParOf" srcId="{655449C3-EA2F-472C-B420-F05D96E81F9A}" destId="{04C287D7-3A82-4257-A931-3E4052F6FCC3}" srcOrd="4" destOrd="0" presId="urn:microsoft.com/office/officeart/2005/8/layout/vList5"/>
    <dgm:cxn modelId="{C876F163-5C2A-49DF-9A20-4AE3ED34396A}" type="presParOf" srcId="{04C287D7-3A82-4257-A931-3E4052F6FCC3}" destId="{62A0B2AF-8C1B-4E87-9D05-717F543B3CDD}" srcOrd="0" destOrd="0" presId="urn:microsoft.com/office/officeart/2005/8/layout/vList5"/>
    <dgm:cxn modelId="{182151AC-D049-4867-996F-947119A76D99}" type="presParOf" srcId="{04C287D7-3A82-4257-A931-3E4052F6FCC3}" destId="{345A5825-A0FC-4D17-B05B-1343BB336FDA}" srcOrd="1" destOrd="0" presId="urn:microsoft.com/office/officeart/2005/8/layout/vList5"/>
    <dgm:cxn modelId="{A504E33A-1E5D-40C5-BB7B-6E97737FD8B0}" type="presParOf" srcId="{655449C3-EA2F-472C-B420-F05D96E81F9A}" destId="{24EF3E64-DEE1-4A47-9704-A54B2110E166}" srcOrd="5" destOrd="0" presId="urn:microsoft.com/office/officeart/2005/8/layout/vList5"/>
    <dgm:cxn modelId="{4012B565-0A4C-4498-8059-E7A1ECDAF95E}" type="presParOf" srcId="{655449C3-EA2F-472C-B420-F05D96E81F9A}" destId="{05DAAB53-340B-44BE-B715-CD52AD0216A9}" srcOrd="6" destOrd="0" presId="urn:microsoft.com/office/officeart/2005/8/layout/vList5"/>
    <dgm:cxn modelId="{576E15E1-B7DC-4748-B68C-EA9C1AEA9CF3}" type="presParOf" srcId="{05DAAB53-340B-44BE-B715-CD52AD0216A9}" destId="{DF72846D-037B-486E-998A-3F7D791E9469}" srcOrd="0" destOrd="0" presId="urn:microsoft.com/office/officeart/2005/8/layout/vList5"/>
    <dgm:cxn modelId="{CEB4EBE1-202D-4643-BB67-2EC5369595EE}" type="presParOf" srcId="{05DAAB53-340B-44BE-B715-CD52AD0216A9}" destId="{5919779A-0D41-4BB9-9684-524C2BB03155}" srcOrd="1" destOrd="0" presId="urn:microsoft.com/office/officeart/2005/8/layout/vList5"/>
    <dgm:cxn modelId="{C8F99F82-D333-4062-90F8-10CE2B26D201}" type="presParOf" srcId="{655449C3-EA2F-472C-B420-F05D96E81F9A}" destId="{82AEDE7A-3A0C-4978-B07C-801B66FAFC12}" srcOrd="7" destOrd="0" presId="urn:microsoft.com/office/officeart/2005/8/layout/vList5"/>
    <dgm:cxn modelId="{D39E853D-EEF9-4F6A-A30B-BDCC963D5C0D}" type="presParOf" srcId="{655449C3-EA2F-472C-B420-F05D96E81F9A}" destId="{8A887046-E3F1-4D29-8C8F-ABCF2B7EE65F}" srcOrd="8" destOrd="0" presId="urn:microsoft.com/office/officeart/2005/8/layout/vList5"/>
    <dgm:cxn modelId="{254A72AC-CD88-4DDD-92D3-7824D5161B0C}" type="presParOf" srcId="{8A887046-E3F1-4D29-8C8F-ABCF2B7EE65F}" destId="{E4ADF8F3-E1D4-45BF-8605-91CF2230515A}" srcOrd="0" destOrd="0" presId="urn:microsoft.com/office/officeart/2005/8/layout/vList5"/>
    <dgm:cxn modelId="{E0007B18-A42B-4A77-9373-FA7E291624FB}" type="presParOf" srcId="{8A887046-E3F1-4D29-8C8F-ABCF2B7EE65F}" destId="{664872A4-4284-4F05-A0CE-D60485A1D4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0924E1-FA53-4B48-AAAF-F6F17F157EC4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C7F513-92B9-497D-AFB8-ACC98377C7F9}">
      <dgm:prSet phldrT="[Текст]"/>
      <dgm:spPr/>
      <dgm:t>
        <a:bodyPr/>
        <a:lstStyle/>
        <a:p>
          <a:r>
            <a:rPr lang="ru-RU" b="1" dirty="0" smtClean="0"/>
            <a:t>2020</a:t>
          </a:r>
          <a:r>
            <a:rPr lang="ru-RU" dirty="0" smtClean="0"/>
            <a:t> </a:t>
          </a:r>
          <a:br>
            <a:rPr lang="ru-RU" dirty="0" smtClean="0"/>
          </a:br>
          <a:r>
            <a:rPr lang="en-US" dirty="0" smtClean="0"/>
            <a:t>VIII </a:t>
          </a:r>
          <a:r>
            <a:rPr lang="ru-RU" dirty="0" smtClean="0"/>
            <a:t>Национальный чемпионат «Молодые профессионалы» (Кузбасс)  </a:t>
          </a:r>
          <a:endParaRPr lang="ru-RU" dirty="0"/>
        </a:p>
      </dgm:t>
    </dgm:pt>
    <dgm:pt modelId="{EC5EEB4E-7C7B-426B-85EA-576916911C9A}" type="parTrans" cxnId="{73893695-5C72-4909-BA11-05B01D1BC971}">
      <dgm:prSet/>
      <dgm:spPr/>
      <dgm:t>
        <a:bodyPr/>
        <a:lstStyle/>
        <a:p>
          <a:endParaRPr lang="ru-RU"/>
        </a:p>
      </dgm:t>
    </dgm:pt>
    <dgm:pt modelId="{BA04F1BF-BDC3-4024-87CD-1E0DE754FBE9}" type="sibTrans" cxnId="{73893695-5C72-4909-BA11-05B01D1BC971}">
      <dgm:prSet/>
      <dgm:spPr/>
      <dgm:t>
        <a:bodyPr/>
        <a:lstStyle/>
        <a:p>
          <a:endParaRPr lang="ru-RU"/>
        </a:p>
      </dgm:t>
    </dgm:pt>
    <dgm:pt modelId="{56B6E948-E334-4790-A08A-97E8C52CE1A4}">
      <dgm:prSet phldrT="[Текст]"/>
      <dgm:spPr/>
      <dgm:t>
        <a:bodyPr/>
        <a:lstStyle/>
        <a:p>
          <a:r>
            <a:rPr lang="ru-RU" b="1" dirty="0" smtClean="0"/>
            <a:t>около 3 000 участников</a:t>
          </a:r>
          <a:endParaRPr lang="ru-RU" b="1" dirty="0"/>
        </a:p>
      </dgm:t>
    </dgm:pt>
    <dgm:pt modelId="{C976FFA1-8409-4E6B-8DA2-7AEC3C721041}" type="parTrans" cxnId="{C12806EA-9A6E-446E-858D-8AA37481FFDD}">
      <dgm:prSet/>
      <dgm:spPr/>
      <dgm:t>
        <a:bodyPr/>
        <a:lstStyle/>
        <a:p>
          <a:endParaRPr lang="ru-RU"/>
        </a:p>
      </dgm:t>
    </dgm:pt>
    <dgm:pt modelId="{329CDC66-6C0B-4F68-98A7-22EA09FF4754}" type="sibTrans" cxnId="{C12806EA-9A6E-446E-858D-8AA37481FFDD}">
      <dgm:prSet/>
      <dgm:spPr/>
      <dgm:t>
        <a:bodyPr/>
        <a:lstStyle/>
        <a:p>
          <a:endParaRPr lang="ru-RU"/>
        </a:p>
      </dgm:t>
    </dgm:pt>
    <dgm:pt modelId="{5621AE13-FFEE-4616-8B9C-A4DB9911F0BA}">
      <dgm:prSet phldrT="[Текст]"/>
      <dgm:spPr/>
      <dgm:t>
        <a:bodyPr/>
        <a:lstStyle/>
        <a:p>
          <a:r>
            <a:rPr lang="ru-RU" b="1" dirty="0" smtClean="0"/>
            <a:t>более 1 800</a:t>
          </a:r>
        </a:p>
        <a:p>
          <a:r>
            <a:rPr lang="ru-RU" b="1" dirty="0" smtClean="0"/>
            <a:t>участников</a:t>
          </a:r>
          <a:endParaRPr lang="ru-RU" b="1" dirty="0" smtClean="0"/>
        </a:p>
      </dgm:t>
    </dgm:pt>
    <dgm:pt modelId="{38B8EB33-5F93-4A7F-9F09-17DBCE482B84}" type="parTrans" cxnId="{C82048E9-2291-4E8E-A1E1-1F8FEE8B9040}">
      <dgm:prSet/>
      <dgm:spPr/>
      <dgm:t>
        <a:bodyPr/>
        <a:lstStyle/>
        <a:p>
          <a:endParaRPr lang="ru-RU"/>
        </a:p>
      </dgm:t>
    </dgm:pt>
    <dgm:pt modelId="{88409BDC-40EB-4BE7-BFE5-60D56808BE7E}" type="sibTrans" cxnId="{C82048E9-2291-4E8E-A1E1-1F8FEE8B9040}">
      <dgm:prSet/>
      <dgm:spPr/>
      <dgm:t>
        <a:bodyPr/>
        <a:lstStyle/>
        <a:p>
          <a:endParaRPr lang="ru-RU"/>
        </a:p>
      </dgm:t>
    </dgm:pt>
    <dgm:pt modelId="{047BBE5F-8DBC-4775-B894-A453CF41E1B0}">
      <dgm:prSet/>
      <dgm:spPr/>
      <dgm:t>
        <a:bodyPr/>
        <a:lstStyle/>
        <a:p>
          <a:r>
            <a:rPr lang="ru-RU" b="1" dirty="0" smtClean="0"/>
            <a:t>2021</a:t>
          </a:r>
          <a:r>
            <a:rPr lang="ru-RU" dirty="0" smtClean="0"/>
            <a:t> </a:t>
          </a:r>
          <a:br>
            <a:rPr lang="ru-RU" dirty="0" smtClean="0"/>
          </a:br>
          <a:r>
            <a:rPr lang="en-US" dirty="0" smtClean="0"/>
            <a:t>VIII </a:t>
          </a:r>
          <a:r>
            <a:rPr lang="ru-RU" dirty="0" smtClean="0"/>
            <a:t>Национальный</a:t>
          </a:r>
        </a:p>
        <a:p>
          <a:r>
            <a:rPr lang="ru-RU" dirty="0" smtClean="0"/>
            <a:t>чемпионат Молодые</a:t>
          </a:r>
        </a:p>
        <a:p>
          <a:r>
            <a:rPr lang="ru-RU" dirty="0" smtClean="0"/>
            <a:t>профессионалы» (Уфа)</a:t>
          </a:r>
        </a:p>
      </dgm:t>
    </dgm:pt>
    <dgm:pt modelId="{3CC91A19-22A7-4647-884E-472D67B105A8}" type="parTrans" cxnId="{DF0C3925-7FC7-4B69-9BE0-4E51CC3D756C}">
      <dgm:prSet/>
      <dgm:spPr/>
      <dgm:t>
        <a:bodyPr/>
        <a:lstStyle/>
        <a:p>
          <a:endParaRPr lang="ru-RU"/>
        </a:p>
      </dgm:t>
    </dgm:pt>
    <dgm:pt modelId="{575C8A97-71EC-4A54-83C8-99BB4EF74884}" type="sibTrans" cxnId="{DF0C3925-7FC7-4B69-9BE0-4E51CC3D756C}">
      <dgm:prSet/>
      <dgm:spPr/>
      <dgm:t>
        <a:bodyPr/>
        <a:lstStyle/>
        <a:p>
          <a:endParaRPr lang="ru-RU"/>
        </a:p>
      </dgm:t>
    </dgm:pt>
    <dgm:pt modelId="{7B2B6E23-F181-42D5-8EDB-128A617EB05A}">
      <dgm:prSet phldrT="[Текст]"/>
      <dgm:spPr/>
      <dgm:t>
        <a:bodyPr/>
        <a:lstStyle/>
        <a:p>
          <a:r>
            <a:rPr lang="ru-RU" b="1" dirty="0" smtClean="0"/>
            <a:t>83 региона</a:t>
          </a:r>
          <a:endParaRPr lang="ru-RU" b="1" dirty="0"/>
        </a:p>
      </dgm:t>
    </dgm:pt>
    <dgm:pt modelId="{C4F919A0-85E4-442D-AA6C-DF0D5CD7F540}" type="parTrans" cxnId="{6B71D336-36B2-4C00-A4D5-4F34EF9D6FE9}">
      <dgm:prSet/>
      <dgm:spPr/>
      <dgm:t>
        <a:bodyPr/>
        <a:lstStyle/>
        <a:p>
          <a:endParaRPr lang="ru-RU"/>
        </a:p>
      </dgm:t>
    </dgm:pt>
    <dgm:pt modelId="{D7101719-9225-4A6F-9CE3-A24553D5B8B7}" type="sibTrans" cxnId="{6B71D336-36B2-4C00-A4D5-4F34EF9D6FE9}">
      <dgm:prSet/>
      <dgm:spPr/>
      <dgm:t>
        <a:bodyPr/>
        <a:lstStyle/>
        <a:p>
          <a:endParaRPr lang="ru-RU"/>
        </a:p>
      </dgm:t>
    </dgm:pt>
    <dgm:pt modelId="{24EC249B-FB9A-41F9-98EB-720D71A5C53F}">
      <dgm:prSet/>
      <dgm:spPr/>
      <dgm:t>
        <a:bodyPr/>
        <a:lstStyle/>
        <a:p>
          <a:r>
            <a:rPr lang="ru-RU" b="1" dirty="0" smtClean="0"/>
            <a:t>130 компетенций</a:t>
          </a:r>
          <a:endParaRPr lang="ru-RU" b="1" dirty="0"/>
        </a:p>
      </dgm:t>
    </dgm:pt>
    <dgm:pt modelId="{26017A53-C849-41B3-9183-8D179BB04FAA}" type="parTrans" cxnId="{D53257D9-685E-4AD1-B4D3-A1E3A1BB3A31}">
      <dgm:prSet/>
      <dgm:spPr/>
      <dgm:t>
        <a:bodyPr/>
        <a:lstStyle/>
        <a:p>
          <a:endParaRPr lang="ru-RU"/>
        </a:p>
      </dgm:t>
    </dgm:pt>
    <dgm:pt modelId="{C0982043-5435-44F2-B2D9-F70648DCCA47}" type="sibTrans" cxnId="{D53257D9-685E-4AD1-B4D3-A1E3A1BB3A31}">
      <dgm:prSet/>
      <dgm:spPr/>
      <dgm:t>
        <a:bodyPr/>
        <a:lstStyle/>
        <a:p>
          <a:endParaRPr lang="ru-RU"/>
        </a:p>
      </dgm:t>
    </dgm:pt>
    <dgm:pt modelId="{F7357D79-D9F7-43DE-9CBB-9EA917472582}">
      <dgm:prSet phldrT="[Текст]" custT="1"/>
      <dgm:spPr/>
      <dgm:t>
        <a:bodyPr/>
        <a:lstStyle/>
        <a:p>
          <a:r>
            <a:rPr lang="ru-RU" sz="1200" b="1" dirty="0" smtClean="0"/>
            <a:t>2023 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Восьмой европейский</a:t>
          </a:r>
        </a:p>
        <a:p>
          <a:r>
            <a:rPr lang="ru-RU" sz="1200" dirty="0" smtClean="0"/>
            <a:t>Чемпионат по</a:t>
          </a:r>
        </a:p>
        <a:p>
          <a:r>
            <a:rPr lang="ru-RU" sz="1200" dirty="0" smtClean="0"/>
            <a:t>профессиональному</a:t>
          </a:r>
        </a:p>
        <a:p>
          <a:r>
            <a:rPr lang="ru-RU" sz="1200" dirty="0" smtClean="0"/>
            <a:t>мастерству </a:t>
          </a:r>
          <a:r>
            <a:rPr lang="en-US" sz="1200" dirty="0" err="1" smtClean="0"/>
            <a:t>EuroSkills</a:t>
          </a:r>
          <a:endParaRPr lang="ru-RU" sz="1200" dirty="0" smtClean="0"/>
        </a:p>
        <a:p>
          <a:r>
            <a:rPr lang="ru-RU" sz="1200" dirty="0" smtClean="0"/>
            <a:t>(Санкт-Петербург)</a:t>
          </a:r>
        </a:p>
      </dgm:t>
    </dgm:pt>
    <dgm:pt modelId="{18D426DC-EC0E-4135-8BA3-8260BD64909F}" type="parTrans" cxnId="{737A658F-FAA0-4BA1-9AEF-03BA72D2E789}">
      <dgm:prSet/>
      <dgm:spPr/>
      <dgm:t>
        <a:bodyPr/>
        <a:lstStyle/>
        <a:p>
          <a:endParaRPr lang="ru-RU"/>
        </a:p>
      </dgm:t>
    </dgm:pt>
    <dgm:pt modelId="{E5075BCB-AC34-4F7A-9A3F-E8701021BA32}" type="sibTrans" cxnId="{737A658F-FAA0-4BA1-9AEF-03BA72D2E789}">
      <dgm:prSet/>
      <dgm:spPr/>
      <dgm:t>
        <a:bodyPr/>
        <a:lstStyle/>
        <a:p>
          <a:endParaRPr lang="ru-RU"/>
        </a:p>
      </dgm:t>
    </dgm:pt>
    <dgm:pt modelId="{DA9CE967-3AD1-418C-ACC4-4313ED7C14D6}">
      <dgm:prSet phldrT="[Текст]"/>
      <dgm:spPr/>
      <dgm:t>
        <a:bodyPr/>
        <a:lstStyle/>
        <a:p>
          <a:r>
            <a:rPr lang="ru-RU" b="1" dirty="0" smtClean="0"/>
            <a:t>около 1000</a:t>
          </a:r>
        </a:p>
        <a:p>
          <a:r>
            <a:rPr lang="ru-RU" b="1" dirty="0" smtClean="0"/>
            <a:t>конкурсантов</a:t>
          </a:r>
          <a:endParaRPr lang="ru-RU" b="1" dirty="0"/>
        </a:p>
      </dgm:t>
    </dgm:pt>
    <dgm:pt modelId="{52366AA5-A7B4-46D7-A9CA-ADB9AA0FCC1C}" type="parTrans" cxnId="{BB399540-BF46-40DA-88A7-88625B2EC8AA}">
      <dgm:prSet/>
      <dgm:spPr/>
      <dgm:t>
        <a:bodyPr/>
        <a:lstStyle/>
        <a:p>
          <a:endParaRPr lang="ru-RU"/>
        </a:p>
      </dgm:t>
    </dgm:pt>
    <dgm:pt modelId="{BDFA0262-0B80-4787-9D9A-7D93B54C4B29}" type="sibTrans" cxnId="{BB399540-BF46-40DA-88A7-88625B2EC8AA}">
      <dgm:prSet/>
      <dgm:spPr/>
      <dgm:t>
        <a:bodyPr/>
        <a:lstStyle/>
        <a:p>
          <a:endParaRPr lang="ru-RU"/>
        </a:p>
      </dgm:t>
    </dgm:pt>
    <dgm:pt modelId="{3C84B616-364B-4BA6-93C7-C0ADF3B01104}">
      <dgm:prSet phldrT="[Текст]"/>
      <dgm:spPr/>
      <dgm:t>
        <a:bodyPr/>
        <a:lstStyle/>
        <a:p>
          <a:r>
            <a:rPr lang="ru-RU" b="1" dirty="0" smtClean="0"/>
            <a:t>46 компетенций</a:t>
          </a:r>
          <a:endParaRPr lang="ru-RU" b="1" dirty="0"/>
        </a:p>
      </dgm:t>
    </dgm:pt>
    <dgm:pt modelId="{1A7FEEDE-2091-4979-AD68-0FC0DC75EDB6}" type="parTrans" cxnId="{EF2E24AD-9342-4D1E-B005-4CA5FBA271E4}">
      <dgm:prSet/>
      <dgm:spPr/>
      <dgm:t>
        <a:bodyPr/>
        <a:lstStyle/>
        <a:p>
          <a:endParaRPr lang="ru-RU"/>
        </a:p>
      </dgm:t>
    </dgm:pt>
    <dgm:pt modelId="{80695F12-1C37-457F-A9CB-759315C0D233}" type="sibTrans" cxnId="{EF2E24AD-9342-4D1E-B005-4CA5FBA271E4}">
      <dgm:prSet/>
      <dgm:spPr/>
      <dgm:t>
        <a:bodyPr/>
        <a:lstStyle/>
        <a:p>
          <a:endParaRPr lang="ru-RU"/>
        </a:p>
      </dgm:t>
    </dgm:pt>
    <dgm:pt modelId="{F97B8638-A5B4-4163-A4A3-043E97D1C727}">
      <dgm:prSet phldrT="[Текст]"/>
      <dgm:spPr/>
      <dgm:t>
        <a:bodyPr/>
        <a:lstStyle/>
        <a:p>
          <a:r>
            <a:rPr lang="ru-RU" b="1" dirty="0" smtClean="0"/>
            <a:t>105 </a:t>
          </a:r>
          <a:r>
            <a:rPr lang="ru-RU" b="1" dirty="0" smtClean="0"/>
            <a:t>компетенций</a:t>
          </a:r>
        </a:p>
        <a:p>
          <a:r>
            <a:rPr lang="ru-RU" b="1" dirty="0" smtClean="0"/>
            <a:t>очно-дистанционный </a:t>
          </a:r>
          <a:r>
            <a:rPr lang="ru-RU" b="1" dirty="0" smtClean="0"/>
            <a:t>формат</a:t>
          </a:r>
          <a:endParaRPr lang="ru-RU" b="1" dirty="0" smtClean="0"/>
        </a:p>
      </dgm:t>
    </dgm:pt>
    <dgm:pt modelId="{52C85326-E977-4FFE-83C3-E427E8E2C022}" type="parTrans" cxnId="{46F7BD22-9109-4485-A5C0-21B616D8A6B3}">
      <dgm:prSet/>
      <dgm:spPr/>
      <dgm:t>
        <a:bodyPr/>
        <a:lstStyle/>
        <a:p>
          <a:endParaRPr lang="ru-RU"/>
        </a:p>
      </dgm:t>
    </dgm:pt>
    <dgm:pt modelId="{3CABB373-DC68-44B6-AD0B-DA78754C44E2}" type="sibTrans" cxnId="{46F7BD22-9109-4485-A5C0-21B616D8A6B3}">
      <dgm:prSet/>
      <dgm:spPr/>
      <dgm:t>
        <a:bodyPr/>
        <a:lstStyle/>
        <a:p>
          <a:endParaRPr lang="ru-RU"/>
        </a:p>
      </dgm:t>
    </dgm:pt>
    <dgm:pt modelId="{138D8F8E-BDE4-4E97-A3BD-5FB1DE9F14EF}">
      <dgm:prSet phldrT="[Текст]"/>
      <dgm:spPr/>
      <dgm:t>
        <a:bodyPr/>
        <a:lstStyle/>
        <a:p>
          <a:r>
            <a:rPr lang="ru-RU" b="1" dirty="0" smtClean="0"/>
            <a:t>85 регионов</a:t>
          </a:r>
          <a:endParaRPr lang="ru-RU" b="1" dirty="0" smtClean="0"/>
        </a:p>
      </dgm:t>
    </dgm:pt>
    <dgm:pt modelId="{EC0E8909-CC95-44D2-819D-2C61AE276050}" type="parTrans" cxnId="{71BF11D1-58CC-4A9F-B5E5-B233A601780D}">
      <dgm:prSet/>
      <dgm:spPr/>
      <dgm:t>
        <a:bodyPr/>
        <a:lstStyle/>
        <a:p>
          <a:endParaRPr lang="ru-RU"/>
        </a:p>
      </dgm:t>
    </dgm:pt>
    <dgm:pt modelId="{323B896A-CA40-4F4F-9650-10ADAA81A9F2}" type="sibTrans" cxnId="{71BF11D1-58CC-4A9F-B5E5-B233A601780D}">
      <dgm:prSet/>
      <dgm:spPr/>
      <dgm:t>
        <a:bodyPr/>
        <a:lstStyle/>
        <a:p>
          <a:endParaRPr lang="ru-RU"/>
        </a:p>
      </dgm:t>
    </dgm:pt>
    <dgm:pt modelId="{3E6210EA-2E46-43D6-A311-71295C015DA2}">
      <dgm:prSet phldrT="[Текст]"/>
      <dgm:spPr/>
      <dgm:t>
        <a:bodyPr/>
        <a:lstStyle/>
        <a:p>
          <a:r>
            <a:rPr lang="ru-RU" b="1" smtClean="0"/>
            <a:t>30 </a:t>
          </a:r>
          <a:r>
            <a:rPr lang="ru-RU" b="1" dirty="0" smtClean="0"/>
            <a:t>стран</a:t>
          </a:r>
          <a:endParaRPr lang="ru-RU" b="1" dirty="0"/>
        </a:p>
      </dgm:t>
    </dgm:pt>
    <dgm:pt modelId="{C8C10392-E2F2-42CE-9E60-959542866A0E}" type="parTrans" cxnId="{5DE17044-347E-4474-92F2-F63580DCFCB3}">
      <dgm:prSet/>
      <dgm:spPr/>
      <dgm:t>
        <a:bodyPr/>
        <a:lstStyle/>
        <a:p>
          <a:endParaRPr lang="ru-RU"/>
        </a:p>
      </dgm:t>
    </dgm:pt>
    <dgm:pt modelId="{52FAD692-0373-4530-82AA-13B0DB56A9AA}" type="sibTrans" cxnId="{5DE17044-347E-4474-92F2-F63580DCFCB3}">
      <dgm:prSet/>
      <dgm:spPr/>
      <dgm:t>
        <a:bodyPr/>
        <a:lstStyle/>
        <a:p>
          <a:endParaRPr lang="ru-RU"/>
        </a:p>
      </dgm:t>
    </dgm:pt>
    <dgm:pt modelId="{8804DEB8-42B4-4E69-97B8-5E14B3BC2144}" type="pres">
      <dgm:prSet presAssocID="{100924E1-FA53-4B48-AAAF-F6F17F157EC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DF584C-2D90-4CE2-AE16-633155D171BE}" type="pres">
      <dgm:prSet presAssocID="{7BC7F513-92B9-497D-AFB8-ACC98377C7F9}" presName="compNode" presStyleCnt="0"/>
      <dgm:spPr/>
    </dgm:pt>
    <dgm:pt modelId="{60E9E6E3-283F-4328-8907-58C5307D4791}" type="pres">
      <dgm:prSet presAssocID="{7BC7F513-92B9-497D-AFB8-ACC98377C7F9}" presName="aNode" presStyleLbl="bgShp" presStyleIdx="0" presStyleCnt="3"/>
      <dgm:spPr/>
      <dgm:t>
        <a:bodyPr/>
        <a:lstStyle/>
        <a:p>
          <a:endParaRPr lang="ru-RU"/>
        </a:p>
      </dgm:t>
    </dgm:pt>
    <dgm:pt modelId="{F3EF7012-25A5-46B3-B9F6-AF239521E19A}" type="pres">
      <dgm:prSet presAssocID="{7BC7F513-92B9-497D-AFB8-ACC98377C7F9}" presName="textNode" presStyleLbl="bgShp" presStyleIdx="0" presStyleCnt="3"/>
      <dgm:spPr/>
      <dgm:t>
        <a:bodyPr/>
        <a:lstStyle/>
        <a:p>
          <a:endParaRPr lang="ru-RU"/>
        </a:p>
      </dgm:t>
    </dgm:pt>
    <dgm:pt modelId="{4B69637B-05D8-4E31-9C16-D4F3366ED5E3}" type="pres">
      <dgm:prSet presAssocID="{7BC7F513-92B9-497D-AFB8-ACC98377C7F9}" presName="compChildNode" presStyleCnt="0"/>
      <dgm:spPr/>
    </dgm:pt>
    <dgm:pt modelId="{D4BB1478-38A9-47AD-8CD5-632BBF90E137}" type="pres">
      <dgm:prSet presAssocID="{7BC7F513-92B9-497D-AFB8-ACC98377C7F9}" presName="theInnerList" presStyleCnt="0"/>
      <dgm:spPr/>
    </dgm:pt>
    <dgm:pt modelId="{522CF145-E5AD-4290-B37C-CE825775E65A}" type="pres">
      <dgm:prSet presAssocID="{56B6E948-E334-4790-A08A-97E8C52CE1A4}" presName="childNode" presStyleLbl="node1" presStyleIdx="0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66BCD5-706E-4766-A27A-4F4B72B87009}" type="pres">
      <dgm:prSet presAssocID="{56B6E948-E334-4790-A08A-97E8C52CE1A4}" presName="aSpace2" presStyleCnt="0"/>
      <dgm:spPr/>
    </dgm:pt>
    <dgm:pt modelId="{A17888E5-7A7B-4DCC-AF3B-2FB20C83E775}" type="pres">
      <dgm:prSet presAssocID="{7B2B6E23-F181-42D5-8EDB-128A617EB05A}" presName="childNode" presStyleLbl="node1" presStyleIdx="1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CF18C7-E034-4B9D-A6B6-93830917ABB0}" type="pres">
      <dgm:prSet presAssocID="{7B2B6E23-F181-42D5-8EDB-128A617EB05A}" presName="aSpace2" presStyleCnt="0"/>
      <dgm:spPr/>
    </dgm:pt>
    <dgm:pt modelId="{FC544F44-5E83-4B4F-9B5C-E15195AAE479}" type="pres">
      <dgm:prSet presAssocID="{24EC249B-FB9A-41F9-98EB-720D71A5C53F}" presName="childNode" presStyleLbl="node1" presStyleIdx="2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7C870-5641-477C-A8D2-D8EEF4C74E57}" type="pres">
      <dgm:prSet presAssocID="{7BC7F513-92B9-497D-AFB8-ACC98377C7F9}" presName="aSpace" presStyleCnt="0"/>
      <dgm:spPr/>
    </dgm:pt>
    <dgm:pt modelId="{420941FB-4E7E-401F-A77B-14E7131BC5FD}" type="pres">
      <dgm:prSet presAssocID="{047BBE5F-8DBC-4775-B894-A453CF41E1B0}" presName="compNode" presStyleCnt="0"/>
      <dgm:spPr/>
    </dgm:pt>
    <dgm:pt modelId="{79212301-F2DF-4657-AC0B-7B075CEC2685}" type="pres">
      <dgm:prSet presAssocID="{047BBE5F-8DBC-4775-B894-A453CF41E1B0}" presName="aNode" presStyleLbl="bgShp" presStyleIdx="1" presStyleCnt="3"/>
      <dgm:spPr/>
      <dgm:t>
        <a:bodyPr/>
        <a:lstStyle/>
        <a:p>
          <a:endParaRPr lang="ru-RU"/>
        </a:p>
      </dgm:t>
    </dgm:pt>
    <dgm:pt modelId="{2F50FC5F-3E39-4212-9BFB-D99C0A1D170E}" type="pres">
      <dgm:prSet presAssocID="{047BBE5F-8DBC-4775-B894-A453CF41E1B0}" presName="textNode" presStyleLbl="bgShp" presStyleIdx="1" presStyleCnt="3"/>
      <dgm:spPr/>
      <dgm:t>
        <a:bodyPr/>
        <a:lstStyle/>
        <a:p>
          <a:endParaRPr lang="ru-RU"/>
        </a:p>
      </dgm:t>
    </dgm:pt>
    <dgm:pt modelId="{DF82BBB5-4804-46A7-AE2A-A4212FF871CB}" type="pres">
      <dgm:prSet presAssocID="{047BBE5F-8DBC-4775-B894-A453CF41E1B0}" presName="compChildNode" presStyleCnt="0"/>
      <dgm:spPr/>
    </dgm:pt>
    <dgm:pt modelId="{79CD7AF1-66E8-456F-9839-C329BB5AF9D4}" type="pres">
      <dgm:prSet presAssocID="{047BBE5F-8DBC-4775-B894-A453CF41E1B0}" presName="theInnerList" presStyleCnt="0"/>
      <dgm:spPr/>
    </dgm:pt>
    <dgm:pt modelId="{11FC48F0-AEE6-4E3D-BFD1-8E92C2965C31}" type="pres">
      <dgm:prSet presAssocID="{5621AE13-FFEE-4616-8B9C-A4DB9911F0BA}" presName="childNode" presStyleLbl="node1" presStyleIdx="3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8AFBB-D6CE-4C33-AE73-4F3FC738B000}" type="pres">
      <dgm:prSet presAssocID="{5621AE13-FFEE-4616-8B9C-A4DB9911F0BA}" presName="aSpace2" presStyleCnt="0"/>
      <dgm:spPr/>
    </dgm:pt>
    <dgm:pt modelId="{C0208031-C1D1-46E3-94C6-AEF3F3CD300C}" type="pres">
      <dgm:prSet presAssocID="{138D8F8E-BDE4-4E97-A3BD-5FB1DE9F14EF}" presName="childNode" presStyleLbl="node1" presStyleIdx="4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AC61AB-AB85-4D53-B49F-3B9C4FA925AD}" type="pres">
      <dgm:prSet presAssocID="{138D8F8E-BDE4-4E97-A3BD-5FB1DE9F14EF}" presName="aSpace2" presStyleCnt="0"/>
      <dgm:spPr/>
    </dgm:pt>
    <dgm:pt modelId="{A84B2981-A1B5-401B-874A-421C9E2BE2F8}" type="pres">
      <dgm:prSet presAssocID="{F97B8638-A5B4-4163-A4A3-043E97D1C727}" presName="childNode" presStyleLbl="node1" presStyleIdx="5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7ADDC-F315-43BF-A4DA-B756F92FC14E}" type="pres">
      <dgm:prSet presAssocID="{047BBE5F-8DBC-4775-B894-A453CF41E1B0}" presName="aSpace" presStyleCnt="0"/>
      <dgm:spPr/>
    </dgm:pt>
    <dgm:pt modelId="{39E4C4FE-CD6F-4158-8B3E-92F4510D3A70}" type="pres">
      <dgm:prSet presAssocID="{F7357D79-D9F7-43DE-9CBB-9EA917472582}" presName="compNode" presStyleCnt="0"/>
      <dgm:spPr/>
    </dgm:pt>
    <dgm:pt modelId="{FAB4F886-62F6-4F07-B513-5B8B89ADE20E}" type="pres">
      <dgm:prSet presAssocID="{F7357D79-D9F7-43DE-9CBB-9EA917472582}" presName="aNode" presStyleLbl="bgShp" presStyleIdx="2" presStyleCnt="3"/>
      <dgm:spPr/>
      <dgm:t>
        <a:bodyPr/>
        <a:lstStyle/>
        <a:p>
          <a:endParaRPr lang="ru-RU"/>
        </a:p>
      </dgm:t>
    </dgm:pt>
    <dgm:pt modelId="{292D2873-4481-4339-AB32-A1A473155397}" type="pres">
      <dgm:prSet presAssocID="{F7357D79-D9F7-43DE-9CBB-9EA917472582}" presName="textNode" presStyleLbl="bgShp" presStyleIdx="2" presStyleCnt="3"/>
      <dgm:spPr/>
      <dgm:t>
        <a:bodyPr/>
        <a:lstStyle/>
        <a:p>
          <a:endParaRPr lang="ru-RU"/>
        </a:p>
      </dgm:t>
    </dgm:pt>
    <dgm:pt modelId="{CEF1B651-6D79-43AB-8468-279A7C8384D0}" type="pres">
      <dgm:prSet presAssocID="{F7357D79-D9F7-43DE-9CBB-9EA917472582}" presName="compChildNode" presStyleCnt="0"/>
      <dgm:spPr/>
    </dgm:pt>
    <dgm:pt modelId="{5BB6D4BE-6FBA-4FF2-842D-D8BD96EE7C8D}" type="pres">
      <dgm:prSet presAssocID="{F7357D79-D9F7-43DE-9CBB-9EA917472582}" presName="theInnerList" presStyleCnt="0"/>
      <dgm:spPr/>
    </dgm:pt>
    <dgm:pt modelId="{9CED6521-E61F-499E-B230-57A92B63BD7C}" type="pres">
      <dgm:prSet presAssocID="{DA9CE967-3AD1-418C-ACC4-4313ED7C14D6}" presName="childNode" presStyleLbl="node1" presStyleIdx="6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F79ACC-32C9-4646-A2AC-38B50114C74F}" type="pres">
      <dgm:prSet presAssocID="{DA9CE967-3AD1-418C-ACC4-4313ED7C14D6}" presName="aSpace2" presStyleCnt="0"/>
      <dgm:spPr/>
    </dgm:pt>
    <dgm:pt modelId="{F8049A07-02BF-4348-A7EA-463BDB30D4F5}" type="pres">
      <dgm:prSet presAssocID="{3E6210EA-2E46-43D6-A311-71295C015DA2}" presName="childNode" presStyleLbl="node1" presStyleIdx="7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2E5D8-2763-4225-865E-98E23B9C107E}" type="pres">
      <dgm:prSet presAssocID="{3E6210EA-2E46-43D6-A311-71295C015DA2}" presName="aSpace2" presStyleCnt="0"/>
      <dgm:spPr/>
    </dgm:pt>
    <dgm:pt modelId="{B74D1221-144B-4B5C-A557-F17ABED7F0EC}" type="pres">
      <dgm:prSet presAssocID="{3C84B616-364B-4BA6-93C7-C0ADF3B01104}" presName="childNode" presStyleLbl="node1" presStyleIdx="8" presStyleCnt="9" custScaleY="21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EDE2B2-38A1-4A27-81A7-A232F3365EA2}" type="presOf" srcId="{56B6E948-E334-4790-A08A-97E8C52CE1A4}" destId="{522CF145-E5AD-4290-B37C-CE825775E65A}" srcOrd="0" destOrd="0" presId="urn:microsoft.com/office/officeart/2005/8/layout/lProcess2"/>
    <dgm:cxn modelId="{19A18D64-3654-478E-8D58-1053311E08D6}" type="presOf" srcId="{F7357D79-D9F7-43DE-9CBB-9EA917472582}" destId="{292D2873-4481-4339-AB32-A1A473155397}" srcOrd="1" destOrd="0" presId="urn:microsoft.com/office/officeart/2005/8/layout/lProcess2"/>
    <dgm:cxn modelId="{A0817119-C4DD-485F-AF16-6173EC228D41}" type="presOf" srcId="{5621AE13-FFEE-4616-8B9C-A4DB9911F0BA}" destId="{11FC48F0-AEE6-4E3D-BFD1-8E92C2965C31}" srcOrd="0" destOrd="0" presId="urn:microsoft.com/office/officeart/2005/8/layout/lProcess2"/>
    <dgm:cxn modelId="{A02CFF68-CF55-4A27-9B61-2BD1D1C893CC}" type="presOf" srcId="{138D8F8E-BDE4-4E97-A3BD-5FB1DE9F14EF}" destId="{C0208031-C1D1-46E3-94C6-AEF3F3CD300C}" srcOrd="0" destOrd="0" presId="urn:microsoft.com/office/officeart/2005/8/layout/lProcess2"/>
    <dgm:cxn modelId="{C82048E9-2291-4E8E-A1E1-1F8FEE8B9040}" srcId="{047BBE5F-8DBC-4775-B894-A453CF41E1B0}" destId="{5621AE13-FFEE-4616-8B9C-A4DB9911F0BA}" srcOrd="0" destOrd="0" parTransId="{38B8EB33-5F93-4A7F-9F09-17DBCE482B84}" sibTransId="{88409BDC-40EB-4BE7-BFE5-60D56808BE7E}"/>
    <dgm:cxn modelId="{25F6C6DB-F2DD-4BFD-94A7-C511522740D1}" type="presOf" srcId="{3E6210EA-2E46-43D6-A311-71295C015DA2}" destId="{F8049A07-02BF-4348-A7EA-463BDB30D4F5}" srcOrd="0" destOrd="0" presId="urn:microsoft.com/office/officeart/2005/8/layout/lProcess2"/>
    <dgm:cxn modelId="{8C5C0572-75E2-469C-A744-A8040A7D5ACF}" type="presOf" srcId="{3C84B616-364B-4BA6-93C7-C0ADF3B01104}" destId="{B74D1221-144B-4B5C-A557-F17ABED7F0EC}" srcOrd="0" destOrd="0" presId="urn:microsoft.com/office/officeart/2005/8/layout/lProcess2"/>
    <dgm:cxn modelId="{DEE1DB94-85BD-4233-9378-AE042EC464C5}" type="presOf" srcId="{7B2B6E23-F181-42D5-8EDB-128A617EB05A}" destId="{A17888E5-7A7B-4DCC-AF3B-2FB20C83E775}" srcOrd="0" destOrd="0" presId="urn:microsoft.com/office/officeart/2005/8/layout/lProcess2"/>
    <dgm:cxn modelId="{947E4572-F5E3-4AC5-AEC4-B695868C28F6}" type="presOf" srcId="{F97B8638-A5B4-4163-A4A3-043E97D1C727}" destId="{A84B2981-A1B5-401B-874A-421C9E2BE2F8}" srcOrd="0" destOrd="0" presId="urn:microsoft.com/office/officeart/2005/8/layout/lProcess2"/>
    <dgm:cxn modelId="{BB399540-BF46-40DA-88A7-88625B2EC8AA}" srcId="{F7357D79-D9F7-43DE-9CBB-9EA917472582}" destId="{DA9CE967-3AD1-418C-ACC4-4313ED7C14D6}" srcOrd="0" destOrd="0" parTransId="{52366AA5-A7B4-46D7-A9CA-ADB9AA0FCC1C}" sibTransId="{BDFA0262-0B80-4787-9D9A-7D93B54C4B29}"/>
    <dgm:cxn modelId="{71BF11D1-58CC-4A9F-B5E5-B233A601780D}" srcId="{047BBE5F-8DBC-4775-B894-A453CF41E1B0}" destId="{138D8F8E-BDE4-4E97-A3BD-5FB1DE9F14EF}" srcOrd="1" destOrd="0" parTransId="{EC0E8909-CC95-44D2-819D-2C61AE276050}" sibTransId="{323B896A-CA40-4F4F-9650-10ADAA81A9F2}"/>
    <dgm:cxn modelId="{73893695-5C72-4909-BA11-05B01D1BC971}" srcId="{100924E1-FA53-4B48-AAAF-F6F17F157EC4}" destId="{7BC7F513-92B9-497D-AFB8-ACC98377C7F9}" srcOrd="0" destOrd="0" parTransId="{EC5EEB4E-7C7B-426B-85EA-576916911C9A}" sibTransId="{BA04F1BF-BDC3-4024-87CD-1E0DE754FBE9}"/>
    <dgm:cxn modelId="{D53257D9-685E-4AD1-B4D3-A1E3A1BB3A31}" srcId="{7BC7F513-92B9-497D-AFB8-ACC98377C7F9}" destId="{24EC249B-FB9A-41F9-98EB-720D71A5C53F}" srcOrd="2" destOrd="0" parTransId="{26017A53-C849-41B3-9183-8D179BB04FAA}" sibTransId="{C0982043-5435-44F2-B2D9-F70648DCCA47}"/>
    <dgm:cxn modelId="{C12806EA-9A6E-446E-858D-8AA37481FFDD}" srcId="{7BC7F513-92B9-497D-AFB8-ACC98377C7F9}" destId="{56B6E948-E334-4790-A08A-97E8C52CE1A4}" srcOrd="0" destOrd="0" parTransId="{C976FFA1-8409-4E6B-8DA2-7AEC3C721041}" sibTransId="{329CDC66-6C0B-4F68-98A7-22EA09FF4754}"/>
    <dgm:cxn modelId="{EE5243A0-A9AE-4036-82AF-D57FD348CFE8}" type="presOf" srcId="{100924E1-FA53-4B48-AAAF-F6F17F157EC4}" destId="{8804DEB8-42B4-4E69-97B8-5E14B3BC2144}" srcOrd="0" destOrd="0" presId="urn:microsoft.com/office/officeart/2005/8/layout/lProcess2"/>
    <dgm:cxn modelId="{AECD3C57-DAD9-4931-AFE2-7699A0ADA135}" type="presOf" srcId="{DA9CE967-3AD1-418C-ACC4-4313ED7C14D6}" destId="{9CED6521-E61F-499E-B230-57A92B63BD7C}" srcOrd="0" destOrd="0" presId="urn:microsoft.com/office/officeart/2005/8/layout/lProcess2"/>
    <dgm:cxn modelId="{BC436F4D-ADE7-4578-81F3-C593455E70AD}" type="presOf" srcId="{7BC7F513-92B9-497D-AFB8-ACC98377C7F9}" destId="{60E9E6E3-283F-4328-8907-58C5307D4791}" srcOrd="0" destOrd="0" presId="urn:microsoft.com/office/officeart/2005/8/layout/lProcess2"/>
    <dgm:cxn modelId="{6B71D336-36B2-4C00-A4D5-4F34EF9D6FE9}" srcId="{7BC7F513-92B9-497D-AFB8-ACC98377C7F9}" destId="{7B2B6E23-F181-42D5-8EDB-128A617EB05A}" srcOrd="1" destOrd="0" parTransId="{C4F919A0-85E4-442D-AA6C-DF0D5CD7F540}" sibTransId="{D7101719-9225-4A6F-9CE3-A24553D5B8B7}"/>
    <dgm:cxn modelId="{C527BAA9-9957-4DD4-AB8F-93BAB7C27575}" type="presOf" srcId="{7BC7F513-92B9-497D-AFB8-ACC98377C7F9}" destId="{F3EF7012-25A5-46B3-B9F6-AF239521E19A}" srcOrd="1" destOrd="0" presId="urn:microsoft.com/office/officeart/2005/8/layout/lProcess2"/>
    <dgm:cxn modelId="{46F7BD22-9109-4485-A5C0-21B616D8A6B3}" srcId="{047BBE5F-8DBC-4775-B894-A453CF41E1B0}" destId="{F97B8638-A5B4-4163-A4A3-043E97D1C727}" srcOrd="2" destOrd="0" parTransId="{52C85326-E977-4FFE-83C3-E427E8E2C022}" sibTransId="{3CABB373-DC68-44B6-AD0B-DA78754C44E2}"/>
    <dgm:cxn modelId="{5DE17044-347E-4474-92F2-F63580DCFCB3}" srcId="{F7357D79-D9F7-43DE-9CBB-9EA917472582}" destId="{3E6210EA-2E46-43D6-A311-71295C015DA2}" srcOrd="1" destOrd="0" parTransId="{C8C10392-E2F2-42CE-9E60-959542866A0E}" sibTransId="{52FAD692-0373-4530-82AA-13B0DB56A9AA}"/>
    <dgm:cxn modelId="{EF2E24AD-9342-4D1E-B005-4CA5FBA271E4}" srcId="{F7357D79-D9F7-43DE-9CBB-9EA917472582}" destId="{3C84B616-364B-4BA6-93C7-C0ADF3B01104}" srcOrd="2" destOrd="0" parTransId="{1A7FEEDE-2091-4979-AD68-0FC0DC75EDB6}" sibTransId="{80695F12-1C37-457F-A9CB-759315C0D233}"/>
    <dgm:cxn modelId="{E649FAFD-44CA-4CCC-B2C3-334AAF4A6FB6}" type="presOf" srcId="{047BBE5F-8DBC-4775-B894-A453CF41E1B0}" destId="{2F50FC5F-3E39-4212-9BFB-D99C0A1D170E}" srcOrd="1" destOrd="0" presId="urn:microsoft.com/office/officeart/2005/8/layout/lProcess2"/>
    <dgm:cxn modelId="{8B9DA14F-5630-4266-88C5-C6ACD007EBEE}" type="presOf" srcId="{F7357D79-D9F7-43DE-9CBB-9EA917472582}" destId="{FAB4F886-62F6-4F07-B513-5B8B89ADE20E}" srcOrd="0" destOrd="0" presId="urn:microsoft.com/office/officeart/2005/8/layout/lProcess2"/>
    <dgm:cxn modelId="{8E22CD89-175B-4BFA-9175-99D5E369465F}" type="presOf" srcId="{047BBE5F-8DBC-4775-B894-A453CF41E1B0}" destId="{79212301-F2DF-4657-AC0B-7B075CEC2685}" srcOrd="0" destOrd="0" presId="urn:microsoft.com/office/officeart/2005/8/layout/lProcess2"/>
    <dgm:cxn modelId="{737A658F-FAA0-4BA1-9AEF-03BA72D2E789}" srcId="{100924E1-FA53-4B48-AAAF-F6F17F157EC4}" destId="{F7357D79-D9F7-43DE-9CBB-9EA917472582}" srcOrd="2" destOrd="0" parTransId="{18D426DC-EC0E-4135-8BA3-8260BD64909F}" sibTransId="{E5075BCB-AC34-4F7A-9A3F-E8701021BA32}"/>
    <dgm:cxn modelId="{58069380-92A7-4A32-B33D-CD9BEB4D9771}" type="presOf" srcId="{24EC249B-FB9A-41F9-98EB-720D71A5C53F}" destId="{FC544F44-5E83-4B4F-9B5C-E15195AAE479}" srcOrd="0" destOrd="0" presId="urn:microsoft.com/office/officeart/2005/8/layout/lProcess2"/>
    <dgm:cxn modelId="{DF0C3925-7FC7-4B69-9BE0-4E51CC3D756C}" srcId="{100924E1-FA53-4B48-AAAF-F6F17F157EC4}" destId="{047BBE5F-8DBC-4775-B894-A453CF41E1B0}" srcOrd="1" destOrd="0" parTransId="{3CC91A19-22A7-4647-884E-472D67B105A8}" sibTransId="{575C8A97-71EC-4A54-83C8-99BB4EF74884}"/>
    <dgm:cxn modelId="{E9A4EC2D-AE05-4FA3-8F3F-6AE8C3EB5D9A}" type="presParOf" srcId="{8804DEB8-42B4-4E69-97B8-5E14B3BC2144}" destId="{2CDF584C-2D90-4CE2-AE16-633155D171BE}" srcOrd="0" destOrd="0" presId="urn:microsoft.com/office/officeart/2005/8/layout/lProcess2"/>
    <dgm:cxn modelId="{3D17F2F8-3DE8-451E-9921-5D637E8D7320}" type="presParOf" srcId="{2CDF584C-2D90-4CE2-AE16-633155D171BE}" destId="{60E9E6E3-283F-4328-8907-58C5307D4791}" srcOrd="0" destOrd="0" presId="urn:microsoft.com/office/officeart/2005/8/layout/lProcess2"/>
    <dgm:cxn modelId="{5EFA03FE-919F-430D-8C5B-19E73EDCED9A}" type="presParOf" srcId="{2CDF584C-2D90-4CE2-AE16-633155D171BE}" destId="{F3EF7012-25A5-46B3-B9F6-AF239521E19A}" srcOrd="1" destOrd="0" presId="urn:microsoft.com/office/officeart/2005/8/layout/lProcess2"/>
    <dgm:cxn modelId="{5EA78E96-16B6-4B8C-97D9-0260C228A83B}" type="presParOf" srcId="{2CDF584C-2D90-4CE2-AE16-633155D171BE}" destId="{4B69637B-05D8-4E31-9C16-D4F3366ED5E3}" srcOrd="2" destOrd="0" presId="urn:microsoft.com/office/officeart/2005/8/layout/lProcess2"/>
    <dgm:cxn modelId="{3AD4544D-FCFB-46DB-AF30-E04D66142AC6}" type="presParOf" srcId="{4B69637B-05D8-4E31-9C16-D4F3366ED5E3}" destId="{D4BB1478-38A9-47AD-8CD5-632BBF90E137}" srcOrd="0" destOrd="0" presId="urn:microsoft.com/office/officeart/2005/8/layout/lProcess2"/>
    <dgm:cxn modelId="{5FA45588-2611-4B47-99E7-D1287B941E9F}" type="presParOf" srcId="{D4BB1478-38A9-47AD-8CD5-632BBF90E137}" destId="{522CF145-E5AD-4290-B37C-CE825775E65A}" srcOrd="0" destOrd="0" presId="urn:microsoft.com/office/officeart/2005/8/layout/lProcess2"/>
    <dgm:cxn modelId="{E8A80EFD-7E83-4253-BFA3-14F45F9B54D9}" type="presParOf" srcId="{D4BB1478-38A9-47AD-8CD5-632BBF90E137}" destId="{3466BCD5-706E-4766-A27A-4F4B72B87009}" srcOrd="1" destOrd="0" presId="urn:microsoft.com/office/officeart/2005/8/layout/lProcess2"/>
    <dgm:cxn modelId="{9136CBD5-F6C8-4D4D-A577-107E7F68F14C}" type="presParOf" srcId="{D4BB1478-38A9-47AD-8CD5-632BBF90E137}" destId="{A17888E5-7A7B-4DCC-AF3B-2FB20C83E775}" srcOrd="2" destOrd="0" presId="urn:microsoft.com/office/officeart/2005/8/layout/lProcess2"/>
    <dgm:cxn modelId="{5B9D65CB-C851-4B36-BEFC-DDC899746D3E}" type="presParOf" srcId="{D4BB1478-38A9-47AD-8CD5-632BBF90E137}" destId="{F2CF18C7-E034-4B9D-A6B6-93830917ABB0}" srcOrd="3" destOrd="0" presId="urn:microsoft.com/office/officeart/2005/8/layout/lProcess2"/>
    <dgm:cxn modelId="{B7D26782-9C0A-48F4-89A9-65C13A7E40DE}" type="presParOf" srcId="{D4BB1478-38A9-47AD-8CD5-632BBF90E137}" destId="{FC544F44-5E83-4B4F-9B5C-E15195AAE479}" srcOrd="4" destOrd="0" presId="urn:microsoft.com/office/officeart/2005/8/layout/lProcess2"/>
    <dgm:cxn modelId="{4A5EAF6B-4EE1-467E-9A64-ECD0163D3E9E}" type="presParOf" srcId="{8804DEB8-42B4-4E69-97B8-5E14B3BC2144}" destId="{F877C870-5641-477C-A8D2-D8EEF4C74E57}" srcOrd="1" destOrd="0" presId="urn:microsoft.com/office/officeart/2005/8/layout/lProcess2"/>
    <dgm:cxn modelId="{6BDE7765-4478-4790-A7D2-D32A383864BC}" type="presParOf" srcId="{8804DEB8-42B4-4E69-97B8-5E14B3BC2144}" destId="{420941FB-4E7E-401F-A77B-14E7131BC5FD}" srcOrd="2" destOrd="0" presId="urn:microsoft.com/office/officeart/2005/8/layout/lProcess2"/>
    <dgm:cxn modelId="{9EFF3E49-7F70-4796-8ABF-369104D7C1DA}" type="presParOf" srcId="{420941FB-4E7E-401F-A77B-14E7131BC5FD}" destId="{79212301-F2DF-4657-AC0B-7B075CEC2685}" srcOrd="0" destOrd="0" presId="urn:microsoft.com/office/officeart/2005/8/layout/lProcess2"/>
    <dgm:cxn modelId="{C12064AF-59E6-4101-BEB8-7D9E9540DD9F}" type="presParOf" srcId="{420941FB-4E7E-401F-A77B-14E7131BC5FD}" destId="{2F50FC5F-3E39-4212-9BFB-D99C0A1D170E}" srcOrd="1" destOrd="0" presId="urn:microsoft.com/office/officeart/2005/8/layout/lProcess2"/>
    <dgm:cxn modelId="{97ED7EAC-A093-443B-82B4-119B01C59CE0}" type="presParOf" srcId="{420941FB-4E7E-401F-A77B-14E7131BC5FD}" destId="{DF82BBB5-4804-46A7-AE2A-A4212FF871CB}" srcOrd="2" destOrd="0" presId="urn:microsoft.com/office/officeart/2005/8/layout/lProcess2"/>
    <dgm:cxn modelId="{F06D992C-4DE2-421C-8061-EAE1BCA49035}" type="presParOf" srcId="{DF82BBB5-4804-46A7-AE2A-A4212FF871CB}" destId="{79CD7AF1-66E8-456F-9839-C329BB5AF9D4}" srcOrd="0" destOrd="0" presId="urn:microsoft.com/office/officeart/2005/8/layout/lProcess2"/>
    <dgm:cxn modelId="{A0C38D03-8DB3-4F5E-A6A7-7E69D207C5B6}" type="presParOf" srcId="{79CD7AF1-66E8-456F-9839-C329BB5AF9D4}" destId="{11FC48F0-AEE6-4E3D-BFD1-8E92C2965C31}" srcOrd="0" destOrd="0" presId="urn:microsoft.com/office/officeart/2005/8/layout/lProcess2"/>
    <dgm:cxn modelId="{8CE2433E-25DA-4DF3-82DD-E34F52CADE4F}" type="presParOf" srcId="{79CD7AF1-66E8-456F-9839-C329BB5AF9D4}" destId="{7328AFBB-D6CE-4C33-AE73-4F3FC738B000}" srcOrd="1" destOrd="0" presId="urn:microsoft.com/office/officeart/2005/8/layout/lProcess2"/>
    <dgm:cxn modelId="{BFB83A9D-86F6-4E5D-8F44-705F66E0EFCF}" type="presParOf" srcId="{79CD7AF1-66E8-456F-9839-C329BB5AF9D4}" destId="{C0208031-C1D1-46E3-94C6-AEF3F3CD300C}" srcOrd="2" destOrd="0" presId="urn:microsoft.com/office/officeart/2005/8/layout/lProcess2"/>
    <dgm:cxn modelId="{A9C74373-5A33-472D-A958-8933DD28B195}" type="presParOf" srcId="{79CD7AF1-66E8-456F-9839-C329BB5AF9D4}" destId="{02AC61AB-AB85-4D53-B49F-3B9C4FA925AD}" srcOrd="3" destOrd="0" presId="urn:microsoft.com/office/officeart/2005/8/layout/lProcess2"/>
    <dgm:cxn modelId="{D91ED7F1-C5EB-414F-B702-F5F3D7D7279B}" type="presParOf" srcId="{79CD7AF1-66E8-456F-9839-C329BB5AF9D4}" destId="{A84B2981-A1B5-401B-874A-421C9E2BE2F8}" srcOrd="4" destOrd="0" presId="urn:microsoft.com/office/officeart/2005/8/layout/lProcess2"/>
    <dgm:cxn modelId="{83119D30-E03B-443B-9E95-8FAE0D088C40}" type="presParOf" srcId="{8804DEB8-42B4-4E69-97B8-5E14B3BC2144}" destId="{C467ADDC-F315-43BF-A4DA-B756F92FC14E}" srcOrd="3" destOrd="0" presId="urn:microsoft.com/office/officeart/2005/8/layout/lProcess2"/>
    <dgm:cxn modelId="{4FAF73FB-598E-485D-9190-BB1EBE07B7B8}" type="presParOf" srcId="{8804DEB8-42B4-4E69-97B8-5E14B3BC2144}" destId="{39E4C4FE-CD6F-4158-8B3E-92F4510D3A70}" srcOrd="4" destOrd="0" presId="urn:microsoft.com/office/officeart/2005/8/layout/lProcess2"/>
    <dgm:cxn modelId="{F8702F6E-FEEB-41F3-9DF4-73CC5BB4CAD9}" type="presParOf" srcId="{39E4C4FE-CD6F-4158-8B3E-92F4510D3A70}" destId="{FAB4F886-62F6-4F07-B513-5B8B89ADE20E}" srcOrd="0" destOrd="0" presId="urn:microsoft.com/office/officeart/2005/8/layout/lProcess2"/>
    <dgm:cxn modelId="{F72D70F5-5F3A-456E-B5A6-266D7EBF41B3}" type="presParOf" srcId="{39E4C4FE-CD6F-4158-8B3E-92F4510D3A70}" destId="{292D2873-4481-4339-AB32-A1A473155397}" srcOrd="1" destOrd="0" presId="urn:microsoft.com/office/officeart/2005/8/layout/lProcess2"/>
    <dgm:cxn modelId="{98F5A82D-D4FB-4889-9215-FF905C258FA7}" type="presParOf" srcId="{39E4C4FE-CD6F-4158-8B3E-92F4510D3A70}" destId="{CEF1B651-6D79-43AB-8468-279A7C8384D0}" srcOrd="2" destOrd="0" presId="urn:microsoft.com/office/officeart/2005/8/layout/lProcess2"/>
    <dgm:cxn modelId="{AEFC55A7-2212-43C0-976C-792B413764AA}" type="presParOf" srcId="{CEF1B651-6D79-43AB-8468-279A7C8384D0}" destId="{5BB6D4BE-6FBA-4FF2-842D-D8BD96EE7C8D}" srcOrd="0" destOrd="0" presId="urn:microsoft.com/office/officeart/2005/8/layout/lProcess2"/>
    <dgm:cxn modelId="{5414B695-1513-4887-B4E4-175F2EE8FE8D}" type="presParOf" srcId="{5BB6D4BE-6FBA-4FF2-842D-D8BD96EE7C8D}" destId="{9CED6521-E61F-499E-B230-57A92B63BD7C}" srcOrd="0" destOrd="0" presId="urn:microsoft.com/office/officeart/2005/8/layout/lProcess2"/>
    <dgm:cxn modelId="{5FB7E65D-BB61-42FB-BE7B-B40BEC7BC727}" type="presParOf" srcId="{5BB6D4BE-6FBA-4FF2-842D-D8BD96EE7C8D}" destId="{59F79ACC-32C9-4646-A2AC-38B50114C74F}" srcOrd="1" destOrd="0" presId="urn:microsoft.com/office/officeart/2005/8/layout/lProcess2"/>
    <dgm:cxn modelId="{CDA49F52-DDB3-4C96-B508-AFA3BA9B3666}" type="presParOf" srcId="{5BB6D4BE-6FBA-4FF2-842D-D8BD96EE7C8D}" destId="{F8049A07-02BF-4348-A7EA-463BDB30D4F5}" srcOrd="2" destOrd="0" presId="urn:microsoft.com/office/officeart/2005/8/layout/lProcess2"/>
    <dgm:cxn modelId="{7F0489F3-A97C-4A5E-9510-8725EEB198F4}" type="presParOf" srcId="{5BB6D4BE-6FBA-4FF2-842D-D8BD96EE7C8D}" destId="{F922E5D8-2763-4225-865E-98E23B9C107E}" srcOrd="3" destOrd="0" presId="urn:microsoft.com/office/officeart/2005/8/layout/lProcess2"/>
    <dgm:cxn modelId="{901E1BBB-8254-4B4E-98A7-9FDD952E2D08}" type="presParOf" srcId="{5BB6D4BE-6FBA-4FF2-842D-D8BD96EE7C8D}" destId="{B74D1221-144B-4B5C-A557-F17ABED7F0EC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B6E2E3-CF01-457D-B0F2-E8BCC901F9C3}">
      <dsp:nvSpPr>
        <dsp:cNvPr id="0" name=""/>
        <dsp:cNvSpPr/>
      </dsp:nvSpPr>
      <dsp:spPr>
        <a:xfrm rot="5400000">
          <a:off x="5406637" y="-4638051"/>
          <a:ext cx="505991" cy="991148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Постоянное обновление содержания и технологий профессионального образования и обучения </a:t>
          </a:r>
          <a:endParaRPr lang="ru-RU" sz="1400" kern="1200" dirty="0"/>
        </a:p>
      </dsp:txBody>
      <dsp:txXfrm rot="-5400000">
        <a:off x="703890" y="89396"/>
        <a:ext cx="9886786" cy="456591"/>
      </dsp:txXfrm>
    </dsp:sp>
    <dsp:sp modelId="{2025B5B8-6CFC-4DE6-B7F6-349883F25680}">
      <dsp:nvSpPr>
        <dsp:cNvPr id="0" name=""/>
        <dsp:cNvSpPr/>
      </dsp:nvSpPr>
      <dsp:spPr>
        <a:xfrm>
          <a:off x="1823" y="1446"/>
          <a:ext cx="702066" cy="6324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</a:t>
          </a:r>
          <a:endParaRPr lang="ru-RU" sz="3200" kern="1200" dirty="0"/>
        </a:p>
      </dsp:txBody>
      <dsp:txXfrm>
        <a:off x="32699" y="32322"/>
        <a:ext cx="640314" cy="570737"/>
      </dsp:txXfrm>
    </dsp:sp>
    <dsp:sp modelId="{F2E69609-7994-4D93-BC3D-1F6F29229EC1}">
      <dsp:nvSpPr>
        <dsp:cNvPr id="0" name=""/>
        <dsp:cNvSpPr/>
      </dsp:nvSpPr>
      <dsp:spPr>
        <a:xfrm rot="5400000">
          <a:off x="5402818" y="-3970105"/>
          <a:ext cx="505991" cy="99038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Формирование нового ландшафта сети СПО</a:t>
          </a:r>
          <a:endParaRPr lang="ru-RU" sz="1400" kern="1200" dirty="0"/>
        </a:p>
      </dsp:txBody>
      <dsp:txXfrm rot="-5400000">
        <a:off x="703903" y="753510"/>
        <a:ext cx="9879122" cy="456591"/>
      </dsp:txXfrm>
    </dsp:sp>
    <dsp:sp modelId="{27D126DD-5EEB-419F-B321-C518ED7E2AAF}">
      <dsp:nvSpPr>
        <dsp:cNvPr id="0" name=""/>
        <dsp:cNvSpPr/>
      </dsp:nvSpPr>
      <dsp:spPr>
        <a:xfrm flipH="1">
          <a:off x="1823" y="665560"/>
          <a:ext cx="702079" cy="6324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</a:t>
          </a:r>
          <a:endParaRPr lang="ru-RU" sz="3200" kern="1200" dirty="0"/>
        </a:p>
      </dsp:txBody>
      <dsp:txXfrm>
        <a:off x="32699" y="696436"/>
        <a:ext cx="640327" cy="570737"/>
      </dsp:txXfrm>
    </dsp:sp>
    <dsp:sp modelId="{345A5825-A0FC-4D17-B05B-1343BB336FDA}">
      <dsp:nvSpPr>
        <dsp:cNvPr id="0" name=""/>
        <dsp:cNvSpPr/>
      </dsp:nvSpPr>
      <dsp:spPr>
        <a:xfrm rot="5400000">
          <a:off x="5405373" y="-3308564"/>
          <a:ext cx="505991" cy="990896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Повышение финансовой устойчивости и целевая поддержка</a:t>
          </a:r>
          <a:endParaRPr lang="ru-RU" sz="1400" kern="1200" dirty="0"/>
        </a:p>
      </dsp:txBody>
      <dsp:txXfrm rot="-5400000">
        <a:off x="703884" y="1417625"/>
        <a:ext cx="9884269" cy="456591"/>
      </dsp:txXfrm>
    </dsp:sp>
    <dsp:sp modelId="{62A0B2AF-8C1B-4E87-9D05-717F543B3CDD}">
      <dsp:nvSpPr>
        <dsp:cNvPr id="0" name=""/>
        <dsp:cNvSpPr/>
      </dsp:nvSpPr>
      <dsp:spPr>
        <a:xfrm>
          <a:off x="1823" y="1329675"/>
          <a:ext cx="702061" cy="6324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3</a:t>
          </a:r>
          <a:endParaRPr lang="ru-RU" sz="3200" kern="1200" dirty="0"/>
        </a:p>
      </dsp:txBody>
      <dsp:txXfrm>
        <a:off x="32699" y="1360551"/>
        <a:ext cx="640309" cy="570737"/>
      </dsp:txXfrm>
    </dsp:sp>
    <dsp:sp modelId="{5919779A-0D41-4BB9-9684-524C2BB03155}">
      <dsp:nvSpPr>
        <dsp:cNvPr id="0" name=""/>
        <dsp:cNvSpPr/>
      </dsp:nvSpPr>
      <dsp:spPr>
        <a:xfrm rot="5400000">
          <a:off x="5405352" y="-2644424"/>
          <a:ext cx="505991" cy="9908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Приведение квалификации руководящего и преподавательского состава организаций, в соответствие современным требованиям к кадрам</a:t>
          </a:r>
          <a:endParaRPr lang="ru-RU" sz="1400" kern="1200" dirty="0"/>
        </a:p>
      </dsp:txBody>
      <dsp:txXfrm rot="-5400000">
        <a:off x="703890" y="2081738"/>
        <a:ext cx="9884216" cy="456591"/>
      </dsp:txXfrm>
    </dsp:sp>
    <dsp:sp modelId="{DF72846D-037B-486E-998A-3F7D791E9469}">
      <dsp:nvSpPr>
        <dsp:cNvPr id="0" name=""/>
        <dsp:cNvSpPr/>
      </dsp:nvSpPr>
      <dsp:spPr>
        <a:xfrm>
          <a:off x="1823" y="1993789"/>
          <a:ext cx="702066" cy="6324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4</a:t>
          </a:r>
          <a:endParaRPr lang="ru-RU" sz="3200" kern="1200" dirty="0"/>
        </a:p>
      </dsp:txBody>
      <dsp:txXfrm>
        <a:off x="32699" y="2024665"/>
        <a:ext cx="640314" cy="570737"/>
      </dsp:txXfrm>
    </dsp:sp>
    <dsp:sp modelId="{664872A4-4284-4F05-A0CE-D60485A1D4C9}">
      <dsp:nvSpPr>
        <dsp:cNvPr id="0" name=""/>
        <dsp:cNvSpPr/>
      </dsp:nvSpPr>
      <dsp:spPr>
        <a:xfrm rot="5400000">
          <a:off x="5405352" y="-1980309"/>
          <a:ext cx="505991" cy="990891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Развитие профессиональной </a:t>
          </a:r>
          <a:r>
            <a:rPr lang="ru-RU" sz="1400" kern="1200" dirty="0" err="1" smtClean="0"/>
            <a:t>соревновательности</a:t>
          </a:r>
          <a:r>
            <a:rPr lang="ru-RU" sz="1400" kern="1200" dirty="0" smtClean="0"/>
            <a:t>  в системе СПО</a:t>
          </a:r>
          <a:endParaRPr lang="ru-RU" sz="1400" kern="1200" dirty="0"/>
        </a:p>
      </dsp:txBody>
      <dsp:txXfrm rot="-5400000">
        <a:off x="703890" y="2745853"/>
        <a:ext cx="9884216" cy="456591"/>
      </dsp:txXfrm>
    </dsp:sp>
    <dsp:sp modelId="{E4ADF8F3-E1D4-45BF-8605-91CF2230515A}">
      <dsp:nvSpPr>
        <dsp:cNvPr id="0" name=""/>
        <dsp:cNvSpPr/>
      </dsp:nvSpPr>
      <dsp:spPr>
        <a:xfrm>
          <a:off x="1823" y="2657903"/>
          <a:ext cx="702066" cy="6324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5</a:t>
          </a:r>
          <a:endParaRPr lang="ru-RU" sz="3200" kern="1200" dirty="0"/>
        </a:p>
      </dsp:txBody>
      <dsp:txXfrm>
        <a:off x="32699" y="2688779"/>
        <a:ext cx="640314" cy="5707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E9E6E3-283F-4328-8907-58C5307D4791}">
      <dsp:nvSpPr>
        <dsp:cNvPr id="0" name=""/>
        <dsp:cNvSpPr/>
      </dsp:nvSpPr>
      <dsp:spPr>
        <a:xfrm>
          <a:off x="1322" y="0"/>
          <a:ext cx="3439485" cy="434848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2020</a:t>
          </a:r>
          <a:r>
            <a:rPr lang="ru-RU" sz="1700" kern="1200" dirty="0" smtClean="0"/>
            <a:t> </a:t>
          </a:r>
          <a:br>
            <a:rPr lang="ru-RU" sz="1700" kern="1200" dirty="0" smtClean="0"/>
          </a:br>
          <a:r>
            <a:rPr lang="en-US" sz="1700" kern="1200" dirty="0" smtClean="0"/>
            <a:t>VIII </a:t>
          </a:r>
          <a:r>
            <a:rPr lang="ru-RU" sz="1700" kern="1200" dirty="0" smtClean="0"/>
            <a:t>Национальный чемпионат «Молодые профессионалы» (Кузбасс)  </a:t>
          </a:r>
          <a:endParaRPr lang="ru-RU" sz="1700" kern="1200" dirty="0"/>
        </a:p>
      </dsp:txBody>
      <dsp:txXfrm>
        <a:off x="1322" y="0"/>
        <a:ext cx="3439485" cy="1304544"/>
      </dsp:txXfrm>
    </dsp:sp>
    <dsp:sp modelId="{522CF145-E5AD-4290-B37C-CE825775E65A}">
      <dsp:nvSpPr>
        <dsp:cNvPr id="0" name=""/>
        <dsp:cNvSpPr/>
      </dsp:nvSpPr>
      <dsp:spPr>
        <a:xfrm>
          <a:off x="345271" y="1371868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около 3 000 участников</a:t>
          </a:r>
          <a:endParaRPr lang="ru-RU" sz="1300" b="1" kern="1200" dirty="0"/>
        </a:p>
      </dsp:txBody>
      <dsp:txXfrm>
        <a:off x="363061" y="1389658"/>
        <a:ext cx="2716008" cy="571809"/>
      </dsp:txXfrm>
    </dsp:sp>
    <dsp:sp modelId="{A17888E5-7A7B-4DCC-AF3B-2FB20C83E775}">
      <dsp:nvSpPr>
        <dsp:cNvPr id="0" name=""/>
        <dsp:cNvSpPr/>
      </dsp:nvSpPr>
      <dsp:spPr>
        <a:xfrm>
          <a:off x="345271" y="2414105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83 региона</a:t>
          </a:r>
          <a:endParaRPr lang="ru-RU" sz="1300" b="1" kern="1200" dirty="0"/>
        </a:p>
      </dsp:txBody>
      <dsp:txXfrm>
        <a:off x="363061" y="2431895"/>
        <a:ext cx="2716008" cy="571809"/>
      </dsp:txXfrm>
    </dsp:sp>
    <dsp:sp modelId="{FC544F44-5E83-4B4F-9B5C-E15195AAE479}">
      <dsp:nvSpPr>
        <dsp:cNvPr id="0" name=""/>
        <dsp:cNvSpPr/>
      </dsp:nvSpPr>
      <dsp:spPr>
        <a:xfrm>
          <a:off x="345271" y="3456342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130 компетенций</a:t>
          </a:r>
          <a:endParaRPr lang="ru-RU" sz="1300" b="1" kern="1200" dirty="0"/>
        </a:p>
      </dsp:txBody>
      <dsp:txXfrm>
        <a:off x="363061" y="3474132"/>
        <a:ext cx="2716008" cy="571809"/>
      </dsp:txXfrm>
    </dsp:sp>
    <dsp:sp modelId="{79212301-F2DF-4657-AC0B-7B075CEC2685}">
      <dsp:nvSpPr>
        <dsp:cNvPr id="0" name=""/>
        <dsp:cNvSpPr/>
      </dsp:nvSpPr>
      <dsp:spPr>
        <a:xfrm>
          <a:off x="3698769" y="0"/>
          <a:ext cx="3439485" cy="434848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2021</a:t>
          </a:r>
          <a:r>
            <a:rPr lang="ru-RU" sz="1700" kern="1200" dirty="0" smtClean="0"/>
            <a:t> </a:t>
          </a:r>
          <a:br>
            <a:rPr lang="ru-RU" sz="1700" kern="1200" dirty="0" smtClean="0"/>
          </a:br>
          <a:r>
            <a:rPr lang="en-US" sz="1700" kern="1200" dirty="0" smtClean="0"/>
            <a:t>VIII </a:t>
          </a:r>
          <a:r>
            <a:rPr lang="ru-RU" sz="1700" kern="1200" dirty="0" smtClean="0"/>
            <a:t>Национальный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чемпионат Молодые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профессионалы» (Уфа)</a:t>
          </a:r>
        </a:p>
      </dsp:txBody>
      <dsp:txXfrm>
        <a:off x="3698769" y="0"/>
        <a:ext cx="3439485" cy="1304544"/>
      </dsp:txXfrm>
    </dsp:sp>
    <dsp:sp modelId="{11FC48F0-AEE6-4E3D-BFD1-8E92C2965C31}">
      <dsp:nvSpPr>
        <dsp:cNvPr id="0" name=""/>
        <dsp:cNvSpPr/>
      </dsp:nvSpPr>
      <dsp:spPr>
        <a:xfrm>
          <a:off x="4042718" y="1371868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более 1 800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участников</a:t>
          </a:r>
          <a:endParaRPr lang="ru-RU" sz="1300" b="1" kern="1200" dirty="0" smtClean="0"/>
        </a:p>
      </dsp:txBody>
      <dsp:txXfrm>
        <a:off x="4060508" y="1389658"/>
        <a:ext cx="2716008" cy="571809"/>
      </dsp:txXfrm>
    </dsp:sp>
    <dsp:sp modelId="{C0208031-C1D1-46E3-94C6-AEF3F3CD300C}">
      <dsp:nvSpPr>
        <dsp:cNvPr id="0" name=""/>
        <dsp:cNvSpPr/>
      </dsp:nvSpPr>
      <dsp:spPr>
        <a:xfrm>
          <a:off x="4042718" y="2414105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85 регионов</a:t>
          </a:r>
          <a:endParaRPr lang="ru-RU" sz="1300" b="1" kern="1200" dirty="0" smtClean="0"/>
        </a:p>
      </dsp:txBody>
      <dsp:txXfrm>
        <a:off x="4060508" y="2431895"/>
        <a:ext cx="2716008" cy="571809"/>
      </dsp:txXfrm>
    </dsp:sp>
    <dsp:sp modelId="{A84B2981-A1B5-401B-874A-421C9E2BE2F8}">
      <dsp:nvSpPr>
        <dsp:cNvPr id="0" name=""/>
        <dsp:cNvSpPr/>
      </dsp:nvSpPr>
      <dsp:spPr>
        <a:xfrm>
          <a:off x="4042718" y="3456342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105 </a:t>
          </a:r>
          <a:r>
            <a:rPr lang="ru-RU" sz="1300" b="1" kern="1200" dirty="0" smtClean="0"/>
            <a:t>компетенций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очно-дистанционный </a:t>
          </a:r>
          <a:r>
            <a:rPr lang="ru-RU" sz="1300" b="1" kern="1200" dirty="0" smtClean="0"/>
            <a:t>формат</a:t>
          </a:r>
          <a:endParaRPr lang="ru-RU" sz="1300" b="1" kern="1200" dirty="0" smtClean="0"/>
        </a:p>
      </dsp:txBody>
      <dsp:txXfrm>
        <a:off x="4060508" y="3474132"/>
        <a:ext cx="2716008" cy="571809"/>
      </dsp:txXfrm>
    </dsp:sp>
    <dsp:sp modelId="{FAB4F886-62F6-4F07-B513-5B8B89ADE20E}">
      <dsp:nvSpPr>
        <dsp:cNvPr id="0" name=""/>
        <dsp:cNvSpPr/>
      </dsp:nvSpPr>
      <dsp:spPr>
        <a:xfrm>
          <a:off x="7396216" y="0"/>
          <a:ext cx="3439485" cy="434848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2023 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Восьмой европейский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Чемпионат по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профессиональному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мастерству </a:t>
          </a:r>
          <a:r>
            <a:rPr lang="en-US" sz="1200" kern="1200" dirty="0" err="1" smtClean="0"/>
            <a:t>EuroSkills</a:t>
          </a: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(Санкт-Петербург)</a:t>
          </a:r>
        </a:p>
      </dsp:txBody>
      <dsp:txXfrm>
        <a:off x="7396216" y="0"/>
        <a:ext cx="3439485" cy="1304544"/>
      </dsp:txXfrm>
    </dsp:sp>
    <dsp:sp modelId="{9CED6521-E61F-499E-B230-57A92B63BD7C}">
      <dsp:nvSpPr>
        <dsp:cNvPr id="0" name=""/>
        <dsp:cNvSpPr/>
      </dsp:nvSpPr>
      <dsp:spPr>
        <a:xfrm>
          <a:off x="7740165" y="1371868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около 1000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конкурсантов</a:t>
          </a:r>
          <a:endParaRPr lang="ru-RU" sz="1300" b="1" kern="1200" dirty="0"/>
        </a:p>
      </dsp:txBody>
      <dsp:txXfrm>
        <a:off x="7757955" y="1389658"/>
        <a:ext cx="2716008" cy="571809"/>
      </dsp:txXfrm>
    </dsp:sp>
    <dsp:sp modelId="{F8049A07-02BF-4348-A7EA-463BDB30D4F5}">
      <dsp:nvSpPr>
        <dsp:cNvPr id="0" name=""/>
        <dsp:cNvSpPr/>
      </dsp:nvSpPr>
      <dsp:spPr>
        <a:xfrm>
          <a:off x="7740165" y="2414105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/>
            <a:t>30 </a:t>
          </a:r>
          <a:r>
            <a:rPr lang="ru-RU" sz="1300" b="1" kern="1200" dirty="0" smtClean="0"/>
            <a:t>стран</a:t>
          </a:r>
          <a:endParaRPr lang="ru-RU" sz="1300" b="1" kern="1200" dirty="0"/>
        </a:p>
      </dsp:txBody>
      <dsp:txXfrm>
        <a:off x="7757955" y="2431895"/>
        <a:ext cx="2716008" cy="571809"/>
      </dsp:txXfrm>
    </dsp:sp>
    <dsp:sp modelId="{B74D1221-144B-4B5C-A557-F17ABED7F0EC}">
      <dsp:nvSpPr>
        <dsp:cNvPr id="0" name=""/>
        <dsp:cNvSpPr/>
      </dsp:nvSpPr>
      <dsp:spPr>
        <a:xfrm>
          <a:off x="7740165" y="3456342"/>
          <a:ext cx="2751588" cy="607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46 компетенций</a:t>
          </a:r>
          <a:endParaRPr lang="ru-RU" sz="1300" b="1" kern="1200" dirty="0"/>
        </a:p>
      </dsp:txBody>
      <dsp:txXfrm>
        <a:off x="7757955" y="3474132"/>
        <a:ext cx="2716008" cy="5718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8873" y="735106"/>
            <a:ext cx="10861963" cy="5091953"/>
          </a:xfrm>
        </p:spPr>
        <p:txBody>
          <a:bodyPr>
            <a:noAutofit/>
          </a:bodyPr>
          <a:lstStyle/>
          <a:p>
            <a:pPr algn="ctr"/>
            <a:endParaRPr lang="ru-RU" sz="40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Синхронизация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>
                <a:solidFill>
                  <a:schemeClr val="bg1"/>
                </a:solidFill>
              </a:rPr>
              <a:t>профессионального образования 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 </a:t>
            </a:r>
            <a:r>
              <a:rPr lang="ru-RU" sz="3600" b="1" dirty="0">
                <a:solidFill>
                  <a:schemeClr val="bg1"/>
                </a:solidFill>
              </a:rPr>
              <a:t>потребностями рынка труда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gray">
          <a:xfrm>
            <a:off x="4775912" y="3825321"/>
            <a:ext cx="2987360" cy="645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40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00B050"/>
                </a:solidFill>
              </a:rPr>
              <a:t>2022 год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6168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912" y="844149"/>
            <a:ext cx="11005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</a:rPr>
              <a:t>Формирование нового </a:t>
            </a:r>
            <a:r>
              <a:rPr lang="ru-RU" sz="3600" b="1" dirty="0" smtClean="0">
                <a:solidFill>
                  <a:srgbClr val="00B050"/>
                </a:solidFill>
              </a:rPr>
              <a:t>ландшафта сети </a:t>
            </a:r>
            <a:r>
              <a:rPr lang="ru-RU" sz="3600" b="1" dirty="0">
                <a:solidFill>
                  <a:srgbClr val="00B050"/>
                </a:solidFill>
              </a:rPr>
              <a:t>СПО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0912" y="2132622"/>
            <a:ext cx="110050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bg1"/>
                </a:solidFill>
              </a:rPr>
              <a:t>создание мастерских, соответствующих современным международным </a:t>
            </a:r>
            <a:r>
              <a:rPr lang="ru-RU" sz="3600" b="1" dirty="0" smtClean="0">
                <a:solidFill>
                  <a:schemeClr val="bg1"/>
                </a:solidFill>
              </a:rPr>
              <a:t>стандартам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600" b="1" dirty="0" smtClean="0">
                <a:solidFill>
                  <a:schemeClr val="bg1"/>
                </a:solidFill>
              </a:rPr>
              <a:t>к концу </a:t>
            </a:r>
            <a:r>
              <a:rPr lang="ru-RU" sz="3600" b="1" dirty="0">
                <a:solidFill>
                  <a:schemeClr val="bg1"/>
                </a:solidFill>
              </a:rPr>
              <a:t>2024 года должны быть созданы 5000 современных </a:t>
            </a:r>
            <a:r>
              <a:rPr lang="ru-RU" sz="3600" b="1" dirty="0" smtClean="0">
                <a:solidFill>
                  <a:schemeClr val="bg1"/>
                </a:solidFill>
              </a:rPr>
              <a:t>мастерских</a:t>
            </a:r>
          </a:p>
        </p:txBody>
      </p:sp>
    </p:spTree>
    <p:extLst>
      <p:ext uri="{BB962C8B-B14F-4D97-AF65-F5344CB8AC3E}">
        <p14:creationId xmlns:p14="http://schemas.microsoft.com/office/powerpoint/2010/main" val="1923487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7308" y="598207"/>
            <a:ext cx="107926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Повышение </a:t>
            </a:r>
            <a:r>
              <a:rPr lang="ru-RU" sz="3200" b="1" dirty="0" smtClean="0">
                <a:solidFill>
                  <a:srgbClr val="00B050"/>
                </a:solidFill>
              </a:rPr>
              <a:t>финансовой устойчивости 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и целевая поддержка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7308" y="1601312"/>
            <a:ext cx="110420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создание малых инновационных предприятий, учебно-производственных участков, на которых студенты параллельно с учёбой смогут работать и зарабатывать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3734" y="2632364"/>
            <a:ext cx="3166375" cy="2202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" y="3672781"/>
            <a:ext cx="2831899" cy="2160000"/>
          </a:xfrm>
          <a:prstGeom prst="rect">
            <a:avLst/>
          </a:prstGeom>
        </p:spPr>
      </p:pic>
      <p:pic>
        <p:nvPicPr>
          <p:cNvPr id="3074" name="Picture 2" descr="C:\Users\005\Downloads\DSC_23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231" y="3672781"/>
            <a:ext cx="323648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blob:https://web.whatsapp.com/2655b673-a3ee-4b38-8f8d-2cafaef341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9" b="21553"/>
          <a:stretch/>
        </p:blipFill>
        <p:spPr bwMode="auto">
          <a:xfrm>
            <a:off x="7031737" y="3672781"/>
            <a:ext cx="1479112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C:\Users\005\Downloads\c260bbc3-ccbe-4b3c-9289-b180643ee2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3872" y="3672781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889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456" y="355002"/>
            <a:ext cx="108619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Приведение квалификации</a:t>
            </a:r>
          </a:p>
          <a:p>
            <a:pPr algn="ctr"/>
            <a:r>
              <a:rPr lang="ru-RU" sz="3200" b="1" dirty="0">
                <a:solidFill>
                  <a:srgbClr val="00B050"/>
                </a:solidFill>
              </a:rPr>
              <a:t>руководящего и </a:t>
            </a:r>
            <a:r>
              <a:rPr lang="ru-RU" sz="3200" b="1" dirty="0" smtClean="0">
                <a:solidFill>
                  <a:srgbClr val="00B050"/>
                </a:solidFill>
              </a:rPr>
              <a:t>преподавательского состава организаций в соответствие современным </a:t>
            </a:r>
            <a:r>
              <a:rPr lang="ru-RU" sz="3200" b="1" dirty="0">
                <a:solidFill>
                  <a:srgbClr val="00B050"/>
                </a:solidFill>
              </a:rPr>
              <a:t>требованиям к кадрам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80655" y="2551653"/>
            <a:ext cx="98367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Формирование </a:t>
            </a:r>
            <a:r>
              <a:rPr lang="ru-RU" b="1" dirty="0">
                <a:solidFill>
                  <a:schemeClr val="accent2"/>
                </a:solidFill>
              </a:rPr>
              <a:t>нового набора компетенций педагогов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7164" y="3048000"/>
            <a:ext cx="4585854" cy="3089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6253" y="3338946"/>
            <a:ext cx="2708565" cy="23594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928" y="3187084"/>
            <a:ext cx="3699164" cy="308186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58690" y="3484786"/>
            <a:ext cx="209203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b="1" dirty="0" smtClean="0">
                <a:solidFill>
                  <a:schemeClr val="bg1"/>
                </a:solidFill>
              </a:rPr>
              <a:t>=</a:t>
            </a:r>
            <a:endParaRPr lang="ru-RU" sz="13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924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6073" y="706582"/>
            <a:ext cx="9781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ОБУЧЕНИЕ ПРЕПОДАВАТЕЛЕЙ И </a:t>
            </a:r>
            <a:r>
              <a:rPr lang="ru-RU" b="1" dirty="0" smtClean="0">
                <a:solidFill>
                  <a:srgbClr val="00B050"/>
                </a:solidFill>
              </a:rPr>
              <a:t>МАСТЕРОВ  ПРОИЗВОДСТВЕННОГО </a:t>
            </a:r>
            <a:r>
              <a:rPr lang="ru-RU" b="1" dirty="0">
                <a:solidFill>
                  <a:srgbClr val="00B050"/>
                </a:solidFill>
              </a:rPr>
              <a:t>ОБУЧЕНИЯ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883920" y="1363226"/>
            <a:ext cx="2194560" cy="8940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75360" y="1679461"/>
            <a:ext cx="1828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</a:rPr>
              <a:t>Текущая ситуация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9350" y="1148080"/>
            <a:ext cx="1260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55-59 лет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6586" y="1178560"/>
            <a:ext cx="513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7%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9920" y="1547892"/>
            <a:ext cx="171704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</a:rPr>
              <a:t>наиболее представительная возрастная группа в общей массе работников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98720" y="1610975"/>
            <a:ext cx="16154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chemeClr val="bg1"/>
                </a:solidFill>
              </a:rPr>
              <a:t>преподавателей знакомы </a:t>
            </a:r>
            <a:endParaRPr lang="ru-RU" sz="1100" dirty="0" smtClean="0">
              <a:solidFill>
                <a:schemeClr val="bg1"/>
              </a:solidFill>
            </a:endParaRPr>
          </a:p>
          <a:p>
            <a:r>
              <a:rPr lang="ru-RU" sz="1100" dirty="0" smtClean="0">
                <a:solidFill>
                  <a:schemeClr val="bg1"/>
                </a:solidFill>
              </a:rPr>
              <a:t>с </a:t>
            </a:r>
            <a:r>
              <a:rPr lang="ru-RU" sz="1100" dirty="0">
                <a:solidFill>
                  <a:schemeClr val="bg1"/>
                </a:solidFill>
              </a:rPr>
              <a:t>реальным производством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0560" y="3286036"/>
            <a:ext cx="31394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Обучение преподавателей 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и </a:t>
            </a:r>
            <a:r>
              <a:rPr lang="ru-RU" dirty="0">
                <a:solidFill>
                  <a:schemeClr val="bg1"/>
                </a:solidFill>
              </a:rPr>
              <a:t>мастеров </a:t>
            </a:r>
            <a:r>
              <a:rPr lang="ru-RU" dirty="0" smtClean="0">
                <a:solidFill>
                  <a:schemeClr val="bg1"/>
                </a:solidFill>
              </a:rPr>
              <a:t>ПО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по практико-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ориентированным программам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(70% практики)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3708400" y="4301698"/>
            <a:ext cx="1290320" cy="33126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314695" y="4467329"/>
            <a:ext cx="2665172" cy="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228110" y="3655367"/>
            <a:ext cx="32351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smtClean="0">
                <a:solidFill>
                  <a:schemeClr val="bg1"/>
                </a:solidFill>
              </a:rPr>
              <a:t>2020 году </a:t>
            </a:r>
            <a:r>
              <a:rPr lang="ru-RU" dirty="0">
                <a:solidFill>
                  <a:schemeClr val="bg1"/>
                </a:solidFill>
              </a:rPr>
              <a:t>прошли обучение 5000 человек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14695" y="4632960"/>
            <a:ext cx="32351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smtClean="0">
                <a:solidFill>
                  <a:schemeClr val="bg1"/>
                </a:solidFill>
              </a:rPr>
              <a:t>2021году </a:t>
            </a:r>
            <a:r>
              <a:rPr lang="ru-RU" dirty="0">
                <a:solidFill>
                  <a:schemeClr val="bg1"/>
                </a:solidFill>
              </a:rPr>
              <a:t>прошли обучение 5000 человек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463280" y="1364753"/>
            <a:ext cx="29870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В феврале 2021 года запущен ежегодный Всероссийский конкурс «Мастер года» обучение 5000 человек 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Цель </a:t>
            </a:r>
            <a:r>
              <a:rPr lang="ru-RU" sz="1400" dirty="0">
                <a:solidFill>
                  <a:schemeClr val="bg1"/>
                </a:solidFill>
              </a:rPr>
              <a:t>- выявление и поощрение талантливых и инициативных мастеров производственного обучения </a:t>
            </a:r>
            <a:r>
              <a:rPr lang="ru-RU" sz="1400" dirty="0" smtClean="0"/>
              <a:t>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Принимают </a:t>
            </a:r>
            <a:r>
              <a:rPr lang="ru-RU" sz="1400" dirty="0">
                <a:solidFill>
                  <a:schemeClr val="bg1"/>
                </a:solidFill>
              </a:rPr>
              <a:t>участие 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85 </a:t>
            </a:r>
            <a:r>
              <a:rPr lang="ru-RU" sz="1400" dirty="0">
                <a:solidFill>
                  <a:schemeClr val="bg1"/>
                </a:solidFill>
              </a:rPr>
              <a:t>субъектов РФ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49865" y="4263627"/>
            <a:ext cx="29870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Новая миссия </a:t>
            </a:r>
            <a:r>
              <a:rPr lang="ru-RU" sz="1400" dirty="0" smtClean="0">
                <a:solidFill>
                  <a:schemeClr val="bg1"/>
                </a:solidFill>
              </a:rPr>
              <a:t>-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</a:rPr>
              <a:t>становление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</a:rPr>
              <a:t>базового ВУЗа для подготовки кадров для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</a:rPr>
              <a:t>системы среднего профобразования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05145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456" y="448275"/>
            <a:ext cx="86786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Развитие профессиональной </a:t>
            </a:r>
            <a:r>
              <a:rPr lang="ru-RU" sz="3200" b="1" dirty="0" err="1" smtClean="0">
                <a:solidFill>
                  <a:srgbClr val="00B050"/>
                </a:solidFill>
              </a:rPr>
              <a:t>соревновательности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>
                <a:solidFill>
                  <a:srgbClr val="00B050"/>
                </a:solidFill>
              </a:rPr>
              <a:t>в системе СПО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342" y="1525493"/>
            <a:ext cx="88807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ЧЕМПИОНАТЫ ПРОФЕССИОНАЛЬНОГО </a:t>
            </a:r>
            <a:r>
              <a:rPr lang="ru-RU" b="1" dirty="0" smtClean="0">
                <a:solidFill>
                  <a:schemeClr val="bg1"/>
                </a:solidFill>
              </a:rPr>
              <a:t>МАСТЕРСТВА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7164" y="3048000"/>
            <a:ext cx="4585854" cy="3089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9409" y="0"/>
            <a:ext cx="2761129" cy="139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78572508"/>
              </p:ext>
            </p:extLst>
          </p:nvPr>
        </p:nvGraphicFramePr>
        <p:xfrm>
          <a:off x="623455" y="2032000"/>
          <a:ext cx="10837025" cy="4348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6494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456" y="448275"/>
            <a:ext cx="9749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Развитие профессиональной </a:t>
            </a:r>
            <a:r>
              <a:rPr lang="ru-RU" sz="3200" b="1" dirty="0" err="1" smtClean="0">
                <a:solidFill>
                  <a:srgbClr val="00B050"/>
                </a:solidFill>
              </a:rPr>
              <a:t>соревновательности</a:t>
            </a:r>
            <a:r>
              <a:rPr lang="ru-RU" sz="3200" b="1" dirty="0" smtClean="0">
                <a:solidFill>
                  <a:srgbClr val="00B050"/>
                </a:solidFill>
              </a:rPr>
              <a:t> </a:t>
            </a:r>
            <a:r>
              <a:rPr lang="ru-RU" sz="3200" b="1" dirty="0">
                <a:solidFill>
                  <a:srgbClr val="00B050"/>
                </a:solidFill>
              </a:rPr>
              <a:t>в системе СПО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9928" y="1525493"/>
            <a:ext cx="98367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КОНКУРСЫ </a:t>
            </a:r>
            <a:r>
              <a:rPr lang="ru-RU" b="1" dirty="0">
                <a:solidFill>
                  <a:schemeClr val="bg1"/>
                </a:solidFill>
              </a:rPr>
              <a:t>ПО ПРОФЕССИОНАЛЬНОМУ МАСТЕРСТВУ СРЕДИ ИНВАЛИДОВ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И ЛИЦ С ОГРАНИЧЕННЫМИ ВОЗМОЖНОСТЯМИ ЗДОРОВЬЯ «АБИЛИМПИКС»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47163" y="5001669"/>
            <a:ext cx="4745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6 Национальных чемпионатов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«</a:t>
            </a:r>
            <a:r>
              <a:rPr lang="ru-RU" dirty="0" err="1">
                <a:solidFill>
                  <a:schemeClr val="bg1"/>
                </a:solidFill>
              </a:rPr>
              <a:t>Абилимпикс</a:t>
            </a:r>
            <a:r>
              <a:rPr lang="ru-RU" dirty="0">
                <a:solidFill>
                  <a:schemeClr val="bg1"/>
                </a:solidFill>
              </a:rPr>
              <a:t>»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X Международный чемпионат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«</a:t>
            </a:r>
            <a:r>
              <a:rPr lang="ru-RU" dirty="0" err="1">
                <a:solidFill>
                  <a:schemeClr val="bg1"/>
                </a:solidFill>
              </a:rPr>
              <a:t>Абилимпикс</a:t>
            </a:r>
            <a:r>
              <a:rPr lang="ru-RU" dirty="0">
                <a:solidFill>
                  <a:schemeClr val="bg1"/>
                </a:solidFill>
              </a:rPr>
              <a:t>» - Москва, 2022 год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145" y="3334994"/>
            <a:ext cx="2417891" cy="1537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48000" y="2690336"/>
            <a:ext cx="8285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130 базовых ПОО 								в </a:t>
            </a:r>
            <a:r>
              <a:rPr lang="ru-RU" sz="1400" dirty="0">
                <a:solidFill>
                  <a:schemeClr val="bg1"/>
                </a:solidFill>
              </a:rPr>
              <a:t>85субъектах </a:t>
            </a:r>
            <a:r>
              <a:rPr lang="ru-RU" sz="1400" dirty="0" smtClean="0">
                <a:solidFill>
                  <a:schemeClr val="bg1"/>
                </a:solidFill>
              </a:rPr>
              <a:t>РФ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41 </a:t>
            </a:r>
            <a:r>
              <a:rPr lang="ru-RU" sz="1400" dirty="0">
                <a:solidFill>
                  <a:schemeClr val="bg1"/>
                </a:solidFill>
              </a:rPr>
              <a:t>ресурсный </a:t>
            </a:r>
            <a:r>
              <a:rPr lang="ru-RU" sz="1400" dirty="0" smtClean="0">
                <a:solidFill>
                  <a:schemeClr val="bg1"/>
                </a:solidFill>
              </a:rPr>
              <a:t>учебно-методический </a:t>
            </a:r>
            <a:r>
              <a:rPr lang="ru-RU" sz="1400" dirty="0">
                <a:solidFill>
                  <a:schemeClr val="bg1"/>
                </a:solidFill>
              </a:rPr>
              <a:t>центр (РУМЦ) </a:t>
            </a:r>
            <a:r>
              <a:rPr lang="ru-RU" sz="1400" dirty="0" smtClean="0">
                <a:solidFill>
                  <a:schemeClr val="bg1"/>
                </a:solidFill>
              </a:rPr>
              <a:t>	в </a:t>
            </a:r>
            <a:r>
              <a:rPr lang="ru-RU" sz="1400" dirty="0">
                <a:solidFill>
                  <a:schemeClr val="bg1"/>
                </a:solidFill>
              </a:rPr>
              <a:t>37субъектах </a:t>
            </a:r>
            <a:r>
              <a:rPr lang="ru-RU" sz="1400" dirty="0" smtClean="0">
                <a:solidFill>
                  <a:schemeClr val="bg1"/>
                </a:solidFill>
              </a:rPr>
              <a:t>РФ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0074" y="2805953"/>
            <a:ext cx="2151529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96469" y="2875455"/>
            <a:ext cx="18587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</a:rPr>
              <a:t>• </a:t>
            </a:r>
            <a:r>
              <a:rPr lang="ru-RU" sz="1200" u="sng" dirty="0">
                <a:solidFill>
                  <a:schemeClr val="bg1"/>
                </a:solidFill>
              </a:rPr>
              <a:t>в планах </a:t>
            </a:r>
            <a:r>
              <a:rPr lang="ru-RU" sz="1200" dirty="0" smtClean="0">
                <a:solidFill>
                  <a:schemeClr val="bg1"/>
                </a:solidFill>
              </a:rPr>
              <a:t>разработать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ru-RU" sz="1200" dirty="0">
                <a:solidFill>
                  <a:schemeClr val="bg1"/>
                </a:solidFill>
              </a:rPr>
              <a:t>«</a:t>
            </a:r>
            <a:r>
              <a:rPr lang="ru-RU" sz="1200" dirty="0" smtClean="0">
                <a:solidFill>
                  <a:schemeClr val="bg1"/>
                </a:solidFill>
              </a:rPr>
              <a:t>Атлас доступных </a:t>
            </a:r>
            <a:r>
              <a:rPr lang="ru-RU" sz="1200" dirty="0">
                <a:solidFill>
                  <a:schemeClr val="bg1"/>
                </a:solidFill>
              </a:rPr>
              <a:t>профессий» </a:t>
            </a:r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для </a:t>
            </a:r>
            <a:r>
              <a:rPr lang="ru-RU" sz="1200" dirty="0">
                <a:solidFill>
                  <a:schemeClr val="bg1"/>
                </a:solidFill>
              </a:rPr>
              <a:t>лиц </a:t>
            </a:r>
            <a:r>
              <a:rPr lang="ru-RU" sz="1200" dirty="0" smtClean="0">
                <a:solidFill>
                  <a:schemeClr val="bg1"/>
                </a:solidFill>
              </a:rPr>
              <a:t>с инвалидностью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и </a:t>
            </a:r>
            <a:r>
              <a:rPr lang="ru-RU" sz="1200" dirty="0">
                <a:solidFill>
                  <a:schemeClr val="bg1"/>
                </a:solidFill>
              </a:rPr>
              <a:t>ОВЗ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71533" y="4839834"/>
            <a:ext cx="2151529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417928" y="5065059"/>
            <a:ext cx="1858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u="sng" dirty="0">
                <a:solidFill>
                  <a:schemeClr val="bg1"/>
                </a:solidFill>
              </a:rPr>
              <a:t>• </a:t>
            </a:r>
            <a:r>
              <a:rPr lang="ru-RU" sz="1200" u="sng" dirty="0">
                <a:solidFill>
                  <a:schemeClr val="bg1"/>
                </a:solidFill>
              </a:rPr>
              <a:t>в планах </a:t>
            </a:r>
            <a:r>
              <a:rPr lang="ru-RU" sz="1200" dirty="0">
                <a:solidFill>
                  <a:schemeClr val="bg1"/>
                </a:solidFill>
              </a:rPr>
              <a:t>провести </a:t>
            </a:r>
            <a:r>
              <a:rPr lang="ru-RU" sz="1200" dirty="0" err="1">
                <a:solidFill>
                  <a:schemeClr val="bg1"/>
                </a:solidFill>
              </a:rPr>
              <a:t>профориентационные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мероприятия на площадках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детских центров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77301" y="3791663"/>
            <a:ext cx="2151529" cy="1524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623696" y="3953498"/>
            <a:ext cx="1858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u="sng" dirty="0" smtClean="0">
                <a:solidFill>
                  <a:schemeClr val="bg1"/>
                </a:solidFill>
              </a:rPr>
              <a:t>в планах </a:t>
            </a:r>
            <a:r>
              <a:rPr lang="ru-RU" sz="1200" dirty="0" smtClean="0">
                <a:solidFill>
                  <a:schemeClr val="bg1"/>
                </a:solidFill>
              </a:rPr>
              <a:t>сформировать </a:t>
            </a:r>
            <a:r>
              <a:rPr lang="ru-RU" sz="1200" dirty="0">
                <a:solidFill>
                  <a:schemeClr val="bg1"/>
                </a:solidFill>
              </a:rPr>
              <a:t>перечень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наиболее востребованных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профессий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27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456" y="355002"/>
            <a:ext cx="97499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B050"/>
              </a:solidFill>
            </a:endParaRPr>
          </a:p>
          <a:p>
            <a:r>
              <a:rPr lang="ru-RU" sz="3200" b="1" dirty="0" smtClean="0">
                <a:solidFill>
                  <a:srgbClr val="00B050"/>
                </a:solidFill>
              </a:rPr>
              <a:t>СИСТЕМА </a:t>
            </a:r>
            <a:r>
              <a:rPr lang="ru-RU" sz="3200" b="1" dirty="0">
                <a:solidFill>
                  <a:srgbClr val="00B050"/>
                </a:solidFill>
              </a:rPr>
              <a:t>ПОДГОТОВКИ КАДРОВ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15361" y="3745490"/>
            <a:ext cx="49784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РЫНОК </a:t>
            </a:r>
            <a:r>
              <a:rPr lang="ru-RU" sz="3200" b="1" dirty="0" smtClean="0">
                <a:solidFill>
                  <a:srgbClr val="00B050"/>
                </a:solidFill>
              </a:rPr>
              <a:t>ТРУДА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1400" dirty="0" smtClean="0">
                <a:solidFill>
                  <a:schemeClr val="bg1"/>
                </a:solidFill>
              </a:rPr>
              <a:t>Молодежная безработица (</a:t>
            </a:r>
            <a:r>
              <a:rPr lang="ru-RU" sz="1400" b="1" dirty="0">
                <a:solidFill>
                  <a:schemeClr val="bg1"/>
                </a:solidFill>
              </a:rPr>
              <a:t>уровень 33,6%)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1400" dirty="0">
                <a:solidFill>
                  <a:schemeClr val="bg1"/>
                </a:solidFill>
              </a:rPr>
              <a:t>Занятость в неформальном </a:t>
            </a:r>
            <a:r>
              <a:rPr lang="ru-RU" sz="1400" dirty="0" smtClean="0">
                <a:solidFill>
                  <a:schemeClr val="bg1"/>
                </a:solidFill>
              </a:rPr>
              <a:t>секторе </a:t>
            </a:r>
            <a:r>
              <a:rPr lang="ru-RU" sz="1400" b="1" dirty="0" smtClean="0">
                <a:solidFill>
                  <a:schemeClr val="bg1"/>
                </a:solidFill>
              </a:rPr>
              <a:t>(</a:t>
            </a:r>
            <a:r>
              <a:rPr lang="ru-RU" sz="1400" b="1" dirty="0">
                <a:solidFill>
                  <a:schemeClr val="bg1"/>
                </a:solidFill>
              </a:rPr>
              <a:t>14 млн человек)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1400" dirty="0">
                <a:solidFill>
                  <a:schemeClr val="bg1"/>
                </a:solidFill>
              </a:rPr>
              <a:t>Работодатели не удовлетворены </a:t>
            </a:r>
            <a:r>
              <a:rPr lang="ru-RU" sz="1400" dirty="0" smtClean="0">
                <a:solidFill>
                  <a:schemeClr val="bg1"/>
                </a:solidFill>
              </a:rPr>
              <a:t>уровнем подготовки </a:t>
            </a:r>
            <a:r>
              <a:rPr lang="ru-RU" sz="1400" dirty="0">
                <a:solidFill>
                  <a:schemeClr val="bg1"/>
                </a:solidFill>
              </a:rPr>
              <a:t>выпускников СПО </a:t>
            </a:r>
            <a:r>
              <a:rPr lang="ru-RU" sz="1400" b="1" dirty="0">
                <a:solidFill>
                  <a:schemeClr val="bg1"/>
                </a:solidFill>
              </a:rPr>
              <a:t>(50%)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1400" dirty="0">
                <a:solidFill>
                  <a:schemeClr val="bg1"/>
                </a:solidFill>
              </a:rPr>
              <a:t>Работодатели не готовы вкладываться </a:t>
            </a:r>
            <a:r>
              <a:rPr lang="ru-RU" sz="1400" dirty="0" smtClean="0">
                <a:solidFill>
                  <a:schemeClr val="bg1"/>
                </a:solidFill>
              </a:rPr>
              <a:t>в обучение </a:t>
            </a:r>
            <a:r>
              <a:rPr lang="ru-RU" sz="1400" dirty="0">
                <a:solidFill>
                  <a:schemeClr val="bg1"/>
                </a:solidFill>
              </a:rPr>
              <a:t>экспертов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sz="1400" dirty="0">
                <a:solidFill>
                  <a:schemeClr val="bg1"/>
                </a:solidFill>
              </a:rPr>
              <a:t>Потребность в квалифицированных </a:t>
            </a:r>
            <a:r>
              <a:rPr lang="ru-RU" sz="1400" dirty="0" smtClean="0">
                <a:solidFill>
                  <a:schemeClr val="bg1"/>
                </a:solidFill>
              </a:rPr>
              <a:t>рабочих  кадрах </a:t>
            </a:r>
            <a:r>
              <a:rPr lang="ru-RU" sz="1400" dirty="0">
                <a:solidFill>
                  <a:schemeClr val="bg1"/>
                </a:solidFill>
              </a:rPr>
              <a:t>«здесь и сейчас»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55288" y="3918748"/>
            <a:ext cx="2487352" cy="217725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 smtClean="0">
              <a:solidFill>
                <a:schemeClr val="accent2"/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bg1"/>
                </a:solidFill>
              </a:rPr>
              <a:t>Увеличение </a:t>
            </a:r>
            <a:r>
              <a:rPr lang="ru-RU" sz="1400" b="1" dirty="0">
                <a:solidFill>
                  <a:schemeClr val="bg1"/>
                </a:solidFill>
              </a:rPr>
              <a:t>спроса</a:t>
            </a:r>
          </a:p>
          <a:p>
            <a:pPr lvl="0" algn="ctr"/>
            <a:r>
              <a:rPr lang="ru-RU" sz="1400" b="1" dirty="0">
                <a:solidFill>
                  <a:schemeClr val="bg1"/>
                </a:solidFill>
              </a:rPr>
              <a:t>на </a:t>
            </a:r>
            <a:r>
              <a:rPr lang="ru-RU" sz="1400" b="1" dirty="0" smtClean="0">
                <a:solidFill>
                  <a:schemeClr val="bg1"/>
                </a:solidFill>
              </a:rPr>
              <a:t>IT-работников</a:t>
            </a:r>
            <a:endParaRPr lang="ru-RU" sz="1400" b="1" dirty="0">
              <a:solidFill>
                <a:schemeClr val="bg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bg1"/>
                </a:solidFill>
              </a:rPr>
              <a:t>Увеличение доли</a:t>
            </a:r>
          </a:p>
          <a:p>
            <a:pPr algn="ctr"/>
            <a:r>
              <a:rPr lang="ru-RU" sz="1400" b="1" dirty="0" err="1" smtClean="0">
                <a:solidFill>
                  <a:schemeClr val="bg1"/>
                </a:solidFill>
              </a:rPr>
              <a:t>Самозанятых</a:t>
            </a:r>
            <a:endParaRPr lang="ru-RU" sz="1400" b="1" dirty="0" smtClean="0">
              <a:solidFill>
                <a:schemeClr val="bg1"/>
              </a:solidFill>
            </a:endParaRPr>
          </a:p>
          <a:p>
            <a:pPr lvl="0" algn="ctr"/>
            <a:endParaRPr lang="ru-RU" sz="1400" b="1" dirty="0">
              <a:solidFill>
                <a:schemeClr val="accent2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5288" y="1379336"/>
            <a:ext cx="6622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buFont typeface="Courier New" pitchFamily="49" charset="0"/>
              <a:buChar char="o"/>
            </a:pPr>
            <a:r>
              <a:rPr lang="ru-RU" sz="1400" dirty="0">
                <a:solidFill>
                  <a:prstClr val="white"/>
                </a:solidFill>
              </a:rPr>
              <a:t>Подготовка специалистов не коррелирует с запросами бизнеса</a:t>
            </a:r>
          </a:p>
          <a:p>
            <a:pPr marL="171450" lvl="0" indent="-171450">
              <a:buFont typeface="Courier New" pitchFamily="49" charset="0"/>
              <a:buChar char="o"/>
            </a:pPr>
            <a:r>
              <a:rPr lang="ru-RU" sz="1400" dirty="0">
                <a:solidFill>
                  <a:prstClr val="white"/>
                </a:solidFill>
              </a:rPr>
              <a:t>Материально-техническое оснащение колледжей отстает от </a:t>
            </a:r>
            <a:r>
              <a:rPr lang="ru-RU" sz="1400" dirty="0" smtClean="0">
                <a:solidFill>
                  <a:prstClr val="white"/>
                </a:solidFill>
              </a:rPr>
              <a:t>инновационного развития </a:t>
            </a:r>
            <a:r>
              <a:rPr lang="ru-RU" sz="1400" dirty="0">
                <a:solidFill>
                  <a:prstClr val="white"/>
                </a:solidFill>
              </a:rPr>
              <a:t>(</a:t>
            </a:r>
            <a:r>
              <a:rPr lang="ru-RU" sz="1400" b="1" dirty="0">
                <a:solidFill>
                  <a:prstClr val="white"/>
                </a:solidFill>
              </a:rPr>
              <a:t>66% колледжей </a:t>
            </a:r>
            <a:r>
              <a:rPr lang="ru-RU" sz="1400" b="1" dirty="0" smtClean="0">
                <a:solidFill>
                  <a:prstClr val="white"/>
                </a:solidFill>
              </a:rPr>
              <a:t> не </a:t>
            </a:r>
            <a:r>
              <a:rPr lang="ru-RU" sz="1400" b="1" dirty="0">
                <a:solidFill>
                  <a:prstClr val="white"/>
                </a:solidFill>
              </a:rPr>
              <a:t>имеют современного оборудования</a:t>
            </a:r>
            <a:r>
              <a:rPr lang="ru-RU" sz="1400" b="1" dirty="0" smtClean="0">
                <a:solidFill>
                  <a:prstClr val="white"/>
                </a:solidFill>
              </a:rPr>
              <a:t>)</a:t>
            </a:r>
          </a:p>
          <a:p>
            <a:pPr marL="171450" lvl="0" indent="-171450">
              <a:buFont typeface="Courier New" pitchFamily="49" charset="0"/>
              <a:buChar char="o"/>
            </a:pPr>
            <a:r>
              <a:rPr lang="ru-RU" sz="1400" dirty="0">
                <a:solidFill>
                  <a:prstClr val="white"/>
                </a:solidFill>
              </a:rPr>
              <a:t>Избыточные сроки обучения в колледже </a:t>
            </a:r>
            <a:r>
              <a:rPr lang="ru-RU" sz="1400" b="1" dirty="0">
                <a:solidFill>
                  <a:prstClr val="white"/>
                </a:solidFill>
              </a:rPr>
              <a:t>(в среднем, 4 года на базе 9-ти классов</a:t>
            </a:r>
            <a:r>
              <a:rPr lang="ru-RU" sz="1400" b="1" dirty="0" smtClean="0">
                <a:solidFill>
                  <a:prstClr val="white"/>
                </a:solidFill>
              </a:rPr>
              <a:t>)</a:t>
            </a:r>
          </a:p>
          <a:p>
            <a:pPr marL="171450" lvl="0" indent="-171450">
              <a:buFont typeface="Courier New" pitchFamily="49" charset="0"/>
              <a:buChar char="o"/>
            </a:pPr>
            <a:r>
              <a:rPr lang="ru-RU" sz="1400" dirty="0">
                <a:solidFill>
                  <a:prstClr val="white"/>
                </a:solidFill>
              </a:rPr>
              <a:t>Отраслевые бизнес-партнеры не вовлечены в подготовку кадров</a:t>
            </a:r>
          </a:p>
          <a:p>
            <a:pPr marL="171450" lvl="0" indent="-171450">
              <a:buFont typeface="Courier New" pitchFamily="49" charset="0"/>
              <a:buChar char="o"/>
            </a:pPr>
            <a:r>
              <a:rPr lang="ru-RU" sz="1400" dirty="0">
                <a:solidFill>
                  <a:prstClr val="white"/>
                </a:solidFill>
              </a:rPr>
              <a:t>Образовательные программы не учитывают современных </a:t>
            </a:r>
            <a:r>
              <a:rPr lang="ru-RU" sz="1400" dirty="0" smtClean="0">
                <a:solidFill>
                  <a:prstClr val="white"/>
                </a:solidFill>
              </a:rPr>
              <a:t>требований в </a:t>
            </a:r>
            <a:r>
              <a:rPr lang="ru-RU" sz="1400" dirty="0">
                <a:solidFill>
                  <a:prstClr val="white"/>
                </a:solidFill>
              </a:rPr>
              <a:t>динамично меняющемся бизнесе и </a:t>
            </a:r>
            <a:r>
              <a:rPr lang="ru-RU" sz="1400" dirty="0" smtClean="0">
                <a:solidFill>
                  <a:prstClr val="white"/>
                </a:solidFill>
              </a:rPr>
              <a:t>промышленности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955280" y="668136"/>
            <a:ext cx="2286000" cy="188202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b="1" dirty="0" smtClean="0">
              <a:solidFill>
                <a:schemeClr val="accent2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Увеличение </a:t>
            </a:r>
            <a:r>
              <a:rPr lang="ru-RU" sz="1400" b="1" dirty="0">
                <a:solidFill>
                  <a:schemeClr val="bg1"/>
                </a:solidFill>
              </a:rPr>
              <a:t>среднего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возраста работников</a:t>
            </a:r>
          </a:p>
          <a:p>
            <a:pPr lvl="0" algn="ctr"/>
            <a:endParaRPr lang="ru-RU" sz="1400" b="1" dirty="0">
              <a:solidFill>
                <a:schemeClr val="accent2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1" name="Цилиндр 10"/>
          <p:cNvSpPr/>
          <p:nvPr/>
        </p:nvSpPr>
        <p:spPr>
          <a:xfrm>
            <a:off x="8493762" y="3108960"/>
            <a:ext cx="2957482" cy="316029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«</a:t>
            </a:r>
            <a:r>
              <a:rPr lang="ru-RU" b="1" dirty="0">
                <a:solidFill>
                  <a:srgbClr val="00B050"/>
                </a:solidFill>
              </a:rPr>
              <a:t>ПРОФЕССИОНАЛИТЕТ»</a:t>
            </a:r>
          </a:p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900160" y="3248101"/>
            <a:ext cx="212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Разработан </a:t>
            </a:r>
          </a:p>
          <a:p>
            <a:pPr algn="ctr"/>
            <a:r>
              <a:rPr lang="ru-RU" sz="1400" b="1" dirty="0" smtClean="0"/>
              <a:t>новый проект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939803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0375" y="1736338"/>
            <a:ext cx="4224169" cy="2524741"/>
          </a:xfrm>
        </p:spPr>
        <p:txBody>
          <a:bodyPr>
            <a:noAutofit/>
          </a:bodyPr>
          <a:lstStyle/>
          <a:p>
            <a:pPr algn="ctr"/>
            <a:r>
              <a:rPr lang="ru-RU" sz="12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lang="ru-RU" sz="12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3 611 организаций, реализующих программы СПО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3,3 млн. обучающихся </a:t>
            </a:r>
            <a:endParaRPr lang="ru-RU" sz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свыше </a:t>
            </a: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2,2 млн. обучаются за счет бюджетных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средств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более 142 тыс. преподавателей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около 23 тыс.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мастеров ПО</a:t>
            </a:r>
            <a:endParaRPr lang="ru-RU" sz="12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83237" y="493058"/>
            <a:ext cx="8825658" cy="1156448"/>
          </a:xfrm>
        </p:spPr>
        <p:txBody>
          <a:bodyPr/>
          <a:lstStyle/>
          <a:p>
            <a:pPr algn="ctr"/>
            <a:r>
              <a:rPr lang="ru-RU" sz="3200" b="1" dirty="0"/>
              <a:t>ОБЩАЯ ХАРАКТЕРИСТИКА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2000" b="1" dirty="0" smtClean="0"/>
              <a:t>СИСТЕМЫ </a:t>
            </a:r>
            <a:r>
              <a:rPr lang="ru-RU" sz="2000" b="1" dirty="0"/>
              <a:t>СРЕДНЕГО</a:t>
            </a:r>
            <a:br>
              <a:rPr lang="ru-RU" sz="2000" b="1" dirty="0"/>
            </a:br>
            <a:r>
              <a:rPr lang="ru-RU" sz="2000" b="1" dirty="0"/>
              <a:t>ПРОФЕССИОНАЛЬНОГО ОБРАЗОВАНИЯ</a:t>
            </a:r>
            <a:endParaRPr lang="ru-RU" sz="3200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gray">
          <a:xfrm>
            <a:off x="7073152" y="1736338"/>
            <a:ext cx="4224169" cy="225032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Московской области 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158 организаций, реализующих      программы СПО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более 104  тыс. обучающихся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свыше 72 тыс. обучаются за счет бюджетных средств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12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4" descr="https://1ul.ru/upload/file/publication/38294675_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12" y="2091550"/>
            <a:ext cx="2799964" cy="189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65970" y="1736338"/>
            <a:ext cx="32057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000"/>
              </a:spcBef>
              <a:buClr>
                <a:srgbClr val="B31166"/>
              </a:buClr>
              <a:buSzPct val="80000"/>
            </a:pPr>
            <a:r>
              <a:rPr lang="ru-RU" sz="1200" cap="all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 состоянию на текущий год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61829" y="3457866"/>
            <a:ext cx="33139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(</a:t>
            </a:r>
            <a:r>
              <a:rPr lang="ru-RU" sz="1200" dirty="0">
                <a:solidFill>
                  <a:schemeClr val="bg1"/>
                </a:solidFill>
              </a:rPr>
              <a:t>за последние три года) </a:t>
            </a:r>
            <a:r>
              <a:rPr lang="ru-RU" sz="1200" dirty="0" smtClean="0">
                <a:solidFill>
                  <a:schemeClr val="bg1"/>
                </a:solidFill>
              </a:rPr>
              <a:t>порядка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0965" y="4426309"/>
            <a:ext cx="33169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 smtClean="0">
                <a:solidFill>
                  <a:schemeClr val="bg1"/>
                </a:solidFill>
              </a:rPr>
              <a:t>За последние </a:t>
            </a:r>
            <a:r>
              <a:rPr lang="ru-RU" sz="1600" u="sng" dirty="0">
                <a:solidFill>
                  <a:schemeClr val="bg1"/>
                </a:solidFill>
              </a:rPr>
              <a:t>три года </a:t>
            </a:r>
            <a:r>
              <a:rPr lang="ru-RU" sz="1600" dirty="0" smtClean="0">
                <a:solidFill>
                  <a:schemeClr val="bg1"/>
                </a:solidFill>
              </a:rPr>
              <a:t>контингент </a:t>
            </a:r>
            <a:r>
              <a:rPr lang="ru-RU" sz="1600" dirty="0">
                <a:solidFill>
                  <a:schemeClr val="bg1"/>
                </a:solidFill>
              </a:rPr>
              <a:t>обучающихся за </a:t>
            </a:r>
            <a:r>
              <a:rPr lang="ru-RU" sz="1600" dirty="0" smtClean="0">
                <a:solidFill>
                  <a:schemeClr val="bg1"/>
                </a:solidFill>
              </a:rPr>
              <a:t>увеличился </a:t>
            </a:r>
            <a:r>
              <a:rPr lang="ru-RU" sz="1600" dirty="0">
                <a:solidFill>
                  <a:schemeClr val="bg1"/>
                </a:solidFill>
              </a:rPr>
              <a:t>почти на 400 тыс. </a:t>
            </a:r>
            <a:r>
              <a:rPr lang="ru-RU" sz="1600" dirty="0" smtClean="0">
                <a:solidFill>
                  <a:schemeClr val="bg1"/>
                </a:solidFill>
              </a:rPr>
              <a:t>студентов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46294" y="4104197"/>
            <a:ext cx="2638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Наша система призвана обеспечить экономику страны квалифицированными кадрами 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с </a:t>
            </a:r>
            <a:r>
              <a:rPr lang="ru-RU" sz="1400" dirty="0">
                <a:solidFill>
                  <a:schemeClr val="bg1"/>
                </a:solidFill>
              </a:rPr>
              <a:t>соответствующим профессиональным </a:t>
            </a:r>
            <a:r>
              <a:rPr lang="ru-RU" sz="1400" dirty="0" smtClean="0">
                <a:solidFill>
                  <a:schemeClr val="bg1"/>
                </a:solidFill>
              </a:rPr>
              <a:t>образованием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42094" y="4473529"/>
            <a:ext cx="42940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u="sng" dirty="0" smtClean="0">
                <a:solidFill>
                  <a:schemeClr val="bg1"/>
                </a:solidFill>
              </a:rPr>
              <a:t>За последние </a:t>
            </a:r>
            <a:r>
              <a:rPr lang="ru-RU" sz="1600" u="sng" dirty="0">
                <a:solidFill>
                  <a:schemeClr val="bg1"/>
                </a:solidFill>
              </a:rPr>
              <a:t>три года </a:t>
            </a:r>
            <a:endParaRPr lang="ru-RU" sz="1600" u="sng" dirty="0" smtClean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1 000 тыс. - прием обучающихся 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около </a:t>
            </a:r>
            <a:r>
              <a:rPr lang="ru-RU" sz="1600" dirty="0">
                <a:solidFill>
                  <a:schemeClr val="bg1"/>
                </a:solidFill>
              </a:rPr>
              <a:t>700 тыс. </a:t>
            </a:r>
            <a:r>
              <a:rPr lang="ru-RU" sz="1600" dirty="0" smtClean="0">
                <a:solidFill>
                  <a:schemeClr val="bg1"/>
                </a:solidFill>
              </a:rPr>
              <a:t>- выпускников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7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539" y="1357260"/>
            <a:ext cx="11148508" cy="32272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НАПРАВЛЕНИЯ РАЗВИТИЯ </a:t>
            </a:r>
            <a:r>
              <a:rPr lang="ru-RU" sz="2400" b="1" dirty="0" smtClean="0">
                <a:solidFill>
                  <a:srgbClr val="00B050"/>
                </a:solidFill>
              </a:rPr>
              <a:t/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СРЕДНЕГО ПРОФЕССИОНАЛЬНОГО ОБРАЗОВАНИЯ </a:t>
            </a:r>
            <a:br>
              <a:rPr lang="ru-RU" sz="2400" b="1" dirty="0" smtClean="0">
                <a:solidFill>
                  <a:srgbClr val="00B050"/>
                </a:solidFill>
              </a:rPr>
            </a:br>
            <a:r>
              <a:rPr lang="ru-RU" sz="2400" b="1" dirty="0" smtClean="0">
                <a:solidFill>
                  <a:srgbClr val="00B050"/>
                </a:solidFill>
              </a:rPr>
              <a:t>РОССИЙСКОЙ </a:t>
            </a:r>
            <a:r>
              <a:rPr lang="ru-RU" sz="2400" b="1" dirty="0">
                <a:solidFill>
                  <a:srgbClr val="00B050"/>
                </a:solidFill>
              </a:rPr>
              <a:t>ФЕДЕРАЦИИ (СТРАТЕГИЯ РАЗВИТИЯ СПО)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987669920"/>
              </p:ext>
            </p:extLst>
          </p:nvPr>
        </p:nvGraphicFramePr>
        <p:xfrm>
          <a:off x="802641" y="2783841"/>
          <a:ext cx="10617200" cy="329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45673" y="1679988"/>
            <a:ext cx="92548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</a:t>
            </a:r>
            <a:r>
              <a:rPr lang="ru-RU" dirty="0" smtClean="0">
                <a:solidFill>
                  <a:schemeClr val="bg1"/>
                </a:solidFill>
              </a:rPr>
              <a:t>: Обеспечение </a:t>
            </a:r>
            <a:r>
              <a:rPr lang="ru-RU" dirty="0">
                <a:solidFill>
                  <a:schemeClr val="bg1"/>
                </a:solidFill>
              </a:rPr>
              <a:t>экономики страны квалифицированными кадрами,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формирование  кадрового потенциала </a:t>
            </a:r>
            <a:r>
              <a:rPr lang="ru-RU" dirty="0">
                <a:solidFill>
                  <a:schemeClr val="bg1"/>
                </a:solidFill>
              </a:rPr>
              <a:t>для реализации задач роста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        и </a:t>
            </a:r>
            <a:r>
              <a:rPr lang="ru-RU" dirty="0">
                <a:solidFill>
                  <a:schemeClr val="bg1"/>
                </a:solidFill>
              </a:rPr>
              <a:t>повышения конкурентоспособности российской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102496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3174" y="579281"/>
            <a:ext cx="10280399" cy="529083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B050"/>
                </a:solidFill>
              </a:rPr>
              <a:t>СИСТЕМА ОЦЕНКИ УРОВНЯ СИНХРОНИЗАЦИИ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4909" y="1108364"/>
            <a:ext cx="11263746" cy="5027569"/>
          </a:xfrm>
        </p:spPr>
        <p:txBody>
          <a:bodyPr>
            <a:noAutofit/>
          </a:bodyPr>
          <a:lstStyle/>
          <a:p>
            <a:pPr algn="ctr"/>
            <a:r>
              <a:rPr lang="ru-RU" sz="3200" b="1" u="sng" cap="none" dirty="0" smtClean="0">
                <a:solidFill>
                  <a:schemeClr val="bg1"/>
                </a:solidFill>
              </a:rPr>
              <a:t>Сводный </a:t>
            </a:r>
            <a:r>
              <a:rPr lang="ru-RU" sz="3200" b="1" u="sng" cap="none" dirty="0">
                <a:solidFill>
                  <a:schemeClr val="bg1"/>
                </a:solidFill>
              </a:rPr>
              <a:t>показатель синхронизации</a:t>
            </a:r>
          </a:p>
          <a:p>
            <a:pPr algn="ctr"/>
            <a:r>
              <a:rPr lang="ru-RU" sz="3200" b="1" u="sng" cap="none" dirty="0">
                <a:solidFill>
                  <a:schemeClr val="bg1"/>
                </a:solidFill>
              </a:rPr>
              <a:t>состоит из </a:t>
            </a:r>
            <a:r>
              <a:rPr lang="ru-RU" sz="3200" b="1" u="sng" cap="none" dirty="0" smtClean="0">
                <a:solidFill>
                  <a:schemeClr val="bg1"/>
                </a:solidFill>
              </a:rPr>
              <a:t>показателей</a:t>
            </a:r>
          </a:p>
          <a:p>
            <a:pPr algn="ctr"/>
            <a:endParaRPr lang="ru-RU" sz="500" b="1" u="sng" cap="none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u="sng" cap="none" dirty="0" smtClean="0">
                <a:solidFill>
                  <a:schemeClr val="bg1"/>
                </a:solidFill>
              </a:rPr>
              <a:t>охватывающих </a:t>
            </a:r>
            <a:r>
              <a:rPr lang="ru-RU" sz="2000" b="1" u="sng" cap="none" dirty="0">
                <a:solidFill>
                  <a:schemeClr val="bg1"/>
                </a:solidFill>
              </a:rPr>
              <a:t>различные формы </a:t>
            </a:r>
            <a:r>
              <a:rPr lang="ru-RU" sz="2000" b="1" u="sng" cap="none" dirty="0" smtClean="0">
                <a:solidFill>
                  <a:schemeClr val="bg1"/>
                </a:solidFill>
              </a:rPr>
              <a:t>сотрудничества организаций </a:t>
            </a:r>
            <a:r>
              <a:rPr lang="ru-RU" sz="2000" b="1" u="sng" cap="none" dirty="0">
                <a:solidFill>
                  <a:schemeClr val="bg1"/>
                </a:solidFill>
              </a:rPr>
              <a:t>с </a:t>
            </a:r>
            <a:r>
              <a:rPr lang="ru-RU" sz="2000" b="1" u="sng" cap="none" dirty="0" smtClean="0">
                <a:solidFill>
                  <a:schemeClr val="bg1"/>
                </a:solidFill>
              </a:rPr>
              <a:t>предприятиями</a:t>
            </a:r>
            <a:endParaRPr lang="ru-RU" sz="2000" b="1" u="sng" cap="none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400" b="1" cap="none" dirty="0">
                <a:solidFill>
                  <a:schemeClr val="bg1"/>
                </a:solidFill>
              </a:rPr>
              <a:t>• </a:t>
            </a:r>
            <a:r>
              <a:rPr lang="ru-RU" sz="1600" b="1" cap="none" dirty="0">
                <a:solidFill>
                  <a:schemeClr val="bg1"/>
                </a:solidFill>
              </a:rPr>
              <a:t>развитие материально-технической базы </a:t>
            </a:r>
            <a:r>
              <a:rPr lang="ru-RU" sz="1600" b="1" cap="none" dirty="0" smtClean="0">
                <a:solidFill>
                  <a:schemeClr val="bg1"/>
                </a:solidFill>
              </a:rPr>
              <a:t>и кадрового состава</a:t>
            </a:r>
            <a:endParaRPr lang="ru-RU" sz="1600" b="1" cap="none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cap="none" dirty="0">
                <a:solidFill>
                  <a:schemeClr val="bg1"/>
                </a:solidFill>
              </a:rPr>
              <a:t>• трудоустройство </a:t>
            </a:r>
            <a:r>
              <a:rPr lang="ru-RU" sz="1600" b="1" cap="none" dirty="0" smtClean="0">
                <a:solidFill>
                  <a:schemeClr val="bg1"/>
                </a:solidFill>
              </a:rPr>
              <a:t>выпускников</a:t>
            </a:r>
            <a:endParaRPr lang="ru-RU" sz="1600" b="1" cap="none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cap="none" dirty="0">
                <a:solidFill>
                  <a:schemeClr val="bg1"/>
                </a:solidFill>
              </a:rPr>
              <a:t>• участие в федеральных мероприятиях </a:t>
            </a:r>
            <a:r>
              <a:rPr lang="ru-RU" sz="1600" b="1" cap="none" dirty="0" smtClean="0">
                <a:solidFill>
                  <a:schemeClr val="bg1"/>
                </a:solidFill>
              </a:rPr>
              <a:t>по обеспечению </a:t>
            </a:r>
            <a:r>
              <a:rPr lang="ru-RU" sz="1600" b="1" cap="none" dirty="0">
                <a:solidFill>
                  <a:schemeClr val="bg1"/>
                </a:solidFill>
              </a:rPr>
              <a:t>экономики </a:t>
            </a:r>
            <a:r>
              <a:rPr lang="ru-RU" sz="1600" b="1" cap="none" dirty="0" smtClean="0">
                <a:solidFill>
                  <a:schemeClr val="bg1"/>
                </a:solidFill>
              </a:rPr>
              <a:t>кадрами</a:t>
            </a:r>
            <a:endParaRPr lang="ru-RU" sz="1600" b="1" cap="none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b="1" cap="none" dirty="0">
                <a:solidFill>
                  <a:schemeClr val="bg1"/>
                </a:solidFill>
              </a:rPr>
              <a:t>• соответствие устанавливаемых контрольных </a:t>
            </a:r>
            <a:r>
              <a:rPr lang="ru-RU" sz="1600" b="1" cap="none" dirty="0" smtClean="0">
                <a:solidFill>
                  <a:schemeClr val="bg1"/>
                </a:solidFill>
              </a:rPr>
              <a:t>цифр приема </a:t>
            </a:r>
            <a:r>
              <a:rPr lang="ru-RU" sz="1600" b="1" cap="none" dirty="0">
                <a:solidFill>
                  <a:schemeClr val="bg1"/>
                </a:solidFill>
              </a:rPr>
              <a:t>запросам рынка </a:t>
            </a:r>
            <a:r>
              <a:rPr lang="ru-RU" sz="1600" b="1" cap="none" dirty="0" smtClean="0">
                <a:solidFill>
                  <a:schemeClr val="bg1"/>
                </a:solidFill>
              </a:rPr>
              <a:t>труда</a:t>
            </a:r>
          </a:p>
          <a:p>
            <a:pPr algn="ctr"/>
            <a:endParaRPr lang="ru-RU" sz="2000" b="1" u="sng" cap="none" dirty="0" smtClean="0">
              <a:solidFill>
                <a:schemeClr val="bg1"/>
              </a:solidFill>
            </a:endParaRPr>
          </a:p>
          <a:p>
            <a:pPr algn="ctr"/>
            <a:r>
              <a:rPr lang="ru-RU" sz="2000" b="1" u="sng" cap="none" dirty="0" smtClean="0">
                <a:solidFill>
                  <a:schemeClr val="bg1"/>
                </a:solidFill>
              </a:rPr>
              <a:t>охватывающих </a:t>
            </a:r>
            <a:r>
              <a:rPr lang="ru-RU" sz="2000" b="1" u="sng" cap="none" dirty="0">
                <a:solidFill>
                  <a:schemeClr val="bg1"/>
                </a:solidFill>
              </a:rPr>
              <a:t>кадровый </a:t>
            </a:r>
            <a:r>
              <a:rPr lang="ru-RU" sz="2000" b="1" u="sng" cap="none" dirty="0" smtClean="0">
                <a:solidFill>
                  <a:schemeClr val="bg1"/>
                </a:solidFill>
              </a:rPr>
              <a:t>потенциал образовательных организаций</a:t>
            </a:r>
            <a:endParaRPr lang="ru-RU" sz="2000" b="1" u="sng" cap="none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cap="none" dirty="0">
                <a:solidFill>
                  <a:schemeClr val="bg1"/>
                </a:solidFill>
              </a:rPr>
              <a:t>• </a:t>
            </a:r>
            <a:r>
              <a:rPr lang="ru-RU" sz="1600" b="1" cap="none" dirty="0">
                <a:solidFill>
                  <a:schemeClr val="bg1"/>
                </a:solidFill>
              </a:rPr>
              <a:t>участие представителей </a:t>
            </a:r>
            <a:r>
              <a:rPr lang="ru-RU" sz="1600" b="1" cap="none" dirty="0" smtClean="0">
                <a:solidFill>
                  <a:schemeClr val="bg1"/>
                </a:solidFill>
              </a:rPr>
              <a:t>предприятий в </a:t>
            </a:r>
            <a:r>
              <a:rPr lang="ru-RU" sz="1600" b="1" cap="none" dirty="0">
                <a:solidFill>
                  <a:schemeClr val="bg1"/>
                </a:solidFill>
              </a:rPr>
              <a:t>проведении государственной </a:t>
            </a:r>
            <a:r>
              <a:rPr lang="ru-RU" sz="1600" b="1" cap="none" dirty="0" smtClean="0">
                <a:solidFill>
                  <a:schemeClr val="bg1"/>
                </a:solidFill>
              </a:rPr>
              <a:t>итоговой аттестации</a:t>
            </a:r>
            <a:endParaRPr lang="ru-RU" sz="1600" b="1" cap="none" dirty="0">
              <a:solidFill>
                <a:schemeClr val="bg1"/>
              </a:solidFill>
            </a:endParaRPr>
          </a:p>
          <a:p>
            <a:pPr algn="ctr"/>
            <a:endParaRPr lang="ru-RU" sz="3200" b="1" u="sng" cap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8680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3174" y="579281"/>
            <a:ext cx="10280399" cy="529083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ФОРМИРОВАНИЕ </a:t>
            </a:r>
            <a:r>
              <a:rPr lang="ru-RU" sz="2800" b="1" dirty="0">
                <a:solidFill>
                  <a:srgbClr val="00B050"/>
                </a:solidFill>
              </a:rPr>
              <a:t>КОНТРОЛЬНЫХ ЦИФР ПРИЕМА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8764" y="1814945"/>
            <a:ext cx="5569527" cy="4724400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СУБЪЕКТЫ утверждают общий </a:t>
            </a:r>
            <a:r>
              <a:rPr lang="ru-RU" sz="1600" b="1" cap="none" dirty="0" smtClean="0">
                <a:solidFill>
                  <a:schemeClr val="bg1"/>
                </a:solidFill>
              </a:rPr>
              <a:t>КЦП с </a:t>
            </a:r>
            <a:r>
              <a:rPr lang="ru-RU" sz="1600" b="1" cap="none" dirty="0">
                <a:solidFill>
                  <a:schemeClr val="bg1"/>
                </a:solidFill>
              </a:rPr>
              <a:t>учетом потребности отраслей </a:t>
            </a:r>
            <a:r>
              <a:rPr lang="ru-RU" sz="1600" b="1" cap="none" dirty="0" smtClean="0">
                <a:solidFill>
                  <a:schemeClr val="bg1"/>
                </a:solidFill>
              </a:rPr>
              <a:t>экономики субъекта </a:t>
            </a:r>
            <a:r>
              <a:rPr lang="ru-RU" sz="1600" b="1" cap="none" dirty="0">
                <a:solidFill>
                  <a:schemeClr val="bg1"/>
                </a:solidFill>
              </a:rPr>
              <a:t>РФ, и крупнейших </a:t>
            </a:r>
            <a:r>
              <a:rPr lang="ru-RU" sz="1600" b="1" cap="none" dirty="0" smtClean="0">
                <a:solidFill>
                  <a:schemeClr val="bg1"/>
                </a:solidFill>
              </a:rPr>
              <a:t>работодателей в </a:t>
            </a:r>
            <a:r>
              <a:rPr lang="ru-RU" sz="1600" b="1" cap="none" dirty="0">
                <a:solidFill>
                  <a:schemeClr val="bg1"/>
                </a:solidFill>
              </a:rPr>
              <a:t>профессиональных кадрах на </a:t>
            </a:r>
            <a:r>
              <a:rPr lang="ru-RU" sz="1600" b="1" cap="none" dirty="0" smtClean="0">
                <a:solidFill>
                  <a:schemeClr val="bg1"/>
                </a:solidFill>
              </a:rPr>
              <a:t>среднесрочную и </a:t>
            </a:r>
            <a:r>
              <a:rPr lang="ru-RU" sz="1600" b="1" cap="none" dirty="0">
                <a:solidFill>
                  <a:schemeClr val="bg1"/>
                </a:solidFill>
              </a:rPr>
              <a:t>долгосрочную </a:t>
            </a:r>
            <a:r>
              <a:rPr lang="ru-RU" sz="1600" b="1" cap="none" dirty="0" smtClean="0">
                <a:solidFill>
                  <a:schemeClr val="bg1"/>
                </a:solidFill>
              </a:rPr>
              <a:t>перспективу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cap="none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cap="none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cap="none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cap="none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cap="none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СУБЪЕКТЫ проводят конкурс по </a:t>
            </a:r>
            <a:r>
              <a:rPr lang="ru-RU" sz="1600" b="1" cap="none" dirty="0" smtClean="0">
                <a:solidFill>
                  <a:schemeClr val="bg1"/>
                </a:solidFill>
              </a:rPr>
              <a:t>распределению КЦП </a:t>
            </a:r>
            <a:r>
              <a:rPr lang="ru-RU" sz="1600" b="1" cap="none" dirty="0">
                <a:solidFill>
                  <a:schemeClr val="bg1"/>
                </a:solidFill>
              </a:rPr>
              <a:t>за счет региональных </a:t>
            </a:r>
            <a:r>
              <a:rPr lang="ru-RU" sz="1600" b="1" cap="none" dirty="0" smtClean="0">
                <a:solidFill>
                  <a:schemeClr val="bg1"/>
                </a:solidFill>
              </a:rPr>
              <a:t>бюджетов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 smtClean="0">
                <a:solidFill>
                  <a:schemeClr val="bg1"/>
                </a:solidFill>
              </a:rPr>
              <a:t>СУБЪЕКТЫ </a:t>
            </a:r>
            <a:r>
              <a:rPr lang="ru-RU" sz="1600" b="1" cap="none" dirty="0">
                <a:solidFill>
                  <a:schemeClr val="bg1"/>
                </a:solidFill>
              </a:rPr>
              <a:t>устанавливают КЦП за </a:t>
            </a:r>
            <a:r>
              <a:rPr lang="ru-RU" sz="1600" b="1" cap="none" dirty="0" smtClean="0">
                <a:solidFill>
                  <a:schemeClr val="bg1"/>
                </a:solidFill>
              </a:rPr>
              <a:t>счет регионального </a:t>
            </a:r>
            <a:r>
              <a:rPr lang="ru-RU" sz="1600" b="1" cap="none" dirty="0">
                <a:solidFill>
                  <a:schemeClr val="bg1"/>
                </a:solidFill>
              </a:rPr>
              <a:t>бюджета </a:t>
            </a:r>
            <a:r>
              <a:rPr lang="ru-RU" sz="1600" b="1" cap="none" dirty="0" smtClean="0">
                <a:solidFill>
                  <a:schemeClr val="bg1"/>
                </a:solidFill>
              </a:rPr>
              <a:t>образовательным организациям</a:t>
            </a:r>
            <a:endParaRPr lang="ru-RU" sz="1600" b="1" cap="none" dirty="0">
              <a:solidFill>
                <a:schemeClr val="bg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gray">
          <a:xfrm>
            <a:off x="6276109" y="1108364"/>
            <a:ext cx="5430982" cy="502756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200" b="1" u="sng" cap="none" dirty="0">
              <a:solidFill>
                <a:schemeClr val="bg1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gray">
          <a:xfrm>
            <a:off x="6137564" y="1814945"/>
            <a:ext cx="5569527" cy="4320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СУБЪЕКТЫ согласовывают КЦП с </a:t>
            </a:r>
            <a:r>
              <a:rPr lang="ru-RU" sz="1600" b="1" cap="none" dirty="0" smtClean="0">
                <a:solidFill>
                  <a:schemeClr val="bg1"/>
                </a:solidFill>
              </a:rPr>
              <a:t>отраслевыми работодателями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СУБЪЕКТЫ НАПРАВЛЯЮТ предложения по </a:t>
            </a:r>
            <a:r>
              <a:rPr lang="ru-RU" sz="1600" b="1" cap="none" dirty="0" smtClean="0">
                <a:solidFill>
                  <a:schemeClr val="bg1"/>
                </a:solidFill>
              </a:rPr>
              <a:t>КЦП в </a:t>
            </a:r>
            <a:r>
              <a:rPr lang="ru-RU" sz="1600" b="1" cap="none" dirty="0" err="1">
                <a:solidFill>
                  <a:schemeClr val="bg1"/>
                </a:solidFill>
              </a:rPr>
              <a:t>Минпросвещения</a:t>
            </a:r>
            <a:r>
              <a:rPr lang="ru-RU" sz="1600" b="1" cap="none" dirty="0">
                <a:solidFill>
                  <a:schemeClr val="bg1"/>
                </a:solidFill>
              </a:rPr>
              <a:t> России</a:t>
            </a:r>
            <a:endParaRPr lang="ru-RU" sz="1600" b="1" cap="none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ЭКСПЕРТНАЯ ГРУППА (</a:t>
            </a:r>
            <a:r>
              <a:rPr lang="ru-RU" sz="1600" b="1" cap="none" dirty="0" err="1">
                <a:solidFill>
                  <a:schemeClr val="bg1"/>
                </a:solidFill>
              </a:rPr>
              <a:t>Минпросвещения</a:t>
            </a:r>
            <a:r>
              <a:rPr lang="ru-RU" sz="1600" b="1" cap="none" dirty="0">
                <a:solidFill>
                  <a:schemeClr val="bg1"/>
                </a:solidFill>
              </a:rPr>
              <a:t> России</a:t>
            </a:r>
            <a:r>
              <a:rPr lang="ru-RU" sz="1600" b="1" cap="none" dirty="0" smtClean="0">
                <a:solidFill>
                  <a:schemeClr val="bg1"/>
                </a:solidFill>
              </a:rPr>
              <a:t>, Минэкономразвития </a:t>
            </a:r>
            <a:r>
              <a:rPr lang="ru-RU" sz="1600" b="1" cap="none" dirty="0">
                <a:solidFill>
                  <a:schemeClr val="bg1"/>
                </a:solidFill>
              </a:rPr>
              <a:t>России и Минтруд России</a:t>
            </a:r>
            <a:r>
              <a:rPr lang="ru-RU" sz="1600" b="1" cap="none" dirty="0" smtClean="0">
                <a:solidFill>
                  <a:schemeClr val="bg1"/>
                </a:solidFill>
              </a:rPr>
              <a:t>) проводит </a:t>
            </a:r>
            <a:r>
              <a:rPr lang="ru-RU" sz="1600" b="1" cap="none" dirty="0">
                <a:solidFill>
                  <a:schemeClr val="bg1"/>
                </a:solidFill>
              </a:rPr>
              <a:t>экспертный анализ </a:t>
            </a:r>
            <a:r>
              <a:rPr lang="ru-RU" sz="1600" b="1" cap="none" dirty="0" smtClean="0">
                <a:solidFill>
                  <a:schemeClr val="bg1"/>
                </a:solidFill>
              </a:rPr>
              <a:t>представленных данных </a:t>
            </a:r>
            <a:r>
              <a:rPr lang="ru-RU" sz="1600" b="1" cap="none" dirty="0">
                <a:solidFill>
                  <a:schemeClr val="bg1"/>
                </a:solidFill>
              </a:rPr>
              <a:t>и принимает решение о </a:t>
            </a:r>
            <a:r>
              <a:rPr lang="ru-RU" sz="1600" b="1" cap="none" dirty="0" smtClean="0">
                <a:solidFill>
                  <a:schemeClr val="bg1"/>
                </a:solidFill>
              </a:rPr>
              <a:t>согласовании КЦП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МИНПРОСВЕЩЕНИЯ РОССИИ </a:t>
            </a:r>
            <a:r>
              <a:rPr lang="ru-RU" sz="1600" b="1" cap="none" dirty="0" smtClean="0">
                <a:solidFill>
                  <a:schemeClr val="bg1"/>
                </a:solidFill>
              </a:rPr>
              <a:t>направляет согласованные </a:t>
            </a:r>
            <a:r>
              <a:rPr lang="ru-RU" sz="1600" b="1" cap="none" dirty="0">
                <a:solidFill>
                  <a:schemeClr val="bg1"/>
                </a:solidFill>
              </a:rPr>
              <a:t>КЦП в </a:t>
            </a:r>
            <a:r>
              <a:rPr lang="ru-RU" sz="1600" b="1" cap="none" dirty="0" smtClean="0">
                <a:solidFill>
                  <a:schemeClr val="bg1"/>
                </a:solidFill>
              </a:rPr>
              <a:t>СУБЪЕКТЫ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СУБЪЕКТЫ проводят конкурс по </a:t>
            </a:r>
            <a:r>
              <a:rPr lang="ru-RU" sz="1600" b="1" cap="none" dirty="0" smtClean="0">
                <a:solidFill>
                  <a:schemeClr val="bg1"/>
                </a:solidFill>
              </a:rPr>
              <a:t>распределению КЦП </a:t>
            </a:r>
            <a:r>
              <a:rPr lang="ru-RU" sz="1600" b="1" cap="none" dirty="0">
                <a:solidFill>
                  <a:schemeClr val="bg1"/>
                </a:solidFill>
              </a:rPr>
              <a:t>за счет регионального </a:t>
            </a:r>
            <a:r>
              <a:rPr lang="ru-RU" sz="1600" b="1" cap="none" dirty="0" smtClean="0">
                <a:solidFill>
                  <a:schemeClr val="bg1"/>
                </a:solidFill>
              </a:rPr>
              <a:t>бюджета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cap="none" dirty="0">
                <a:solidFill>
                  <a:schemeClr val="bg1"/>
                </a:solidFill>
              </a:rPr>
              <a:t>СУБЪЕКТЫ устанавливают КЦП за счет регионального бюджета образовательным организациям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b="1" cap="none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255" y="1274618"/>
            <a:ext cx="4835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Действующий подход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04709" y="1268115"/>
            <a:ext cx="4835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Новый подход</a:t>
            </a: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55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3174" y="579281"/>
            <a:ext cx="10280399" cy="986281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1. Постоянное </a:t>
            </a:r>
            <a:r>
              <a:rPr lang="ru-RU" sz="2800" b="1" dirty="0">
                <a:solidFill>
                  <a:srgbClr val="00B050"/>
                </a:solidFill>
              </a:rPr>
              <a:t>обновление содержания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и технологий </a:t>
            </a:r>
            <a:r>
              <a:rPr lang="ru-RU" sz="2800" b="1" dirty="0" smtClean="0">
                <a:solidFill>
                  <a:srgbClr val="00B050"/>
                </a:solidFill>
              </a:rPr>
              <a:t>профессионального образования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7731" y="1565562"/>
            <a:ext cx="10951284" cy="4570371"/>
          </a:xfrm>
        </p:spPr>
        <p:txBody>
          <a:bodyPr>
            <a:noAutofit/>
          </a:bodyPr>
          <a:lstStyle/>
          <a:p>
            <a:pPr algn="ctr"/>
            <a:r>
              <a:rPr lang="ru-RU" sz="3200" b="1" u="sng" cap="none" dirty="0" smtClean="0">
                <a:solidFill>
                  <a:schemeClr val="bg1"/>
                </a:solidFill>
              </a:rPr>
              <a:t>в </a:t>
            </a:r>
            <a:r>
              <a:rPr lang="ru-RU" sz="3200" b="1" u="sng" cap="none" dirty="0">
                <a:solidFill>
                  <a:schemeClr val="bg1"/>
                </a:solidFill>
              </a:rPr>
              <a:t>2020-2021 гг</a:t>
            </a:r>
            <a:r>
              <a:rPr lang="ru-RU" sz="3200" b="1" u="sng" cap="none" dirty="0" smtClean="0">
                <a:solidFill>
                  <a:schemeClr val="bg1"/>
                </a:solidFill>
              </a:rPr>
              <a:t>.</a:t>
            </a:r>
            <a:endParaRPr lang="ru-RU" sz="3200" b="1" u="sng" cap="none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000" b="1" cap="none" dirty="0" smtClean="0">
                <a:solidFill>
                  <a:schemeClr val="bg1"/>
                </a:solidFill>
              </a:rPr>
              <a:t>утверждены </a:t>
            </a:r>
            <a:r>
              <a:rPr lang="ru-RU" sz="2000" b="1" cap="none" dirty="0" smtClean="0">
                <a:solidFill>
                  <a:schemeClr val="bg1"/>
                </a:solidFill>
              </a:rPr>
              <a:t>122 актуализированных </a:t>
            </a:r>
            <a:r>
              <a:rPr lang="ru-RU" sz="2000" b="1" cap="none" dirty="0" smtClean="0">
                <a:solidFill>
                  <a:schemeClr val="bg1"/>
                </a:solidFill>
              </a:rPr>
              <a:t>ФГОС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000" b="1" cap="none" dirty="0">
                <a:solidFill>
                  <a:schemeClr val="bg1"/>
                </a:solidFill>
              </a:rPr>
              <a:t>утверждены </a:t>
            </a:r>
            <a:r>
              <a:rPr lang="ru-RU" sz="2000" b="1" cap="none" dirty="0" smtClean="0">
                <a:solidFill>
                  <a:schemeClr val="bg1"/>
                </a:solidFill>
              </a:rPr>
              <a:t>16 </a:t>
            </a:r>
            <a:r>
              <a:rPr lang="ru-RU" sz="2000" b="1" cap="none" dirty="0">
                <a:solidFill>
                  <a:schemeClr val="bg1"/>
                </a:solidFill>
              </a:rPr>
              <a:t>новых </a:t>
            </a:r>
            <a:r>
              <a:rPr lang="ru-RU" sz="2000" b="1" cap="none" dirty="0" smtClean="0">
                <a:solidFill>
                  <a:schemeClr val="bg1"/>
                </a:solidFill>
              </a:rPr>
              <a:t>профессий </a:t>
            </a:r>
            <a:r>
              <a:rPr lang="ru-RU" sz="2000" b="1" cap="none" dirty="0" smtClean="0">
                <a:solidFill>
                  <a:schemeClr val="bg1"/>
                </a:solidFill>
              </a:rPr>
              <a:t>и </a:t>
            </a:r>
            <a:r>
              <a:rPr lang="ru-RU" sz="2000" b="1" cap="none" dirty="0" smtClean="0">
                <a:solidFill>
                  <a:schemeClr val="bg1"/>
                </a:solidFill>
              </a:rPr>
              <a:t>специальностей</a:t>
            </a:r>
            <a:endParaRPr lang="ru-RU" sz="2000" b="1" cap="none" dirty="0">
              <a:solidFill>
                <a:schemeClr val="bg1"/>
              </a:solidFill>
            </a:endParaRPr>
          </a:p>
          <a:p>
            <a:pPr algn="ctr"/>
            <a:r>
              <a:rPr lang="ru-RU" sz="3200" b="1" u="sng" cap="none" dirty="0" smtClean="0">
                <a:solidFill>
                  <a:schemeClr val="bg1"/>
                </a:solidFill>
              </a:rPr>
              <a:t>с </a:t>
            </a:r>
            <a:r>
              <a:rPr lang="ru-RU" sz="3200" b="1" u="sng" cap="none" dirty="0">
                <a:solidFill>
                  <a:schemeClr val="bg1"/>
                </a:solidFill>
              </a:rPr>
              <a:t>1 января 2021 </a:t>
            </a:r>
            <a:r>
              <a:rPr lang="ru-RU" sz="3200" b="1" u="sng" cap="none" dirty="0" smtClean="0">
                <a:solidFill>
                  <a:schemeClr val="bg1"/>
                </a:solidFill>
              </a:rPr>
              <a:t>года</a:t>
            </a:r>
            <a:endParaRPr lang="ru-RU" sz="3200" b="1" u="sng" cap="none" dirty="0" smtClean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cap="none" dirty="0">
                <a:solidFill>
                  <a:schemeClr val="bg1"/>
                </a:solidFill>
              </a:rPr>
              <a:t>прекращен прием по 30 </a:t>
            </a:r>
            <a:r>
              <a:rPr lang="ru-RU" sz="2000" b="1" cap="none" dirty="0" smtClean="0">
                <a:solidFill>
                  <a:schemeClr val="bg1"/>
                </a:solidFill>
              </a:rPr>
              <a:t>профессиям и </a:t>
            </a:r>
            <a:r>
              <a:rPr lang="ru-RU" sz="2000" b="1" cap="none" dirty="0">
                <a:solidFill>
                  <a:schemeClr val="bg1"/>
                </a:solidFill>
              </a:rPr>
              <a:t>специальностям, </a:t>
            </a:r>
            <a:r>
              <a:rPr lang="ru-RU" sz="2000" b="1" cap="none" dirty="0" smtClean="0">
                <a:solidFill>
                  <a:schemeClr val="bg1"/>
                </a:solidFill>
              </a:rPr>
              <a:t>дублирующим другие профессии </a:t>
            </a:r>
            <a:r>
              <a:rPr lang="ru-RU" sz="2000" b="1" cap="none" dirty="0">
                <a:solidFill>
                  <a:schemeClr val="bg1"/>
                </a:solidFill>
              </a:rPr>
              <a:t>и специальности, в </a:t>
            </a:r>
            <a:r>
              <a:rPr lang="ru-RU" sz="2000" b="1" cap="none" dirty="0" smtClean="0">
                <a:solidFill>
                  <a:schemeClr val="bg1"/>
                </a:solidFill>
              </a:rPr>
              <a:t>первую очередь </a:t>
            </a:r>
            <a:r>
              <a:rPr lang="ru-RU" sz="2000" b="1" cap="none" dirty="0">
                <a:solidFill>
                  <a:schemeClr val="bg1"/>
                </a:solidFill>
              </a:rPr>
              <a:t>по перечню </a:t>
            </a:r>
            <a:r>
              <a:rPr lang="ru-RU" sz="2000" b="1" cap="none" dirty="0" smtClean="0">
                <a:solidFill>
                  <a:schemeClr val="bg1"/>
                </a:solidFill>
              </a:rPr>
              <a:t>ТОП-50</a:t>
            </a:r>
          </a:p>
          <a:p>
            <a:pPr algn="ctr"/>
            <a:r>
              <a:rPr lang="ru-RU" sz="3200" b="1" u="sng" cap="none" dirty="0" smtClean="0">
                <a:solidFill>
                  <a:schemeClr val="bg1"/>
                </a:solidFill>
              </a:rPr>
              <a:t>с </a:t>
            </a:r>
            <a:r>
              <a:rPr lang="ru-RU" sz="3200" b="1" u="sng" cap="none" dirty="0">
                <a:solidFill>
                  <a:schemeClr val="bg1"/>
                </a:solidFill>
              </a:rPr>
              <a:t>1 марта 2022 </a:t>
            </a:r>
            <a:r>
              <a:rPr lang="ru-RU" sz="3200" b="1" u="sng" cap="none" dirty="0" smtClean="0">
                <a:solidFill>
                  <a:schemeClr val="bg1"/>
                </a:solidFill>
              </a:rPr>
              <a:t>года</a:t>
            </a:r>
            <a:endParaRPr lang="ru-RU" sz="3200" b="1" u="sng" cap="none" dirty="0">
              <a:solidFill>
                <a:schemeClr val="bg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cap="none" dirty="0" smtClean="0">
                <a:solidFill>
                  <a:schemeClr val="bg1"/>
                </a:solidFill>
              </a:rPr>
              <a:t>прекращен </a:t>
            </a:r>
            <a:r>
              <a:rPr lang="ru-RU" sz="2000" b="1" cap="none" dirty="0">
                <a:solidFill>
                  <a:schemeClr val="bg1"/>
                </a:solidFill>
              </a:rPr>
              <a:t>прием </a:t>
            </a:r>
            <a:r>
              <a:rPr lang="ru-RU" sz="2000" b="1" cap="none" dirty="0" smtClean="0">
                <a:solidFill>
                  <a:schemeClr val="bg1"/>
                </a:solidFill>
              </a:rPr>
              <a:t>по 45 </a:t>
            </a:r>
            <a:r>
              <a:rPr lang="ru-RU" sz="2000" b="1" cap="none" dirty="0">
                <a:solidFill>
                  <a:schemeClr val="bg1"/>
                </a:solidFill>
              </a:rPr>
              <a:t>профессиям и специальностям</a:t>
            </a:r>
            <a:r>
              <a:rPr lang="ru-RU" sz="2000" b="1" cap="none" dirty="0" smtClean="0">
                <a:solidFill>
                  <a:schemeClr val="bg1"/>
                </a:solidFill>
              </a:rPr>
              <a:t>, утратившим </a:t>
            </a:r>
            <a:r>
              <a:rPr lang="ru-RU" sz="2000" b="1" cap="none" dirty="0">
                <a:solidFill>
                  <a:schemeClr val="bg1"/>
                </a:solidFill>
              </a:rPr>
              <a:t>актуальность</a:t>
            </a:r>
            <a:endParaRPr lang="ru-RU" sz="2000" b="1" cap="none" dirty="0" smtClean="0">
              <a:solidFill>
                <a:schemeClr val="bg1"/>
              </a:solidFill>
            </a:endParaRPr>
          </a:p>
          <a:p>
            <a:r>
              <a:rPr lang="ru-RU" sz="2400" b="1" cap="none" dirty="0" smtClean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95712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327" y="583687"/>
            <a:ext cx="10931237" cy="986281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1. Постоянное </a:t>
            </a:r>
            <a:r>
              <a:rPr lang="ru-RU" sz="2800" b="1" dirty="0">
                <a:solidFill>
                  <a:srgbClr val="00B050"/>
                </a:solidFill>
              </a:rPr>
              <a:t>обновление </a:t>
            </a:r>
            <a:r>
              <a:rPr lang="ru-RU" sz="2800" b="1" dirty="0" smtClean="0">
                <a:solidFill>
                  <a:srgbClr val="00B050"/>
                </a:solidFill>
              </a:rPr>
              <a:t>содержания и технологий профессионального образования </a:t>
            </a:r>
            <a:r>
              <a:rPr lang="ru-RU" sz="2800" b="1" dirty="0">
                <a:solidFill>
                  <a:srgbClr val="00B050"/>
                </a:solidFill>
              </a:rPr>
              <a:t>и обучения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gray">
          <a:xfrm>
            <a:off x="6219550" y="2133601"/>
            <a:ext cx="5376704" cy="42794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cap="none" dirty="0" smtClean="0">
              <a:solidFill>
                <a:srgbClr val="00B05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91086"/>
              </p:ext>
            </p:extLst>
          </p:nvPr>
        </p:nvGraphicFramePr>
        <p:xfrm>
          <a:off x="762000" y="1794084"/>
          <a:ext cx="10721788" cy="4032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5027">
                  <a:extLst>
                    <a:ext uri="{9D8B030D-6E8A-4147-A177-3AD203B41FA5}">
                      <a16:colId xmlns="" xmlns:a16="http://schemas.microsoft.com/office/drawing/2014/main" val="2509991795"/>
                    </a:ext>
                  </a:extLst>
                </a:gridCol>
                <a:gridCol w="5666761">
                  <a:extLst>
                    <a:ext uri="{9D8B030D-6E8A-4147-A177-3AD203B41FA5}">
                      <a16:colId xmlns="" xmlns:a16="http://schemas.microsoft.com/office/drawing/2014/main" val="2495745071"/>
                    </a:ext>
                  </a:extLst>
                </a:gridCol>
              </a:tblGrid>
              <a:tr h="57136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Есть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Будет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9947639"/>
                  </a:ext>
                </a:extLst>
              </a:tr>
              <a:tr h="70580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09.02.07 Информационные системы и 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программирование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09.02.07 Информационные системы и </a:t>
                      </a:r>
                    </a:p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программирование</a:t>
                      </a:r>
                      <a:endParaRPr lang="ru-RU" i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49060077"/>
                  </a:ext>
                </a:extLst>
              </a:tr>
              <a:tr h="777692">
                <a:tc>
                  <a:txBody>
                    <a:bodyPr/>
                    <a:lstStyle/>
                    <a:p>
                      <a:r>
                        <a:rPr lang="ru-RU" i="0" dirty="0" smtClean="0"/>
                        <a:t>19.02.07 Технология молока и молочных </a:t>
                      </a:r>
                    </a:p>
                    <a:p>
                      <a:r>
                        <a:rPr lang="ru-RU" i="0" dirty="0" smtClean="0"/>
                        <a:t>               продуктов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19.02.12 Технология продуктов питания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животного происхождения</a:t>
                      </a:r>
                      <a:endParaRPr lang="ru-RU" i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44704562"/>
                  </a:ext>
                </a:extLst>
              </a:tr>
              <a:tr h="403316">
                <a:tc>
                  <a:txBody>
                    <a:bodyPr/>
                    <a:lstStyle/>
                    <a:p>
                      <a:r>
                        <a:rPr lang="ru-RU" i="0" dirty="0" smtClean="0"/>
                        <a:t>36.02.01 Ветеринария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36.02.01 Ветеринария</a:t>
                      </a:r>
                      <a:endParaRPr lang="ru-RU" i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63640143"/>
                  </a:ext>
                </a:extLst>
              </a:tr>
              <a:tr h="403316">
                <a:tc>
                  <a:txBody>
                    <a:bodyPr/>
                    <a:lstStyle/>
                    <a:p>
                      <a:r>
                        <a:rPr lang="ru-RU" i="0" dirty="0" smtClean="0"/>
                        <a:t>36.02.02 Зоотехния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i="1" dirty="0" smtClean="0"/>
                        <a:t>36.02.02 Зоотехния</a:t>
                      </a:r>
                      <a:endParaRPr lang="ru-RU" i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60581315"/>
                  </a:ext>
                </a:extLst>
              </a:tr>
              <a:tr h="705803">
                <a:tc>
                  <a:txBody>
                    <a:bodyPr/>
                    <a:lstStyle/>
                    <a:p>
                      <a:r>
                        <a:rPr lang="ru-RU" i="0" dirty="0" smtClean="0"/>
                        <a:t>43.02.12 Технология эстетических услуг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43.02.17 Технологии индустрии красоты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(Специалист индустрии красоты)</a:t>
                      </a:r>
                      <a:endParaRPr lang="ru-RU" i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12332428"/>
                  </a:ext>
                </a:extLst>
              </a:tr>
              <a:tr h="465680">
                <a:tc>
                  <a:txBody>
                    <a:bodyPr/>
                    <a:lstStyle/>
                    <a:p>
                      <a:r>
                        <a:rPr lang="ru-RU" i="0" dirty="0" smtClean="0"/>
                        <a:t>43.02.14 Гостиничное дело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43.02.11 Гостиничный сервис (Менеджер)</a:t>
                      </a:r>
                      <a:endParaRPr lang="ru-RU" i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873444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56802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4909" y="690117"/>
            <a:ext cx="11144107" cy="986281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</a:rPr>
              <a:t>1. Постоянное </a:t>
            </a:r>
            <a:r>
              <a:rPr lang="ru-RU" sz="2800" b="1" dirty="0">
                <a:solidFill>
                  <a:srgbClr val="00B050"/>
                </a:solidFill>
              </a:rPr>
              <a:t>обновление </a:t>
            </a:r>
            <a:r>
              <a:rPr lang="ru-RU" sz="2800" b="1" dirty="0" smtClean="0">
                <a:solidFill>
                  <a:srgbClr val="00B050"/>
                </a:solidFill>
              </a:rPr>
              <a:t>содержания и </a:t>
            </a:r>
            <a:r>
              <a:rPr lang="ru-RU" sz="2800" b="1" dirty="0">
                <a:solidFill>
                  <a:srgbClr val="00B050"/>
                </a:solidFill>
              </a:rPr>
              <a:t>технологий </a:t>
            </a:r>
            <a:r>
              <a:rPr lang="ru-RU" sz="2800" b="1" dirty="0" smtClean="0">
                <a:solidFill>
                  <a:srgbClr val="00B050"/>
                </a:solidFill>
              </a:rPr>
              <a:t>профессионального образования </a:t>
            </a:r>
            <a:r>
              <a:rPr lang="ru-RU" sz="2800" b="1" dirty="0">
                <a:solidFill>
                  <a:srgbClr val="00B050"/>
                </a:solidFill>
              </a:rPr>
              <a:t>и обучения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7732" y="1981200"/>
            <a:ext cx="10951284" cy="4473388"/>
          </a:xfrm>
        </p:spPr>
        <p:txBody>
          <a:bodyPr>
            <a:noAutofit/>
          </a:bodyPr>
          <a:lstStyle/>
          <a:p>
            <a:pPr algn="ctr"/>
            <a:r>
              <a:rPr lang="ru-RU" sz="3200" b="1" u="sng" cap="none" dirty="0">
                <a:solidFill>
                  <a:schemeClr val="bg1"/>
                </a:solidFill>
              </a:rPr>
              <a:t>Новый макет </a:t>
            </a:r>
            <a:r>
              <a:rPr lang="ru-RU" sz="3200" b="1" u="sng" cap="none" dirty="0" smtClean="0">
                <a:solidFill>
                  <a:schemeClr val="bg1"/>
                </a:solidFill>
              </a:rPr>
              <a:t>ФГОС предусматривает</a:t>
            </a:r>
            <a:endParaRPr lang="ru-RU" sz="3200" b="1" u="sng" cap="none" dirty="0">
              <a:solidFill>
                <a:schemeClr val="bg1"/>
              </a:solidFill>
            </a:endParaRPr>
          </a:p>
          <a:p>
            <a:r>
              <a:rPr lang="ru-RU" sz="3200" b="1" cap="none" dirty="0">
                <a:solidFill>
                  <a:schemeClr val="bg1"/>
                </a:solidFill>
              </a:rPr>
              <a:t>• широкую </a:t>
            </a:r>
            <a:r>
              <a:rPr lang="ru-RU" sz="3200" b="1" cap="none" dirty="0" smtClean="0">
                <a:solidFill>
                  <a:schemeClr val="bg1"/>
                </a:solidFill>
              </a:rPr>
              <a:t>квалификацию</a:t>
            </a:r>
            <a:endParaRPr lang="ru-RU" sz="3200" b="1" cap="none" dirty="0">
              <a:solidFill>
                <a:schemeClr val="bg1"/>
              </a:solidFill>
            </a:endParaRPr>
          </a:p>
          <a:p>
            <a:r>
              <a:rPr lang="ru-RU" sz="3200" b="1" cap="none" dirty="0">
                <a:solidFill>
                  <a:schemeClr val="bg1"/>
                </a:solidFill>
              </a:rPr>
              <a:t>• изменение </a:t>
            </a:r>
            <a:r>
              <a:rPr lang="ru-RU" sz="3200" b="1" cap="none" dirty="0" smtClean="0">
                <a:solidFill>
                  <a:schemeClr val="bg1"/>
                </a:solidFill>
              </a:rPr>
              <a:t>структуры программы</a:t>
            </a:r>
            <a:endParaRPr lang="ru-RU" sz="3200" b="1" cap="none" dirty="0">
              <a:solidFill>
                <a:schemeClr val="bg1"/>
              </a:solidFill>
            </a:endParaRPr>
          </a:p>
          <a:p>
            <a:r>
              <a:rPr lang="ru-RU" sz="3200" b="1" cap="none" dirty="0">
                <a:solidFill>
                  <a:schemeClr val="bg1"/>
                </a:solidFill>
              </a:rPr>
              <a:t>• сжатие сроков </a:t>
            </a:r>
            <a:r>
              <a:rPr lang="ru-RU" sz="3200" b="1" cap="none" dirty="0" smtClean="0">
                <a:solidFill>
                  <a:schemeClr val="bg1"/>
                </a:solidFill>
              </a:rPr>
              <a:t>обучения</a:t>
            </a:r>
            <a:endParaRPr lang="ru-RU" sz="3200" b="1" cap="none" dirty="0">
              <a:solidFill>
                <a:schemeClr val="bg1"/>
              </a:solidFill>
            </a:endParaRPr>
          </a:p>
          <a:p>
            <a:r>
              <a:rPr lang="ru-RU" sz="3200" b="1" cap="none" dirty="0">
                <a:solidFill>
                  <a:schemeClr val="bg1"/>
                </a:solidFill>
              </a:rPr>
              <a:t>• дополнительный </a:t>
            </a:r>
            <a:r>
              <a:rPr lang="ru-RU" sz="3200" b="1" cap="none" dirty="0" smtClean="0">
                <a:solidFill>
                  <a:schemeClr val="bg1"/>
                </a:solidFill>
              </a:rPr>
              <a:t>цифровой блок</a:t>
            </a:r>
            <a:endParaRPr lang="ru-RU" sz="3200" b="1" cap="none" dirty="0">
              <a:solidFill>
                <a:schemeClr val="bg1"/>
              </a:solidFill>
            </a:endParaRPr>
          </a:p>
          <a:p>
            <a:r>
              <a:rPr lang="ru-RU" sz="3200" b="1" cap="none" dirty="0">
                <a:solidFill>
                  <a:schemeClr val="bg1"/>
                </a:solidFill>
              </a:rPr>
              <a:t>• освоение </a:t>
            </a:r>
            <a:r>
              <a:rPr lang="ru-RU" sz="3200" b="1" cap="none" dirty="0" smtClean="0">
                <a:solidFill>
                  <a:schemeClr val="bg1"/>
                </a:solidFill>
              </a:rPr>
              <a:t>основ бережливого производства</a:t>
            </a:r>
          </a:p>
        </p:txBody>
      </p:sp>
    </p:spTree>
    <p:extLst>
      <p:ext uri="{BB962C8B-B14F-4D97-AF65-F5344CB8AC3E}">
        <p14:creationId xmlns:p14="http://schemas.microsoft.com/office/powerpoint/2010/main" val="9291773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 bwMode="gray">
          <a:xfrm>
            <a:off x="6219550" y="2133601"/>
            <a:ext cx="5376704" cy="42794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800" b="1" cap="none" dirty="0" smtClean="0">
              <a:solidFill>
                <a:srgbClr val="00B05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95232" y="977147"/>
            <a:ext cx="4119008" cy="1562854"/>
          </a:xfrm>
        </p:spPr>
        <p:txBody>
          <a:bodyPr>
            <a:normAutofit fontScale="92500" lnSpcReduction="20000"/>
          </a:bodyPr>
          <a:lstStyle/>
          <a:p>
            <a:r>
              <a:rPr lang="ru-RU" sz="1200" b="1" u="sng" dirty="0" smtClean="0">
                <a:solidFill>
                  <a:schemeClr val="bg1"/>
                </a:solidFill>
              </a:rPr>
              <a:t>МЕТОДИКИ </a:t>
            </a:r>
            <a:r>
              <a:rPr lang="ru-RU" sz="1200" b="1" u="sng" dirty="0">
                <a:solidFill>
                  <a:schemeClr val="bg1"/>
                </a:solidFill>
              </a:rPr>
              <a:t>ПРЕПОДАВАНИЯ УЧЕБНЫХ </a:t>
            </a:r>
            <a:r>
              <a:rPr lang="ru-RU" sz="1200" b="1" u="sng" dirty="0" smtClean="0">
                <a:solidFill>
                  <a:schemeClr val="bg1"/>
                </a:solidFill>
              </a:rPr>
              <a:t>ПРЕДМЕТОВ </a:t>
            </a:r>
            <a:endParaRPr lang="ru-RU" sz="1200" b="1" u="sng" dirty="0">
              <a:solidFill>
                <a:schemeClr val="bg1"/>
              </a:solidFill>
            </a:endParaRPr>
          </a:p>
          <a:p>
            <a:r>
              <a:rPr lang="ru-RU" sz="1200" b="1" dirty="0" smtClean="0">
                <a:solidFill>
                  <a:schemeClr val="bg1"/>
                </a:solidFill>
              </a:rPr>
              <a:t>1. Русский язык               5</a:t>
            </a:r>
            <a:r>
              <a:rPr lang="ru-RU" sz="1200" b="1" dirty="0">
                <a:solidFill>
                  <a:schemeClr val="bg1"/>
                </a:solidFill>
              </a:rPr>
              <a:t>. ОБЖ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2. Литература                     6</a:t>
            </a:r>
            <a:r>
              <a:rPr lang="ru-RU" sz="1200" b="1" dirty="0">
                <a:solidFill>
                  <a:schemeClr val="bg1"/>
                </a:solidFill>
              </a:rPr>
              <a:t>. Иностранный язык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3. Математика                   7</a:t>
            </a:r>
            <a:r>
              <a:rPr lang="ru-RU" sz="1200" b="1" dirty="0">
                <a:solidFill>
                  <a:schemeClr val="bg1"/>
                </a:solidFill>
              </a:rPr>
              <a:t>. Физическая культура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4. История                           8</a:t>
            </a:r>
            <a:r>
              <a:rPr lang="ru-RU" sz="1200" b="1" dirty="0">
                <a:solidFill>
                  <a:schemeClr val="bg1"/>
                </a:solidFill>
              </a:rPr>
              <a:t>. Астрономия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                   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4240" y="607814"/>
            <a:ext cx="916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МОДИФИКАЦИЯ ОБЩЕОБРАЗОВАТЕЛЬНОЙ ПОДГОТОВКИ НА БАЗЕ СПО</a:t>
            </a: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 bwMode="gray">
          <a:xfrm>
            <a:off x="6219550" y="977147"/>
            <a:ext cx="5374286" cy="14409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u="sng" dirty="0" smtClean="0">
                <a:solidFill>
                  <a:schemeClr val="bg1"/>
                </a:solidFill>
              </a:rPr>
              <a:t>ВКЛЮЧАЮТ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>
              <a:lnSpc>
                <a:spcPts val="800"/>
              </a:lnSpc>
            </a:pPr>
            <a:r>
              <a:rPr lang="ru-RU" sz="1100" b="1" dirty="0" smtClean="0">
                <a:solidFill>
                  <a:schemeClr val="bg1"/>
                </a:solidFill>
              </a:rPr>
              <a:t>1. Интенсивную подготовку</a:t>
            </a:r>
          </a:p>
          <a:p>
            <a:pPr>
              <a:lnSpc>
                <a:spcPts val="800"/>
              </a:lnSpc>
            </a:pPr>
            <a:r>
              <a:rPr lang="ru-RU" sz="1100" b="1" dirty="0" smtClean="0">
                <a:solidFill>
                  <a:schemeClr val="bg1"/>
                </a:solidFill>
              </a:rPr>
              <a:t>2. </a:t>
            </a:r>
            <a:r>
              <a:rPr lang="ru-RU" sz="1100" b="1" dirty="0">
                <a:solidFill>
                  <a:schemeClr val="bg1"/>
                </a:solidFill>
              </a:rPr>
              <a:t>Профильную направленность Практическую подготовку 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>
              <a:lnSpc>
                <a:spcPts val="800"/>
              </a:lnSpc>
            </a:pPr>
            <a:r>
              <a:rPr lang="ru-RU" sz="1100" b="1" dirty="0" smtClean="0">
                <a:solidFill>
                  <a:schemeClr val="bg1"/>
                </a:solidFill>
              </a:rPr>
              <a:t>3. Передовые </a:t>
            </a:r>
            <a:r>
              <a:rPr lang="ru-RU" sz="1100" b="1" dirty="0">
                <a:solidFill>
                  <a:schemeClr val="bg1"/>
                </a:solidFill>
              </a:rPr>
              <a:t>технологии преподавания 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>
              <a:lnSpc>
                <a:spcPts val="800"/>
              </a:lnSpc>
            </a:pPr>
            <a:r>
              <a:rPr lang="ru-RU" sz="1100" b="1" dirty="0" smtClean="0">
                <a:solidFill>
                  <a:schemeClr val="bg1"/>
                </a:solidFill>
              </a:rPr>
              <a:t>4. Принципы </a:t>
            </a:r>
            <a:r>
              <a:rPr lang="ru-RU" sz="1100" b="1" dirty="0">
                <a:solidFill>
                  <a:schemeClr val="bg1"/>
                </a:solidFill>
              </a:rPr>
              <a:t>отбора содержания 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>
              <a:lnSpc>
                <a:spcPts val="800"/>
              </a:lnSpc>
            </a:pPr>
            <a:r>
              <a:rPr lang="ru-RU" sz="1100" b="1" dirty="0" smtClean="0">
                <a:solidFill>
                  <a:schemeClr val="bg1"/>
                </a:solidFill>
              </a:rPr>
              <a:t>5. Интеграцию </a:t>
            </a:r>
            <a:r>
              <a:rPr lang="ru-RU" sz="1100" b="1" dirty="0">
                <a:solidFill>
                  <a:schemeClr val="bg1"/>
                </a:solidFill>
              </a:rPr>
              <a:t>с блоком профессиональной подготовки</a:t>
            </a:r>
            <a:endParaRPr lang="ru-RU" sz="1100" b="1" dirty="0" smtClean="0">
              <a:solidFill>
                <a:schemeClr val="bg1"/>
              </a:solidFill>
            </a:endParaRP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 bwMode="gray">
          <a:xfrm>
            <a:off x="646032" y="2610648"/>
            <a:ext cx="4220608" cy="156285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u="sng" dirty="0">
                <a:solidFill>
                  <a:schemeClr val="bg1"/>
                </a:solidFill>
              </a:rPr>
              <a:t>КАЧЕСТВЕННО НОВЫЕ РАБОЧИЕ ПРОГРАММЫ ПО</a:t>
            </a:r>
          </a:p>
          <a:p>
            <a:r>
              <a:rPr lang="ru-RU" sz="1200" b="1" u="sng" dirty="0">
                <a:solidFill>
                  <a:schemeClr val="bg1"/>
                </a:solidFill>
              </a:rPr>
              <a:t>УЧЕБНЫМ ПРЕДМЕТАМ</a:t>
            </a:r>
          </a:p>
          <a:p>
            <a:r>
              <a:rPr lang="ru-RU" sz="1200" b="1" dirty="0">
                <a:solidFill>
                  <a:schemeClr val="bg1"/>
                </a:solidFill>
              </a:rPr>
              <a:t>240 программ </a:t>
            </a:r>
            <a:endParaRPr lang="ru-RU" sz="1200" b="1" dirty="0" smtClean="0">
              <a:solidFill>
                <a:schemeClr val="bg1"/>
              </a:solidFill>
            </a:endParaRPr>
          </a:p>
          <a:p>
            <a:r>
              <a:rPr lang="ru-RU" sz="1200" b="1" dirty="0" smtClean="0">
                <a:solidFill>
                  <a:schemeClr val="bg1"/>
                </a:solidFill>
              </a:rPr>
              <a:t>по </a:t>
            </a:r>
            <a:r>
              <a:rPr lang="ru-RU" sz="1200" b="1" dirty="0">
                <a:solidFill>
                  <a:schemeClr val="bg1"/>
                </a:solidFill>
              </a:rPr>
              <a:t>4 профилям </a:t>
            </a:r>
            <a:endParaRPr lang="ru-RU" sz="1200" b="1" dirty="0" smtClean="0">
              <a:solidFill>
                <a:schemeClr val="bg1"/>
              </a:solidFill>
            </a:endParaRPr>
          </a:p>
          <a:p>
            <a:r>
              <a:rPr lang="ru-RU" sz="1200" b="1" dirty="0" smtClean="0">
                <a:solidFill>
                  <a:schemeClr val="bg1"/>
                </a:solidFill>
              </a:rPr>
              <a:t>6 </a:t>
            </a:r>
            <a:r>
              <a:rPr lang="ru-RU" sz="1200" b="1" dirty="0">
                <a:solidFill>
                  <a:schemeClr val="bg1"/>
                </a:solidFill>
              </a:rPr>
              <a:t>укрупненным </a:t>
            </a:r>
            <a:r>
              <a:rPr lang="ru-RU" sz="1200" b="1" dirty="0" smtClean="0">
                <a:solidFill>
                  <a:schemeClr val="bg1"/>
                </a:solidFill>
              </a:rPr>
              <a:t>группам профессий </a:t>
            </a:r>
            <a:r>
              <a:rPr lang="ru-RU" sz="1200" b="1" dirty="0">
                <a:solidFill>
                  <a:schemeClr val="bg1"/>
                </a:solidFill>
              </a:rPr>
              <a:t>и специальностей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                   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0" name="Подзаголовок 5"/>
          <p:cNvSpPr txBox="1">
            <a:spLocks/>
          </p:cNvSpPr>
          <p:nvPr/>
        </p:nvSpPr>
        <p:spPr bwMode="gray">
          <a:xfrm>
            <a:off x="6219550" y="2611122"/>
            <a:ext cx="5303166" cy="22961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600"/>
              </a:lnSpc>
            </a:pPr>
            <a:r>
              <a:rPr lang="ru-RU" sz="1100" b="1" u="sng" dirty="0">
                <a:solidFill>
                  <a:schemeClr val="bg1"/>
                </a:solidFill>
              </a:rPr>
              <a:t>ПРЕПОДАВАТЕЛЬ ПОЛУЧАЕТ: </a:t>
            </a:r>
            <a:endParaRPr lang="ru-RU" sz="1100" b="1" u="sng" dirty="0" smtClean="0">
              <a:solidFill>
                <a:schemeClr val="bg1"/>
              </a:solidFill>
            </a:endParaRPr>
          </a:p>
          <a:p>
            <a:pPr marL="171450" indent="-171450">
              <a:lnSpc>
                <a:spcPts val="600"/>
              </a:lnSpc>
              <a:buFontTx/>
              <a:buChar char="-"/>
            </a:pPr>
            <a:r>
              <a:rPr lang="ru-RU" sz="1100" b="1" dirty="0" smtClean="0">
                <a:solidFill>
                  <a:schemeClr val="bg1"/>
                </a:solidFill>
              </a:rPr>
              <a:t>- Учебно-методический </a:t>
            </a:r>
            <a:r>
              <a:rPr lang="ru-RU" sz="1100" b="1" dirty="0">
                <a:solidFill>
                  <a:schemeClr val="bg1"/>
                </a:solidFill>
              </a:rPr>
              <a:t>комплекс</a:t>
            </a:r>
            <a:r>
              <a:rPr lang="ru-RU" sz="1100" b="1" dirty="0" smtClean="0">
                <a:solidFill>
                  <a:schemeClr val="bg1"/>
                </a:solidFill>
              </a:rPr>
              <a:t>:</a:t>
            </a:r>
          </a:p>
          <a:p>
            <a:pPr marL="171450" indent="-171450">
              <a:lnSpc>
                <a:spcPts val="600"/>
              </a:lnSpc>
              <a:buFontTx/>
              <a:buChar char="-"/>
            </a:pPr>
            <a:r>
              <a:rPr lang="ru-RU" sz="1100" b="1" dirty="0" smtClean="0">
                <a:solidFill>
                  <a:schemeClr val="bg1"/>
                </a:solidFill>
              </a:rPr>
              <a:t>- </a:t>
            </a:r>
            <a:r>
              <a:rPr lang="ru-RU" sz="1100" b="1" dirty="0">
                <a:solidFill>
                  <a:schemeClr val="bg1"/>
                </a:solidFill>
              </a:rPr>
              <a:t>учебные </a:t>
            </a:r>
            <a:r>
              <a:rPr lang="ru-RU" sz="1100" b="1" dirty="0" smtClean="0">
                <a:solidFill>
                  <a:schemeClr val="bg1"/>
                </a:solidFill>
              </a:rPr>
              <a:t>планы</a:t>
            </a:r>
          </a:p>
          <a:p>
            <a:pPr marL="171450" indent="-171450">
              <a:lnSpc>
                <a:spcPts val="800"/>
              </a:lnSpc>
              <a:buFontTx/>
              <a:buChar char="-"/>
            </a:pPr>
            <a:r>
              <a:rPr lang="ru-RU" sz="1100" b="1" dirty="0" smtClean="0">
                <a:solidFill>
                  <a:schemeClr val="bg1"/>
                </a:solidFill>
              </a:rPr>
              <a:t>- </a:t>
            </a:r>
            <a:r>
              <a:rPr lang="ru-RU" sz="1100" b="1" dirty="0">
                <a:solidFill>
                  <a:schemeClr val="bg1"/>
                </a:solidFill>
              </a:rPr>
              <a:t>поурочное </a:t>
            </a:r>
            <a:r>
              <a:rPr lang="ru-RU" sz="1100" b="1" dirty="0" smtClean="0">
                <a:solidFill>
                  <a:schemeClr val="bg1"/>
                </a:solidFill>
              </a:rPr>
              <a:t>планирование</a:t>
            </a:r>
          </a:p>
          <a:p>
            <a:pPr marL="171450" indent="-171450">
              <a:lnSpc>
                <a:spcPts val="800"/>
              </a:lnSpc>
              <a:buFontTx/>
              <a:buChar char="-"/>
            </a:pPr>
            <a:r>
              <a:rPr lang="ru-RU" sz="1100" b="1" dirty="0" smtClean="0">
                <a:solidFill>
                  <a:schemeClr val="bg1"/>
                </a:solidFill>
              </a:rPr>
              <a:t>- </a:t>
            </a:r>
            <a:r>
              <a:rPr lang="ru-RU" sz="1100" b="1" dirty="0">
                <a:solidFill>
                  <a:schemeClr val="bg1"/>
                </a:solidFill>
              </a:rPr>
              <a:t>задания для практических и самостоятельных работ с 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marL="171450" indent="-171450">
              <a:lnSpc>
                <a:spcPts val="800"/>
              </a:lnSpc>
              <a:buFontTx/>
              <a:buChar char="-"/>
            </a:pPr>
            <a:r>
              <a:rPr lang="ru-RU" sz="1100" b="1" dirty="0">
                <a:solidFill>
                  <a:schemeClr val="bg1"/>
                </a:solidFill>
              </a:rPr>
              <a:t> </a:t>
            </a:r>
            <a:r>
              <a:rPr lang="ru-RU" sz="1100" b="1" dirty="0" smtClean="0">
                <a:solidFill>
                  <a:schemeClr val="bg1"/>
                </a:solidFill>
              </a:rPr>
              <a:t> учетом получаемой профессии/специальности;</a:t>
            </a:r>
          </a:p>
          <a:p>
            <a:pPr marL="171450" indent="-171450">
              <a:lnSpc>
                <a:spcPts val="1100"/>
              </a:lnSpc>
              <a:buFontTx/>
              <a:buChar char="-"/>
            </a:pPr>
            <a:r>
              <a:rPr lang="ru-RU" sz="1100" b="1" dirty="0" smtClean="0">
                <a:solidFill>
                  <a:schemeClr val="bg1"/>
                </a:solidFill>
              </a:rPr>
              <a:t>- </a:t>
            </a:r>
            <a:r>
              <a:rPr lang="ru-RU" sz="1100" b="1" dirty="0">
                <a:solidFill>
                  <a:schemeClr val="bg1"/>
                </a:solidFill>
              </a:rPr>
              <a:t>фонды оценочных средств для текущего, промежуточного, </a:t>
            </a:r>
            <a:r>
              <a:rPr lang="ru-RU" sz="1100" b="1" dirty="0" smtClean="0">
                <a:solidFill>
                  <a:schemeClr val="bg1"/>
                </a:solidFill>
              </a:rPr>
              <a:t>   </a:t>
            </a:r>
          </a:p>
          <a:p>
            <a:pPr marL="171450" indent="-171450">
              <a:lnSpc>
                <a:spcPts val="1100"/>
              </a:lnSpc>
              <a:buFontTx/>
              <a:buChar char="-"/>
            </a:pPr>
            <a:r>
              <a:rPr lang="ru-RU" sz="1100" b="1" dirty="0">
                <a:solidFill>
                  <a:schemeClr val="bg1"/>
                </a:solidFill>
              </a:rPr>
              <a:t> </a:t>
            </a:r>
            <a:r>
              <a:rPr lang="ru-RU" sz="1100" b="1" dirty="0" smtClean="0">
                <a:solidFill>
                  <a:schemeClr val="bg1"/>
                </a:solidFill>
              </a:rPr>
              <a:t>  итогового контроля</a:t>
            </a:r>
          </a:p>
          <a:p>
            <a:pPr marL="171450" indent="-171450">
              <a:lnSpc>
                <a:spcPts val="600"/>
              </a:lnSpc>
              <a:buFontTx/>
              <a:buChar char="-"/>
            </a:pPr>
            <a:r>
              <a:rPr lang="ru-RU" sz="1100" b="1" dirty="0" smtClean="0">
                <a:solidFill>
                  <a:schemeClr val="bg1"/>
                </a:solidFill>
              </a:rPr>
              <a:t>- </a:t>
            </a:r>
            <a:r>
              <a:rPr lang="ru-RU" sz="1100" b="1" dirty="0">
                <a:solidFill>
                  <a:schemeClr val="bg1"/>
                </a:solidFill>
              </a:rPr>
              <a:t>методические рекомендации по организации </a:t>
            </a:r>
            <a:endParaRPr lang="ru-RU" sz="1100" b="1" dirty="0" smtClean="0">
              <a:solidFill>
                <a:schemeClr val="bg1"/>
              </a:solidFill>
            </a:endParaRPr>
          </a:p>
          <a:p>
            <a:pPr marL="171450" indent="-171450">
              <a:lnSpc>
                <a:spcPts val="600"/>
              </a:lnSpc>
              <a:buFontTx/>
              <a:buChar char="-"/>
            </a:pPr>
            <a:r>
              <a:rPr lang="ru-RU" sz="1100" b="1" dirty="0">
                <a:solidFill>
                  <a:schemeClr val="bg1"/>
                </a:solidFill>
              </a:rPr>
              <a:t> </a:t>
            </a:r>
            <a:r>
              <a:rPr lang="ru-RU" sz="1100" b="1" dirty="0" smtClean="0">
                <a:solidFill>
                  <a:schemeClr val="bg1"/>
                </a:solidFill>
              </a:rPr>
              <a:t>  образовательного </a:t>
            </a:r>
            <a:r>
              <a:rPr lang="ru-RU" sz="1100" b="1" dirty="0">
                <a:solidFill>
                  <a:schemeClr val="bg1"/>
                </a:solidFill>
              </a:rPr>
              <a:t>процесса</a:t>
            </a:r>
            <a:endParaRPr lang="ru-RU" sz="1100" b="1" dirty="0" smtClean="0">
              <a:solidFill>
                <a:schemeClr val="bg1"/>
              </a:solidFill>
            </a:endParaRPr>
          </a:p>
        </p:txBody>
      </p:sp>
      <p:sp>
        <p:nvSpPr>
          <p:cNvPr id="11" name="Подзаголовок 5"/>
          <p:cNvSpPr txBox="1">
            <a:spLocks/>
          </p:cNvSpPr>
          <p:nvPr/>
        </p:nvSpPr>
        <p:spPr bwMode="gray">
          <a:xfrm>
            <a:off x="646032" y="5039359"/>
            <a:ext cx="4119008" cy="11988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u="sng" dirty="0">
                <a:solidFill>
                  <a:schemeClr val="bg1"/>
                </a:solidFill>
              </a:rPr>
              <a:t>ПОВЫШЕНИЕ КВАЛИФИКАЦИИ</a:t>
            </a:r>
          </a:p>
          <a:p>
            <a:r>
              <a:rPr lang="ru-RU" sz="1200" b="1" u="sng" dirty="0">
                <a:solidFill>
                  <a:schemeClr val="bg1"/>
                </a:solidFill>
              </a:rPr>
              <a:t>37000 ПРЕПОДАВАТЕЛЕЙ</a:t>
            </a:r>
            <a:r>
              <a:rPr lang="ru-RU" sz="1200" b="1" dirty="0" smtClean="0">
                <a:solidFill>
                  <a:schemeClr val="bg1"/>
                </a:solidFill>
              </a:rPr>
              <a:t>                   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2" name="Подзаголовок 5"/>
          <p:cNvSpPr txBox="1">
            <a:spLocks/>
          </p:cNvSpPr>
          <p:nvPr/>
        </p:nvSpPr>
        <p:spPr bwMode="gray">
          <a:xfrm>
            <a:off x="6386432" y="5039359"/>
            <a:ext cx="5209822" cy="119888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1200" b="1" u="sng" dirty="0">
                <a:solidFill>
                  <a:schemeClr val="bg1"/>
                </a:solidFill>
              </a:rPr>
              <a:t>У ПРЕПОДАВАТЕЛЕЙ БУДУТ СФОРМИРОВАНЫ </a:t>
            </a:r>
            <a:endParaRPr lang="ru-RU" sz="1200" b="1" u="sng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chemeClr val="bg1"/>
                </a:solidFill>
              </a:rPr>
              <a:t>компетенции </a:t>
            </a:r>
            <a:r>
              <a:rPr lang="ru-RU" sz="1200" b="1" dirty="0">
                <a:solidFill>
                  <a:schemeClr val="bg1"/>
                </a:solidFill>
              </a:rPr>
              <a:t>по реализации общеобразовательных дисциплин с учетом технологий интенсивного обучения и профильной направленности профессии/специальности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4866640" y="1546106"/>
            <a:ext cx="1046480" cy="4046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4866640" y="2987461"/>
            <a:ext cx="1046480" cy="4046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963160" y="5110901"/>
            <a:ext cx="1046480" cy="4046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3625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4305</TotalTime>
  <Words>1080</Words>
  <Application>Microsoft Office PowerPoint</Application>
  <PresentationFormat>Произвольный</PresentationFormat>
  <Paragraphs>237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Совет директоров</vt:lpstr>
      <vt:lpstr>Презентация PowerPoint</vt:lpstr>
      <vt:lpstr>ОБЩАЯ ХАРАКТЕРИСТИКА  СИСТЕМЫ СРЕДНЕГО ПРОФЕССИОНАЛЬНОГО ОБРАЗОВАНИЯ</vt:lpstr>
      <vt:lpstr>НАПРАВЛЕНИЯ РАЗВИТИЯ  СРЕДНЕГО ПРОФЕССИОНАЛЬНОГО ОБРАЗОВАНИЯ  РОССИЙСКОЙ ФЕДЕРАЦИИ (СТРАТЕГИЯ РАЗВИТИЯ СПО)</vt:lpstr>
      <vt:lpstr>СИСТЕМА ОЦЕНКИ УРОВНЯ СИНХРОНИЗАЦИИ</vt:lpstr>
      <vt:lpstr>ФОРМИРОВАНИЕ КОНТРОЛЬНЫХ ЦИФР ПРИЕМА</vt:lpstr>
      <vt:lpstr>1. Постоянное обновление содержания и технологий профессионального образования</vt:lpstr>
      <vt:lpstr>1. Постоянное обновление содержания и технологий профессионального образования и обучения</vt:lpstr>
      <vt:lpstr>1. Постоянное обновление содержания и технологий профессионального образования и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работе приемной комиссии</dc:title>
  <dc:creator>Елена</dc:creator>
  <cp:lastModifiedBy>005</cp:lastModifiedBy>
  <cp:revision>88</cp:revision>
  <dcterms:created xsi:type="dcterms:W3CDTF">2018-07-26T19:05:59Z</dcterms:created>
  <dcterms:modified xsi:type="dcterms:W3CDTF">2022-04-21T12:04:27Z</dcterms:modified>
</cp:coreProperties>
</file>