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8" r:id="rId2"/>
    <p:sldId id="259" r:id="rId3"/>
    <p:sldId id="264" r:id="rId4"/>
    <p:sldId id="265" r:id="rId5"/>
    <p:sldId id="266" r:id="rId6"/>
    <p:sldId id="260" r:id="rId7"/>
    <p:sldId id="272" r:id="rId8"/>
    <p:sldId id="262" r:id="rId9"/>
    <p:sldId id="273" r:id="rId10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2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Свод приема поданных заявлений/Конкурс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1">
                  <c:v>1.24</c:v>
                </c:pt>
                <c:pt idx="2">
                  <c:v>1.42</c:v>
                </c:pt>
                <c:pt idx="3">
                  <c:v>1.1200000000000001</c:v>
                </c:pt>
                <c:pt idx="4">
                  <c:v>1.5</c:v>
                </c:pt>
                <c:pt idx="5">
                  <c:v>1.28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75-47CF-A9CD-48B192A80AA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1">
                  <c:v>1.92</c:v>
                </c:pt>
                <c:pt idx="2">
                  <c:v>3.64</c:v>
                </c:pt>
                <c:pt idx="3">
                  <c:v>2.04</c:v>
                </c:pt>
                <c:pt idx="4">
                  <c:v>1.64</c:v>
                </c:pt>
                <c:pt idx="5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C75-47CF-A9CD-48B192A80AA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3.28</c:v>
                </c:pt>
                <c:pt idx="1">
                  <c:v>1.68</c:v>
                </c:pt>
                <c:pt idx="2">
                  <c:v>4.84</c:v>
                </c:pt>
                <c:pt idx="3">
                  <c:v>2</c:v>
                </c:pt>
                <c:pt idx="4">
                  <c:v>1.92</c:v>
                </c:pt>
                <c:pt idx="5">
                  <c:v>3.08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5C4-4198-836F-A04E16E8AA1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Лист1!$A$2:$A$7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4.2</c:v>
                </c:pt>
                <c:pt idx="1">
                  <c:v>2.12</c:v>
                </c:pt>
                <c:pt idx="2">
                  <c:v>3.52</c:v>
                </c:pt>
                <c:pt idx="3">
                  <c:v>2.48</c:v>
                </c:pt>
                <c:pt idx="4">
                  <c:v>2.4</c:v>
                </c:pt>
                <c:pt idx="5">
                  <c:v>3.52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B7-44B0-AF79-08A93CC8BE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522368"/>
        <c:axId val="99534720"/>
      </c:barChart>
      <c:catAx>
        <c:axId val="11252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534720"/>
        <c:crosses val="autoZero"/>
        <c:auto val="1"/>
        <c:lblAlgn val="ctr"/>
        <c:lblOffset val="100"/>
        <c:noMultiLvlLbl val="0"/>
      </c:catAx>
      <c:valAx>
        <c:axId val="99534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522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B05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Сравнительный анализ</a:t>
            </a:r>
          </a:p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 за 4 года </a:t>
            </a:r>
          </a:p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(проходной балл)</a:t>
            </a:r>
          </a:p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 sz="2400" b="1" dirty="0">
              <a:solidFill>
                <a:srgbClr val="00B05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2682759979626207"/>
          <c:y val="0.25645310922409514"/>
          <c:w val="0.78694961947853503"/>
          <c:h val="0.614541362294453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3.06</c:v>
                </c:pt>
                <c:pt idx="2">
                  <c:v>3.9</c:v>
                </c:pt>
                <c:pt idx="3">
                  <c:v>3.17</c:v>
                </c:pt>
                <c:pt idx="4">
                  <c:v>3</c:v>
                </c:pt>
                <c:pt idx="5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75-47CF-A9CD-48B192A80AA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3.44</c:v>
                </c:pt>
                <c:pt idx="2">
                  <c:v>4.2</c:v>
                </c:pt>
                <c:pt idx="3">
                  <c:v>3.35</c:v>
                </c:pt>
                <c:pt idx="4">
                  <c:v>3.1</c:v>
                </c:pt>
                <c:pt idx="5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C75-47CF-A9CD-48B192A80AA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3.4</c:v>
                </c:pt>
                <c:pt idx="1">
                  <c:v>3.2</c:v>
                </c:pt>
                <c:pt idx="2">
                  <c:v>4.3</c:v>
                </c:pt>
                <c:pt idx="3">
                  <c:v>3.2</c:v>
                </c:pt>
                <c:pt idx="4">
                  <c:v>3.2</c:v>
                </c:pt>
                <c:pt idx="5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78E-42CC-81C7-5CAF74074BB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4</c:v>
                </c:pt>
                <c:pt idx="1">
                  <c:v>3.42</c:v>
                </c:pt>
                <c:pt idx="2">
                  <c:v>3.5</c:v>
                </c:pt>
                <c:pt idx="3">
                  <c:v>3.26</c:v>
                </c:pt>
                <c:pt idx="4">
                  <c:v>3.31</c:v>
                </c:pt>
                <c:pt idx="5">
                  <c:v>3.63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5E-4F35-B085-B3752CA0BB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117184"/>
        <c:axId val="43118976"/>
      </c:barChart>
      <c:catAx>
        <c:axId val="4311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118976"/>
        <c:crosses val="autoZero"/>
        <c:auto val="1"/>
        <c:lblAlgn val="ctr"/>
        <c:lblOffset val="100"/>
        <c:noMultiLvlLbl val="0"/>
      </c:catAx>
      <c:valAx>
        <c:axId val="43118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117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B05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Сравнительный анализ</a:t>
            </a:r>
          </a:p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 за 4 года</a:t>
            </a:r>
          </a:p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00B050"/>
                </a:solidFill>
              </a:rPr>
              <a:t> (средний балл)</a:t>
            </a:r>
          </a:p>
          <a:p>
            <a:pPr>
              <a:defRPr sz="2400" b="1" i="0" u="none" strike="noStrike" kern="1200" spc="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 sz="2400" b="1" dirty="0">
              <a:solidFill>
                <a:srgbClr val="00B05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3.06</c:v>
                </c:pt>
                <c:pt idx="2">
                  <c:v>3.27</c:v>
                </c:pt>
                <c:pt idx="3">
                  <c:v>3.17</c:v>
                </c:pt>
                <c:pt idx="4">
                  <c:v>3.6</c:v>
                </c:pt>
                <c:pt idx="5">
                  <c:v>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F7-493F-B4F1-832ADEEAFB6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4.0439999999999996</c:v>
                </c:pt>
                <c:pt idx="2">
                  <c:v>4.6870000000000003</c:v>
                </c:pt>
                <c:pt idx="3">
                  <c:v>4.0830000000000002</c:v>
                </c:pt>
                <c:pt idx="4">
                  <c:v>3.7</c:v>
                </c:pt>
                <c:pt idx="5">
                  <c:v>3.9740000000000002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0F7-493F-B4F1-832ADEEAFB6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4.3</c:v>
                </c:pt>
                <c:pt idx="1">
                  <c:v>3.8</c:v>
                </c:pt>
                <c:pt idx="2">
                  <c:v>4.5999999999999996</c:v>
                </c:pt>
                <c:pt idx="3">
                  <c:v>3.7</c:v>
                </c:pt>
                <c:pt idx="4">
                  <c:v>3.9</c:v>
                </c:pt>
                <c:pt idx="5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06-4C2A-B594-C01FBA8EC3B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6"/>
                <c:pt idx="0">
                  <c:v>Информационные системы и программирование</c:v>
                </c:pt>
                <c:pt idx="1">
                  <c:v>Технология молока и молочных продуктов</c:v>
                </c:pt>
                <c:pt idx="2">
                  <c:v>Ветеринария</c:v>
                </c:pt>
                <c:pt idx="3">
                  <c:v>Зоотехния</c:v>
                </c:pt>
                <c:pt idx="4">
                  <c:v>Технология эстетических услуг</c:v>
                </c:pt>
                <c:pt idx="5">
                  <c:v>Гостиничное дело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4.4400000000000004</c:v>
                </c:pt>
                <c:pt idx="1">
                  <c:v>3.74</c:v>
                </c:pt>
                <c:pt idx="2">
                  <c:v>4.3</c:v>
                </c:pt>
                <c:pt idx="3">
                  <c:v>3.62</c:v>
                </c:pt>
                <c:pt idx="4">
                  <c:v>3.86</c:v>
                </c:pt>
                <c:pt idx="5">
                  <c:v>4.22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8D-4D3F-8AF9-B7930B06FE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123776"/>
        <c:axId val="56125312"/>
      </c:barChart>
      <c:catAx>
        <c:axId val="5612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125312"/>
        <c:crosses val="autoZero"/>
        <c:auto val="1"/>
        <c:lblAlgn val="ctr"/>
        <c:lblOffset val="100"/>
        <c:noMultiLvlLbl val="0"/>
      </c:catAx>
      <c:valAx>
        <c:axId val="56125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6123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B05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9/8/2022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914401"/>
            <a:ext cx="8817384" cy="176425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Отчет о работе приемной комиссии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4216" y="3027131"/>
            <a:ext cx="9165516" cy="64545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ГБПОУ МО «ВАТ «</a:t>
            </a:r>
            <a:r>
              <a:rPr lang="ru-RU" sz="4000" b="1" dirty="0" err="1">
                <a:solidFill>
                  <a:schemeClr val="bg1"/>
                </a:solidFill>
              </a:rPr>
              <a:t>Холмогорка</a:t>
            </a:r>
            <a:r>
              <a:rPr lang="ru-RU" sz="4000" b="1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4263294" y="4615030"/>
            <a:ext cx="2987360" cy="645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>
                <a:solidFill>
                  <a:srgbClr val="00B050"/>
                </a:solidFill>
              </a:rPr>
              <a:t>2022 год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768197"/>
              </p:ext>
            </p:extLst>
          </p:nvPr>
        </p:nvGraphicFramePr>
        <p:xfrm>
          <a:off x="8165054" y="5208996"/>
          <a:ext cx="3368977" cy="10199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68977">
                  <a:extLst>
                    <a:ext uri="{9D8B030D-6E8A-4147-A177-3AD203B41FA5}">
                      <a16:colId xmlns:a16="http://schemas.microsoft.com/office/drawing/2014/main" xmlns="" val="1487348271"/>
                    </a:ext>
                  </a:extLst>
                </a:gridCol>
              </a:tblGrid>
              <a:tr h="5099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ответственный секретарь ПК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6549961"/>
                  </a:ext>
                </a:extLst>
              </a:tr>
              <a:tr h="50998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Е.С. Устинова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093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16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914401"/>
            <a:ext cx="8817384" cy="322728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Нормативная база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7732" y="1333947"/>
            <a:ext cx="10951284" cy="5023821"/>
          </a:xfrm>
        </p:spPr>
        <p:txBody>
          <a:bodyPr>
            <a:noAutofit/>
          </a:bodyPr>
          <a:lstStyle/>
          <a:p>
            <a:pPr algn="just"/>
            <a:r>
              <a:rPr lang="ru-RU" sz="1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</a:t>
            </a:r>
            <a:r>
              <a:rPr lang="ru-RU" sz="12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Ф</a:t>
            </a:r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едеральный закон от 29.12.2012 № 273-фз «Об образовании в Российской Федерации»;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приказ Министерства просвещения Российской Федерации от 02.09.2020 № 457 "Об утверждении Порядка приема на обучение по образовательным программам среднего профессионального образования"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приказ </a:t>
            </a:r>
            <a:r>
              <a:rPr lang="ru-RU" sz="1200" b="1" cap="none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Минобрнауки</a:t>
            </a:r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России от 29.10.2013 № 1199 «Об утверждении перечней профессий и специальностей среднего профессионального образования»;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приказ </a:t>
            </a:r>
            <a:r>
              <a:rPr lang="ru-RU" sz="1200" b="1" cap="none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Минобрнауки</a:t>
            </a:r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России от 05.06.2014 № 632 «Об установлении соответствия профессий и специальностей среднего профессионального образования, перечни которых утверждены приказом Министерства образования и науки Российской Федерации от 29 октября 2013 года № 1199, профессиям начального профессионального образования, перечень которых утвержден приказом Министерства образования и науки Российской Федерации от 28 сентября 2009 года № 354, и специальностям среднего профессионального образования, перечень которых утвержден приказом Министерства образования и науки Российской Федерации от 28 сентября 2009 года № 355»;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Приказ Министерства просвещения РФ от 2 сентября 2020 г. № 457 "Об утверждении Порядка приема на обучение по образовательным программам среднего профессионального образования»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Федеральный закон от 14.07.2022 № 296-ФЗ "О внесении изменения в статью 68 Федерального закона "Об образовании в Российской Федерации"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постановление Правительства РФ от 14.08.2013 № 697 «Об утверждении перечня специальностей и направлений подготовки, при приеме на обучение по которым поступающие проходят обязательные предварительные медицинские осмотры (обследования) в порядке, установленном при заключении договора или служебного контракта по соответствующей должности или специальности»;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Правила приема ГБПОУ МО «ВАТ «Холмогорка» в 2022 году;</a:t>
            </a:r>
          </a:p>
          <a:p>
            <a:pPr algn="just"/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•	Положение о приемной комиссии ГБПОУ МО «ВАТ «</a:t>
            </a:r>
            <a:r>
              <a:rPr lang="ru-RU" sz="1200" b="1" cap="none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Холмогорка</a:t>
            </a:r>
            <a:r>
              <a:rPr lang="ru-RU" sz="12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».</a:t>
            </a:r>
          </a:p>
          <a:p>
            <a:endParaRPr lang="ru-RU" sz="1000" b="1" cap="none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7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914401"/>
            <a:ext cx="8817384" cy="322728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00B050"/>
                </a:solidFill>
              </a:rPr>
              <a:t>Состав Приемной комиссии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5662" y="1181547"/>
            <a:ext cx="10951284" cy="5023821"/>
          </a:xfrm>
        </p:spPr>
        <p:txBody>
          <a:bodyPr>
            <a:noAutofit/>
          </a:bodyPr>
          <a:lstStyle/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ПРЕДСЕДАТЕЛЬ КОМИССИИ</a:t>
            </a: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: М</a:t>
            </a:r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алахова</a:t>
            </a:r>
            <a:r>
              <a:rPr lang="ru-RU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Л.И. – </a:t>
            </a:r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директор</a:t>
            </a: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ЗАМЕСТИТЕЛЬ ПРЕДСЕДАТЕЛЯ: Сундукова А.А. – заместитель директора по УПР</a:t>
            </a: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ОТВЕТСТВЕННЫЙ СЕКРЕТАРЬ: Устинова Е.С. – заместитель директора по УР</a:t>
            </a:r>
          </a:p>
          <a:p>
            <a:pPr marL="171450" indent="-171450" algn="just">
              <a:buFont typeface="Wingdings" panose="05000000000000000000" pitchFamily="2" charset="2"/>
              <a:buChar char="v"/>
            </a:pPr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ЧЛЕНЫ КОМИССИИ:	Кузьмичева К.В. – социальный педагог</a:t>
            </a:r>
          </a:p>
          <a:p>
            <a:pPr algn="just"/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					Ковалевская Е.А. – педагог-психолог</a:t>
            </a:r>
          </a:p>
          <a:p>
            <a:pPr algn="just"/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					Усенко Ю.Ю. – заместитель директора по ВР</a:t>
            </a:r>
          </a:p>
          <a:p>
            <a:pPr algn="just"/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					Кирсанова М.А. – преподаватель</a:t>
            </a:r>
          </a:p>
          <a:p>
            <a:pPr algn="just"/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						</a:t>
            </a:r>
            <a:r>
              <a:rPr lang="ru-RU" sz="2000" b="1" cap="none" dirty="0" err="1">
                <a:solidFill>
                  <a:schemeClr val="bg1"/>
                </a:solidFill>
              </a:rPr>
              <a:t>Притворова</a:t>
            </a:r>
            <a:r>
              <a:rPr lang="ru-RU" sz="2000" b="1" cap="none" dirty="0">
                <a:solidFill>
                  <a:schemeClr val="bg1"/>
                </a:solidFill>
              </a:rPr>
              <a:t> С.В. – преподаватель</a:t>
            </a:r>
          </a:p>
          <a:p>
            <a:pPr algn="just"/>
            <a:r>
              <a:rPr lang="ru-RU" sz="2000" b="1" cap="none" dirty="0">
                <a:solidFill>
                  <a:schemeClr val="bg1"/>
                </a:solidFill>
              </a:rPr>
              <a:t>						</a:t>
            </a:r>
            <a:r>
              <a:rPr lang="ru-RU" sz="2000" b="1" cap="none" dirty="0" err="1">
                <a:solidFill>
                  <a:schemeClr val="bg1"/>
                </a:solidFill>
              </a:rPr>
              <a:t>Стрельцова</a:t>
            </a:r>
            <a:r>
              <a:rPr lang="ru-RU" sz="2000" b="1" cap="none" dirty="0">
                <a:solidFill>
                  <a:schemeClr val="bg1"/>
                </a:solidFill>
              </a:rPr>
              <a:t> Д.А. – юрисконсульт</a:t>
            </a:r>
          </a:p>
          <a:p>
            <a:pPr algn="just"/>
            <a:r>
              <a:rPr lang="ru-RU" sz="2000" b="1" cap="none" dirty="0">
                <a:solidFill>
                  <a:schemeClr val="bg1"/>
                </a:solidFill>
              </a:rPr>
              <a:t>						</a:t>
            </a:r>
            <a:r>
              <a:rPr lang="ru-RU" sz="2000" b="1" cap="none" dirty="0" err="1">
                <a:solidFill>
                  <a:schemeClr val="bg1"/>
                </a:solidFill>
              </a:rPr>
              <a:t>Великоиваненко</a:t>
            </a:r>
            <a:r>
              <a:rPr lang="ru-RU" sz="2000" b="1" cap="none" dirty="0">
                <a:solidFill>
                  <a:schemeClr val="bg1"/>
                </a:solidFill>
              </a:rPr>
              <a:t> О.О. – преподаватель</a:t>
            </a:r>
          </a:p>
          <a:p>
            <a:pPr algn="just"/>
            <a:r>
              <a:rPr lang="ru-RU" sz="2000" b="1" cap="none" dirty="0">
                <a:solidFill>
                  <a:schemeClr val="bg1"/>
                </a:solidFill>
              </a:rPr>
              <a:t>						Сергачев С.В. – программист</a:t>
            </a:r>
          </a:p>
          <a:p>
            <a:pPr algn="just"/>
            <a:r>
              <a:rPr lang="ru-RU" sz="2000" b="1" cap="none" dirty="0">
                <a:solidFill>
                  <a:schemeClr val="bg1"/>
                </a:solidFill>
              </a:rPr>
              <a:t>						</a:t>
            </a:r>
            <a:r>
              <a:rPr lang="ru-RU" sz="2000" b="1" cap="none" dirty="0" err="1">
                <a:solidFill>
                  <a:schemeClr val="bg1"/>
                </a:solidFill>
              </a:rPr>
              <a:t>Доминикин</a:t>
            </a:r>
            <a:r>
              <a:rPr lang="ru-RU" sz="2000" b="1" cap="none" dirty="0">
                <a:solidFill>
                  <a:schemeClr val="bg1"/>
                </a:solidFill>
              </a:rPr>
              <a:t> А.С. - инженер</a:t>
            </a:r>
            <a:endParaRPr lang="ru-RU" sz="1000" b="1" cap="none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69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8038" y="634701"/>
            <a:ext cx="8864301" cy="602428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rgbClr val="00B050"/>
                </a:solidFill>
              </a:rPr>
              <a:t>Контрольные цифры приема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7732" y="1333948"/>
            <a:ext cx="10951284" cy="5120640"/>
          </a:xfrm>
        </p:spPr>
        <p:txBody>
          <a:bodyPr>
            <a:noAutofit/>
          </a:bodyPr>
          <a:lstStyle/>
          <a:p>
            <a:pPr algn="ctr"/>
            <a:r>
              <a:rPr lang="ru-RU" sz="20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БЮДЖЕТ</a:t>
            </a:r>
          </a:p>
          <a:p>
            <a:pPr>
              <a:lnSpc>
                <a:spcPct val="150000"/>
              </a:lnSpc>
            </a:pPr>
            <a:r>
              <a:rPr lang="ru-RU" sz="24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09.02.07 Информационные системы и программирование -   25</a:t>
            </a:r>
          </a:p>
          <a:p>
            <a:pPr>
              <a:lnSpc>
                <a:spcPct val="150000"/>
              </a:lnSpc>
            </a:pPr>
            <a:r>
              <a:rPr lang="ru-RU" sz="24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19.02.07 Технология молока и молочных продуктов          	-	25</a:t>
            </a:r>
          </a:p>
          <a:p>
            <a:pPr>
              <a:lnSpc>
                <a:spcPct val="150000"/>
              </a:lnSpc>
            </a:pPr>
            <a:r>
              <a:rPr lang="ru-RU" sz="24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36.02.01 Ветеринария													-	50</a:t>
            </a:r>
          </a:p>
          <a:p>
            <a:pPr>
              <a:lnSpc>
                <a:spcPct val="150000"/>
              </a:lnSpc>
            </a:pPr>
            <a:r>
              <a:rPr lang="ru-RU" sz="24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36.02.02 – Зоотехния														-	25</a:t>
            </a:r>
          </a:p>
          <a:p>
            <a:pPr>
              <a:lnSpc>
                <a:spcPct val="150000"/>
              </a:lnSpc>
            </a:pPr>
            <a:r>
              <a:rPr lang="ru-RU" sz="24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43.02.12 – Технология эстетических услуг					          -	25</a:t>
            </a:r>
          </a:p>
          <a:p>
            <a:pPr>
              <a:lnSpc>
                <a:spcPct val="150000"/>
              </a:lnSpc>
            </a:pPr>
            <a:r>
              <a:rPr lang="ru-RU" sz="2400" b="1" cap="none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43.02.12 – Гостиничное дело										    -	25</a:t>
            </a:r>
          </a:p>
          <a:p>
            <a:pPr>
              <a:lnSpc>
                <a:spcPct val="150000"/>
              </a:lnSpc>
            </a:pPr>
            <a:r>
              <a:rPr lang="ru-RU" sz="2800" b="1" cap="none" dirty="0">
                <a:solidFill>
                  <a:srgbClr val="00B050"/>
                </a:solidFill>
              </a:rPr>
              <a:t>ИТОГО:																		-	175</a:t>
            </a:r>
          </a:p>
        </p:txBody>
      </p:sp>
    </p:spTree>
    <p:extLst>
      <p:ext uri="{BB962C8B-B14F-4D97-AF65-F5344CB8AC3E}">
        <p14:creationId xmlns:p14="http://schemas.microsoft.com/office/powerpoint/2010/main" val="2074868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884" y="580913"/>
            <a:ext cx="9359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Поданные заявления/Конкурс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29524"/>
              </p:ext>
            </p:extLst>
          </p:nvPr>
        </p:nvGraphicFramePr>
        <p:xfrm>
          <a:off x="580913" y="1237131"/>
          <a:ext cx="11005073" cy="4338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0932">
                  <a:extLst>
                    <a:ext uri="{9D8B030D-6E8A-4147-A177-3AD203B41FA5}">
                      <a16:colId xmlns:a16="http://schemas.microsoft.com/office/drawing/2014/main" xmlns="" val="4134081575"/>
                    </a:ext>
                  </a:extLst>
                </a:gridCol>
                <a:gridCol w="1142997">
                  <a:extLst>
                    <a:ext uri="{9D8B030D-6E8A-4147-A177-3AD203B41FA5}">
                      <a16:colId xmlns:a16="http://schemas.microsoft.com/office/drawing/2014/main" xmlns="" val="860798226"/>
                    </a:ext>
                  </a:extLst>
                </a:gridCol>
                <a:gridCol w="1524899">
                  <a:extLst>
                    <a:ext uri="{9D8B030D-6E8A-4147-A177-3AD203B41FA5}">
                      <a16:colId xmlns:a16="http://schemas.microsoft.com/office/drawing/2014/main" xmlns="" val="4246993733"/>
                    </a:ext>
                  </a:extLst>
                </a:gridCol>
                <a:gridCol w="1538344">
                  <a:extLst>
                    <a:ext uri="{9D8B030D-6E8A-4147-A177-3AD203B41FA5}">
                      <a16:colId xmlns:a16="http://schemas.microsoft.com/office/drawing/2014/main" xmlns="" val="2837240559"/>
                    </a:ext>
                  </a:extLst>
                </a:gridCol>
                <a:gridCol w="1301675">
                  <a:extLst>
                    <a:ext uri="{9D8B030D-6E8A-4147-A177-3AD203B41FA5}">
                      <a16:colId xmlns:a16="http://schemas.microsoft.com/office/drawing/2014/main" xmlns="" val="2687978313"/>
                    </a:ext>
                  </a:extLst>
                </a:gridCol>
                <a:gridCol w="2076226">
                  <a:extLst>
                    <a:ext uri="{9D8B030D-6E8A-4147-A177-3AD203B41FA5}">
                      <a16:colId xmlns:a16="http://schemas.microsoft.com/office/drawing/2014/main" xmlns="" val="3490171422"/>
                    </a:ext>
                  </a:extLst>
                </a:gridCol>
              </a:tblGrid>
              <a:tr h="92078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Специальность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КЦП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кол-во поданных заявлений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из Московской области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из других регионов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Конкурс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27412052"/>
                  </a:ext>
                </a:extLst>
              </a:tr>
              <a:tr h="54046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09.02.07 Информационные системы и программирование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4,2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684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19.02.07 Технология молока</a:t>
                      </a:r>
                    </a:p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и молочных продуктов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2,12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852002628"/>
                  </a:ext>
                </a:extLst>
              </a:tr>
              <a:tr h="27790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36.02.01 Ветеринария (ООО)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3,52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5636884"/>
                  </a:ext>
                </a:extLst>
              </a:tr>
              <a:tr h="32810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36.02.02 Зоотехния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2,48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636162163"/>
                  </a:ext>
                </a:extLst>
              </a:tr>
              <a:tr h="541468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43.02.12 </a:t>
                      </a:r>
                    </a:p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Технология эстетических услуг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715559822"/>
                  </a:ext>
                </a:extLst>
              </a:tr>
              <a:tr h="32272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43.02.14  Гостиничное дело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3,52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19289927"/>
                  </a:ext>
                </a:extLst>
              </a:tr>
              <a:tr h="60065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544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387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157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</a:rPr>
                        <a:t>3,04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087996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487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60464236"/>
              </p:ext>
            </p:extLst>
          </p:nvPr>
        </p:nvGraphicFramePr>
        <p:xfrm>
          <a:off x="935914" y="731521"/>
          <a:ext cx="10338099" cy="5601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1889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4856" y="355002"/>
            <a:ext cx="9359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Зачисление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29606"/>
              </p:ext>
            </p:extLst>
          </p:nvPr>
        </p:nvGraphicFramePr>
        <p:xfrm>
          <a:off x="681175" y="939777"/>
          <a:ext cx="10829649" cy="5362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4106">
                  <a:extLst>
                    <a:ext uri="{9D8B030D-6E8A-4147-A177-3AD203B41FA5}">
                      <a16:colId xmlns:a16="http://schemas.microsoft.com/office/drawing/2014/main" xmlns="" val="4134081575"/>
                    </a:ext>
                  </a:extLst>
                </a:gridCol>
                <a:gridCol w="1115736">
                  <a:extLst>
                    <a:ext uri="{9D8B030D-6E8A-4147-A177-3AD203B41FA5}">
                      <a16:colId xmlns:a16="http://schemas.microsoft.com/office/drawing/2014/main" xmlns="" val="4246993733"/>
                    </a:ext>
                  </a:extLst>
                </a:gridCol>
                <a:gridCol w="1199625">
                  <a:extLst>
                    <a:ext uri="{9D8B030D-6E8A-4147-A177-3AD203B41FA5}">
                      <a16:colId xmlns:a16="http://schemas.microsoft.com/office/drawing/2014/main" xmlns="" val="1713444744"/>
                    </a:ext>
                  </a:extLst>
                </a:gridCol>
                <a:gridCol w="1426129">
                  <a:extLst>
                    <a:ext uri="{9D8B030D-6E8A-4147-A177-3AD203B41FA5}">
                      <a16:colId xmlns:a16="http://schemas.microsoft.com/office/drawing/2014/main" xmlns="" val="2837240559"/>
                    </a:ext>
                  </a:extLst>
                </a:gridCol>
                <a:gridCol w="1199625">
                  <a:extLst>
                    <a:ext uri="{9D8B030D-6E8A-4147-A177-3AD203B41FA5}">
                      <a16:colId xmlns:a16="http://schemas.microsoft.com/office/drawing/2014/main" xmlns="" val="2687978313"/>
                    </a:ext>
                  </a:extLst>
                </a:gridCol>
                <a:gridCol w="1754428">
                  <a:extLst>
                    <a:ext uri="{9D8B030D-6E8A-4147-A177-3AD203B41FA5}">
                      <a16:colId xmlns:a16="http://schemas.microsoft.com/office/drawing/2014/main" xmlns="" val="3728545085"/>
                    </a:ext>
                  </a:extLst>
                </a:gridCol>
              </a:tblGrid>
              <a:tr h="50539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Специальность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КЦП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Принято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Проходной балл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Средний балл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Регион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27412052"/>
                  </a:ext>
                </a:extLst>
              </a:tr>
              <a:tr h="508631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09.02.07 Информационные системы и программирование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4,00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4,44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Московская - 25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87848327"/>
                  </a:ext>
                </a:extLst>
              </a:tr>
              <a:tr h="505397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19.02.07 Технология молока</a:t>
                      </a:r>
                    </a:p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и молочных продуктов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Московская – 23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Костромская – 1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Тверская - 1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52002628"/>
                  </a:ext>
                </a:extLst>
              </a:tr>
              <a:tr h="89187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36.02.01 Ветеринария (ООО)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4,3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Московская – 37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Москва - 7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Кемеровская –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Кировская - 1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Саратовская – 1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Тверская - 3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85636884"/>
                  </a:ext>
                </a:extLst>
              </a:tr>
              <a:tr h="61701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36.02.02  Зоотехния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Московская – 20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Москва - 2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Тверская - 3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636162163"/>
                  </a:ext>
                </a:extLst>
              </a:tr>
              <a:tr h="1159439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43.02.12  Технология</a:t>
                      </a:r>
                    </a:p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эстетических услуг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3,86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Московская - 18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Москва - 1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Рязанская - 1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Смоленская – 1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Ульяновская - 1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Республика Калмыкия – 1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Краснодарский край - 1</a:t>
                      </a:r>
                    </a:p>
                    <a:p>
                      <a:pPr algn="l"/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Тверь - 1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15559822"/>
                  </a:ext>
                </a:extLst>
              </a:tr>
              <a:tr h="624313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43.02.14 Гостиничное дело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3,63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7030A0"/>
                          </a:solidFill>
                        </a:rPr>
                        <a:t>4,22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Московская – 22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Москва - 1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Ставропольский край –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>
                          <a:solidFill>
                            <a:srgbClr val="7030A0"/>
                          </a:solidFill>
                        </a:rPr>
                        <a:t>Украина –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19289927"/>
                  </a:ext>
                </a:extLst>
              </a:tr>
              <a:tr h="44762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00B050"/>
                          </a:solidFill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175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175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4,0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Московская – 145 (83%)</a:t>
                      </a:r>
                    </a:p>
                    <a:p>
                      <a:pPr algn="l" fontAlgn="b"/>
                      <a:r>
                        <a:rPr lang="ru-RU" sz="900" b="1" i="0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Другие регионы – 30 (17%)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087996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924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00893011"/>
              </p:ext>
            </p:extLst>
          </p:nvPr>
        </p:nvGraphicFramePr>
        <p:xfrm>
          <a:off x="591850" y="748147"/>
          <a:ext cx="537946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59520643"/>
              </p:ext>
            </p:extLst>
          </p:nvPr>
        </p:nvGraphicFramePr>
        <p:xfrm>
          <a:off x="5971310" y="748146"/>
          <a:ext cx="561498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6197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74216" y="3027131"/>
            <a:ext cx="9165516" cy="64545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Приемная кампания прошла успешно!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4263294" y="4615030"/>
            <a:ext cx="2987360" cy="645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>
                <a:solidFill>
                  <a:srgbClr val="00B050"/>
                </a:solidFill>
              </a:rPr>
              <a:t>2022 год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514398"/>
              </p:ext>
            </p:extLst>
          </p:nvPr>
        </p:nvGraphicFramePr>
        <p:xfrm>
          <a:off x="8165054" y="5208996"/>
          <a:ext cx="3368977" cy="10232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68977">
                  <a:extLst>
                    <a:ext uri="{9D8B030D-6E8A-4147-A177-3AD203B41FA5}">
                      <a16:colId xmlns:a16="http://schemas.microsoft.com/office/drawing/2014/main" xmlns="" val="1487348271"/>
                    </a:ext>
                  </a:extLst>
                </a:gridCol>
              </a:tblGrid>
              <a:tr h="32222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ответственный секретарь ПК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06549961"/>
                  </a:ext>
                </a:extLst>
              </a:tr>
              <a:tr h="509984"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rgbClr val="00B050"/>
                          </a:solidFill>
                        </a:rPr>
                        <a:t>Елена Сергеевна </a:t>
                      </a:r>
                      <a:r>
                        <a:rPr lang="ru-RU" sz="2000" b="1" dirty="0">
                          <a:solidFill>
                            <a:srgbClr val="00B050"/>
                          </a:solidFill>
                        </a:rPr>
                        <a:t>Устинова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093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03045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1368</TotalTime>
  <Words>346</Words>
  <Application>Microsoft Office PowerPoint</Application>
  <PresentationFormat>Произвольный</PresentationFormat>
  <Paragraphs>170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Совет директоров</vt:lpstr>
      <vt:lpstr>Отчет о работе приемной комиссии</vt:lpstr>
      <vt:lpstr>Нормативная база</vt:lpstr>
      <vt:lpstr>Состав Приемной комиссии</vt:lpstr>
      <vt:lpstr>Контрольные цифры приема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приемной комиссии</dc:title>
  <dc:creator>Елена</dc:creator>
  <cp:lastModifiedBy>005</cp:lastModifiedBy>
  <cp:revision>64</cp:revision>
  <cp:lastPrinted>2022-08-28T11:12:35Z</cp:lastPrinted>
  <dcterms:created xsi:type="dcterms:W3CDTF">2018-07-26T19:05:59Z</dcterms:created>
  <dcterms:modified xsi:type="dcterms:W3CDTF">2022-09-08T10:54:24Z</dcterms:modified>
</cp:coreProperties>
</file>